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82" r:id="rId12"/>
    <p:sldId id="266" r:id="rId13"/>
    <p:sldId id="267" r:id="rId14"/>
    <p:sldId id="269" r:id="rId15"/>
    <p:sldId id="270" r:id="rId16"/>
    <p:sldId id="271" r:id="rId17"/>
    <p:sldId id="277" r:id="rId18"/>
    <p:sldId id="272" r:id="rId19"/>
    <p:sldId id="274" r:id="rId20"/>
    <p:sldId id="273" r:id="rId21"/>
    <p:sldId id="275" r:id="rId22"/>
    <p:sldId id="276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99C88-A3ED-4FE4-A1AD-7841ACFB250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CCF5E-5E24-4AD4-882A-331A55F6C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4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CCF5E-5E24-4AD4-882A-331A55F6C48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8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forms.office.com/e/BzTG2CNny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Ser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PVcsOKfd34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dQNj4BoXjI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17" Type="http://schemas.openxmlformats.org/officeDocument/2006/relationships/image" Target="../media/image45.png"/><Relationship Id="rId2" Type="http://schemas.openxmlformats.org/officeDocument/2006/relationships/image" Target="../media/image30.gif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78A9-1DA8-BBA5-5D1B-B3E84C86C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500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33FC2-79B1-99BB-01F2-8D9D27145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4"/>
            <a:ext cx="9144000" cy="2403973"/>
          </a:xfrm>
        </p:spPr>
        <p:txBody>
          <a:bodyPr>
            <a:normAutofit/>
          </a:bodyPr>
          <a:lstStyle/>
          <a:p>
            <a:r>
              <a:rPr lang="en-GB" dirty="0"/>
              <a:t>You can sit where you like to begin with.</a:t>
            </a:r>
          </a:p>
          <a:p>
            <a:r>
              <a:rPr lang="en-GB" dirty="0"/>
              <a:t>Please log in to your computers open Teams </a:t>
            </a:r>
          </a:p>
          <a:p>
            <a:r>
              <a:rPr lang="en-GB" dirty="0"/>
              <a:t>and visit this class: </a:t>
            </a:r>
            <a:r>
              <a:rPr lang="en-GB" b="1" dirty="0"/>
              <a:t>T Level DSD Y1 Group A/B </a:t>
            </a:r>
            <a:r>
              <a:rPr lang="en-GB" i="1" dirty="0"/>
              <a:t>or</a:t>
            </a:r>
            <a:r>
              <a:rPr lang="en-GB" dirty="0"/>
              <a:t> visit:</a:t>
            </a:r>
          </a:p>
          <a:p>
            <a:r>
              <a:rPr lang="en-GB" b="1" dirty="0">
                <a:hlinkClick r:id="rId2"/>
              </a:rPr>
              <a:t>https://forms.office.com/e/BzTG2CNnyw</a:t>
            </a:r>
            <a:endParaRPr lang="en-GB" b="1" dirty="0"/>
          </a:p>
          <a:p>
            <a:r>
              <a:rPr lang="en-GB" dirty="0"/>
              <a:t>and complete a short quiz for me to get to know you.</a:t>
            </a:r>
          </a:p>
        </p:txBody>
      </p:sp>
      <p:pic>
        <p:nvPicPr>
          <p:cNvPr id="2050" name="Picture 2" descr="Welcome Images – Browse 2,263,529 Stock Photos, Vectors, and Video | Adobe  Stock">
            <a:extLst>
              <a:ext uri="{FF2B5EF4-FFF2-40B4-BE49-F238E27FC236}">
                <a16:creationId xmlns:a16="http://schemas.microsoft.com/office/drawing/2014/main" id="{A1E75459-D02B-9DF4-2119-B5B5ECF7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02"/>
            <a:ext cx="9802761" cy="32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5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943833-EFB6-9504-5A7E-B302188F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557010"/>
            <a:ext cx="9512490" cy="2852737"/>
          </a:xfrm>
        </p:spPr>
        <p:txBody>
          <a:bodyPr/>
          <a:lstStyle/>
          <a:p>
            <a:pPr algn="ctr"/>
            <a:r>
              <a:rPr lang="en-GB" dirty="0"/>
              <a:t>What is a Computer?</a:t>
            </a:r>
          </a:p>
        </p:txBody>
      </p:sp>
      <p:sp>
        <p:nvSpPr>
          <p:cNvPr id="6" name="Note this down">
            <a:extLst>
              <a:ext uri="{FF2B5EF4-FFF2-40B4-BE49-F238E27FC236}">
                <a16:creationId xmlns:a16="http://schemas.microsoft.com/office/drawing/2014/main" id="{DAC4DD5A-2273-71B2-3A45-35583B53EA4C}"/>
              </a:ext>
            </a:extLst>
          </p:cNvPr>
          <p:cNvSpPr/>
          <p:nvPr/>
        </p:nvSpPr>
        <p:spPr>
          <a:xfrm>
            <a:off x="10114239" y="2476966"/>
            <a:ext cx="1873045" cy="7820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Talk with your neighbour</a:t>
            </a:r>
          </a:p>
        </p:txBody>
      </p:sp>
    </p:spTree>
    <p:extLst>
      <p:ext uri="{BB962C8B-B14F-4D97-AF65-F5344CB8AC3E}">
        <p14:creationId xmlns:p14="http://schemas.microsoft.com/office/powerpoint/2010/main" val="3614384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966D-BCE2-77F4-0C05-819B9043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definition: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FC8F5-09D3-9B1E-FEB6-24AEE097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122" y="1837198"/>
            <a:ext cx="807004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/>
              <a:t>A digital machine designed to undertake calculations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1D0564-9E01-E4AC-AC4D-7AD0DECC4A3D}"/>
              </a:ext>
            </a:extLst>
          </p:cNvPr>
          <p:cNvSpPr/>
          <p:nvPr/>
        </p:nvSpPr>
        <p:spPr>
          <a:xfrm>
            <a:off x="10058400" y="167148"/>
            <a:ext cx="1841310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FD866B-17B4-980B-A6E6-D299508B21D4}"/>
              </a:ext>
            </a:extLst>
          </p:cNvPr>
          <p:cNvSpPr/>
          <p:nvPr/>
        </p:nvSpPr>
        <p:spPr>
          <a:xfrm rot="20656309">
            <a:off x="6558116" y="4379417"/>
            <a:ext cx="2765542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 grown-up calculator?</a:t>
            </a:r>
          </a:p>
        </p:txBody>
      </p:sp>
    </p:spTree>
    <p:extLst>
      <p:ext uri="{BB962C8B-B14F-4D97-AF65-F5344CB8AC3E}">
        <p14:creationId xmlns:p14="http://schemas.microsoft.com/office/powerpoint/2010/main" val="3684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3A64-F93E-021E-EF8D-BAEAA4F8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 with these calculations?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7AB5A-D051-A7F0-7C00-FFE95F73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Store numbers to undertake Mathematics and Physics</a:t>
            </a:r>
          </a:p>
          <a:p>
            <a:r>
              <a:rPr lang="en-GB" dirty="0"/>
              <a:t>Store text and images as digital information</a:t>
            </a:r>
          </a:p>
          <a:p>
            <a:r>
              <a:rPr lang="en-GB" dirty="0"/>
              <a:t>Manipulate text and images to create documents</a:t>
            </a:r>
          </a:p>
          <a:p>
            <a:r>
              <a:rPr lang="en-GB" dirty="0"/>
              <a:t>Draw images on screen and animate them</a:t>
            </a:r>
          </a:p>
          <a:p>
            <a:r>
              <a:rPr lang="en-GB" dirty="0"/>
              <a:t>Play games with those animated images</a:t>
            </a:r>
          </a:p>
          <a:p>
            <a:r>
              <a:rPr lang="en-GB" dirty="0"/>
              <a:t>Monitor environments and control systems based upon that information</a:t>
            </a:r>
          </a:p>
          <a:p>
            <a:r>
              <a:rPr lang="en-GB" dirty="0"/>
              <a:t>Build systems capable of inferring answers based upon other information (Artificial Intelligence)</a:t>
            </a:r>
          </a:p>
        </p:txBody>
      </p:sp>
    </p:spTree>
    <p:extLst>
      <p:ext uri="{BB962C8B-B14F-4D97-AF65-F5344CB8AC3E}">
        <p14:creationId xmlns:p14="http://schemas.microsoft.com/office/powerpoint/2010/main" val="13109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A9BD-D46A-D2E0-74E7-675A2D92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the course specification: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A40D3-3683-C5C8-0782-580BF815C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71630"/>
            <a:ext cx="12192000" cy="358027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28E82D-3A82-7B81-D76C-3E55EC3DE580}"/>
              </a:ext>
            </a:extLst>
          </p:cNvPr>
          <p:cNvSpPr/>
          <p:nvPr/>
        </p:nvSpPr>
        <p:spPr>
          <a:xfrm>
            <a:off x="8820269" y="5604386"/>
            <a:ext cx="924232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p36</a:t>
            </a:r>
          </a:p>
        </p:txBody>
      </p:sp>
    </p:spTree>
    <p:extLst>
      <p:ext uri="{BB962C8B-B14F-4D97-AF65-F5344CB8AC3E}">
        <p14:creationId xmlns:p14="http://schemas.microsoft.com/office/powerpoint/2010/main" val="42649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6BD05-F8BA-FEF4-07F5-7B278201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0B073-0974-1A9D-B7DE-27CAC1F9B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564845" cy="4351338"/>
          </a:xfrm>
        </p:spPr>
        <p:txBody>
          <a:bodyPr/>
          <a:lstStyle/>
          <a:p>
            <a:r>
              <a:rPr lang="en-GB" dirty="0"/>
              <a:t>Desktop Computers</a:t>
            </a:r>
          </a:p>
          <a:p>
            <a:pPr lvl="1"/>
            <a:r>
              <a:rPr lang="en-GB" dirty="0"/>
              <a:t>PCs</a:t>
            </a:r>
          </a:p>
          <a:p>
            <a:pPr lvl="1"/>
            <a:r>
              <a:rPr lang="en-GB" dirty="0"/>
              <a:t>Workstations</a:t>
            </a:r>
          </a:p>
          <a:p>
            <a:pPr lvl="1"/>
            <a:r>
              <a:rPr lang="en-GB" dirty="0"/>
              <a:t>Thin Clients</a:t>
            </a:r>
          </a:p>
          <a:p>
            <a:pPr lvl="1"/>
            <a:r>
              <a:rPr lang="en-GB" dirty="0"/>
              <a:t>Laptops</a:t>
            </a:r>
          </a:p>
          <a:p>
            <a:r>
              <a:rPr lang="en-GB" dirty="0"/>
              <a:t>Main Operating Systems:</a:t>
            </a:r>
          </a:p>
          <a:p>
            <a:pPr lvl="1"/>
            <a:r>
              <a:rPr lang="en-GB" dirty="0"/>
              <a:t>Windows</a:t>
            </a:r>
          </a:p>
          <a:p>
            <a:pPr lvl="1"/>
            <a:r>
              <a:rPr lang="en-GB" dirty="0"/>
              <a:t>Linux</a:t>
            </a:r>
          </a:p>
          <a:p>
            <a:pPr lvl="1"/>
            <a:r>
              <a:rPr lang="en-GB" dirty="0"/>
              <a:t>OSX</a:t>
            </a:r>
          </a:p>
          <a:p>
            <a:endParaRPr lang="en-GB" dirty="0"/>
          </a:p>
        </p:txBody>
      </p:sp>
      <p:pic>
        <p:nvPicPr>
          <p:cNvPr id="3074" name="Picture 2" descr="Refract Gaming Jade - 1080p/1440p Pre-Built Gaming PC">
            <a:extLst>
              <a:ext uri="{FF2B5EF4-FFF2-40B4-BE49-F238E27FC236}">
                <a16:creationId xmlns:a16="http://schemas.microsoft.com/office/drawing/2014/main" id="{E00A2C75-DE25-32A5-002F-89ECA0BB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46" y="1216743"/>
            <a:ext cx="1865669" cy="18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rkstation - Wikipedia">
            <a:extLst>
              <a:ext uri="{FF2B5EF4-FFF2-40B4-BE49-F238E27FC236}">
                <a16:creationId xmlns:a16="http://schemas.microsoft.com/office/drawing/2014/main" id="{8E2CCEC3-D240-99DF-E212-31DF7AD1D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36" y="320675"/>
            <a:ext cx="2780072" cy="185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in Clients | Dell UK">
            <a:extLst>
              <a:ext uri="{FF2B5EF4-FFF2-40B4-BE49-F238E27FC236}">
                <a16:creationId xmlns:a16="http://schemas.microsoft.com/office/drawing/2014/main" id="{21463119-5EB2-0801-2A4A-4B46577D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67" y="1888177"/>
            <a:ext cx="2982187" cy="23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indows 11 update will finally improve multi-monitor setups">
            <a:extLst>
              <a:ext uri="{FF2B5EF4-FFF2-40B4-BE49-F238E27FC236}">
                <a16:creationId xmlns:a16="http://schemas.microsoft.com/office/drawing/2014/main" id="{3B307C23-7A14-556B-8B20-766183B1E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7437"/>
          <a:stretch>
            <a:fillRect/>
          </a:stretch>
        </p:blipFill>
        <p:spPr bwMode="auto">
          <a:xfrm>
            <a:off x="3084313" y="4441311"/>
            <a:ext cx="2667558" cy="164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inux Desktop Basics and History – Ubuntu Docs!">
            <a:extLst>
              <a:ext uri="{FF2B5EF4-FFF2-40B4-BE49-F238E27FC236}">
                <a16:creationId xmlns:a16="http://schemas.microsoft.com/office/drawing/2014/main" id="{3CD240E3-3CB9-B37E-7E4A-A88BDC9C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90" y="4441311"/>
            <a:ext cx="2599648" cy="16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OS X Mavericks: New Features in OS X Mavericks">
            <a:extLst>
              <a:ext uri="{FF2B5EF4-FFF2-40B4-BE49-F238E27FC236}">
                <a16:creationId xmlns:a16="http://schemas.microsoft.com/office/drawing/2014/main" id="{C4F40FA7-74A9-5CAE-AC2E-A86FFD76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57" y="4441311"/>
            <a:ext cx="2626064" cy="16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ntel Core 7 Laptop Computers | Dell UK">
            <a:extLst>
              <a:ext uri="{FF2B5EF4-FFF2-40B4-BE49-F238E27FC236}">
                <a16:creationId xmlns:a16="http://schemas.microsoft.com/office/drawing/2014/main" id="{CD2B356A-5CC3-B86A-667A-B56E42F00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91" y="2360047"/>
            <a:ext cx="2399717" cy="20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DD46E7-6C3A-6DFA-52FE-5C6D43FA75BB}"/>
              </a:ext>
            </a:extLst>
          </p:cNvPr>
          <p:cNvSpPr/>
          <p:nvPr/>
        </p:nvSpPr>
        <p:spPr>
          <a:xfrm>
            <a:off x="10058400" y="167148"/>
            <a:ext cx="1841310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8032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C239-C1E5-26FB-098D-6032BCBE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Mobile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35A3B-26B4-1DD5-6C61-929FA31D8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2903194" cy="4351338"/>
          </a:xfrm>
        </p:spPr>
        <p:txBody>
          <a:bodyPr/>
          <a:lstStyle/>
          <a:p>
            <a:r>
              <a:rPr lang="en-GB" dirty="0"/>
              <a:t>Smartphones</a:t>
            </a:r>
          </a:p>
          <a:p>
            <a:r>
              <a:rPr lang="en-GB" dirty="0"/>
              <a:t>Tablets</a:t>
            </a:r>
          </a:p>
        </p:txBody>
      </p:sp>
      <p:pic>
        <p:nvPicPr>
          <p:cNvPr id="4098" name="Picture 2" descr="17 New iOS 17 Features That Reimagine How You Use Your iPhone | by Nikhil  Vemu | Mac O'Clock | Medium">
            <a:extLst>
              <a:ext uri="{FF2B5EF4-FFF2-40B4-BE49-F238E27FC236}">
                <a16:creationId xmlns:a16="http://schemas.microsoft.com/office/drawing/2014/main" id="{D2CF0D63-79BD-2E83-D4A8-EB39A26D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47" y="153783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w Samsung Foldables Are Changing the Way We Use Our Smartphones">
            <a:extLst>
              <a:ext uri="{FF2B5EF4-FFF2-40B4-BE49-F238E27FC236}">
                <a16:creationId xmlns:a16="http://schemas.microsoft.com/office/drawing/2014/main" id="{3BB4D77C-4FBA-DA14-85D6-2881D423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46" y="2939889"/>
            <a:ext cx="4762501" cy="211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344F5D-0900-2660-3B01-FD825ED866F8}"/>
              </a:ext>
            </a:extLst>
          </p:cNvPr>
          <p:cNvSpPr/>
          <p:nvPr/>
        </p:nvSpPr>
        <p:spPr>
          <a:xfrm>
            <a:off x="10058400" y="167148"/>
            <a:ext cx="1841310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A8D166-253A-572E-AD8E-C80E84DF8D72}"/>
              </a:ext>
            </a:extLst>
          </p:cNvPr>
          <p:cNvSpPr/>
          <p:nvPr/>
        </p:nvSpPr>
        <p:spPr>
          <a:xfrm>
            <a:off x="929543" y="3429000"/>
            <a:ext cx="2265942" cy="19000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Trebuchet MS" panose="020B0603020202020204" pitchFamily="34" charset="0"/>
              </a:rPr>
              <a:t>The difference?</a:t>
            </a:r>
          </a:p>
          <a:p>
            <a:pPr algn="ctr"/>
            <a:endParaRPr lang="en-GB" sz="2400" dirty="0">
              <a:latin typeface="Trebuchet MS" panose="020B0603020202020204" pitchFamily="34" charset="0"/>
            </a:endParaRPr>
          </a:p>
          <a:p>
            <a:pPr algn="ctr"/>
            <a:r>
              <a:rPr lang="en-GB" sz="2400" dirty="0">
                <a:latin typeface="Trebuchet MS" panose="020B0603020202020204" pitchFamily="34" charset="0"/>
              </a:rPr>
              <a:t>Size.</a:t>
            </a:r>
          </a:p>
        </p:txBody>
      </p:sp>
    </p:spTree>
    <p:extLst>
      <p:ext uri="{BB962C8B-B14F-4D97-AF65-F5344CB8AC3E}">
        <p14:creationId xmlns:p14="http://schemas.microsoft.com/office/powerpoint/2010/main" val="359776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6201-AD14-EB93-8BA3-916ABBD3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A83EB-1989-F74C-E0DA-85AD97149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364767"/>
            <a:ext cx="9452211" cy="562941"/>
          </a:xfrm>
        </p:spPr>
        <p:txBody>
          <a:bodyPr/>
          <a:lstStyle/>
          <a:p>
            <a:r>
              <a:rPr lang="en-GB" dirty="0"/>
              <a:t>Visit: </a:t>
            </a:r>
            <a:r>
              <a:rPr lang="en-GB" dirty="0">
                <a:hlinkClick r:id="rId2"/>
              </a:rPr>
              <a:t>https://en.wikipedia.org/wiki/Server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E7EB8-7067-BF56-A53B-65DFF138D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9" y="1927709"/>
            <a:ext cx="8495943" cy="4915964"/>
          </a:xfrm>
          <a:prstGeom prst="rect">
            <a:avLst/>
          </a:prstGeom>
        </p:spPr>
      </p:pic>
      <p:pic>
        <p:nvPicPr>
          <p:cNvPr id="7" name="Picture 6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5869F841-11FA-C731-F7ED-6605A82E1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26" y="3796747"/>
            <a:ext cx="2465340" cy="1921151"/>
          </a:xfrm>
          <a:prstGeom prst="rect">
            <a:avLst/>
          </a:prstGeom>
        </p:spPr>
      </p:pic>
      <p:pic>
        <p:nvPicPr>
          <p:cNvPr id="9" name="Picture 8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9F50FF1B-D21C-F0E8-3D4F-2ABF8BC92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50" y="4803498"/>
            <a:ext cx="7971597" cy="1828800"/>
          </a:xfrm>
          <a:prstGeom prst="rect">
            <a:avLst/>
          </a:prstGeom>
        </p:spPr>
      </p:pic>
      <p:pic>
        <p:nvPicPr>
          <p:cNvPr id="7170" name="Picture 2" descr="36,000+ Waiter Uniform Stock Photos, Pictures &amp; Royalty-Free Images -  iStock | Restaurant waiter uniform">
            <a:extLst>
              <a:ext uri="{FF2B5EF4-FFF2-40B4-BE49-F238E27FC236}">
                <a16:creationId xmlns:a16="http://schemas.microsoft.com/office/drawing/2014/main" id="{F00E52F1-BDAF-8AB7-C0A2-6CF3DBDE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695" y="3998306"/>
            <a:ext cx="3029757" cy="20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978F-7652-4869-C325-B7AE799F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AAD6E-A70A-9A59-901F-0800614F5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497985"/>
            <a:ext cx="6767271" cy="446650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Machines dedicated to delivering information over networks as requested:</a:t>
            </a:r>
          </a:p>
          <a:p>
            <a:pPr lvl="1"/>
            <a:r>
              <a:rPr lang="en-GB" dirty="0"/>
              <a:t>Files</a:t>
            </a:r>
          </a:p>
          <a:p>
            <a:pPr lvl="1"/>
            <a:r>
              <a:rPr lang="en-GB" dirty="0"/>
              <a:t>Web Pages</a:t>
            </a:r>
          </a:p>
          <a:p>
            <a:pPr lvl="1"/>
            <a:r>
              <a:rPr lang="en-GB" dirty="0"/>
              <a:t>Data</a:t>
            </a:r>
          </a:p>
          <a:p>
            <a:pPr lvl="1"/>
            <a:r>
              <a:rPr lang="en-GB" dirty="0"/>
              <a:t>Images</a:t>
            </a:r>
          </a:p>
          <a:p>
            <a:pPr lvl="1"/>
            <a:r>
              <a:rPr lang="en-GB" dirty="0"/>
              <a:t>Printing</a:t>
            </a:r>
          </a:p>
          <a:p>
            <a:r>
              <a:rPr lang="en-GB" dirty="0"/>
              <a:t>Any machine can work as a Server but most are highly expensive, </a:t>
            </a:r>
            <a:r>
              <a:rPr lang="en-GB" dirty="0">
                <a:solidFill>
                  <a:srgbClr val="FF0000"/>
                </a:solidFill>
              </a:rPr>
              <a:t>fault-tolerant</a:t>
            </a:r>
            <a:r>
              <a:rPr lang="en-GB" dirty="0"/>
              <a:t> and fast: housed in massive super-cooled data centres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EADFC7-C5B2-A5DA-EEA3-3B5C2094C34F}"/>
              </a:ext>
            </a:extLst>
          </p:cNvPr>
          <p:cNvSpPr/>
          <p:nvPr/>
        </p:nvSpPr>
        <p:spPr>
          <a:xfrm>
            <a:off x="10058400" y="167148"/>
            <a:ext cx="1841310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5122" name="Picture 2" descr="data center cisco GIF">
            <a:extLst>
              <a:ext uri="{FF2B5EF4-FFF2-40B4-BE49-F238E27FC236}">
                <a16:creationId xmlns:a16="http://schemas.microsoft.com/office/drawing/2014/main" id="{7CDDE704-C9E5-1616-0E62-9944DF14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23" y="3279955"/>
            <a:ext cx="4778477" cy="26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lade server - Wikipedia">
            <a:extLst>
              <a:ext uri="{FF2B5EF4-FFF2-40B4-BE49-F238E27FC236}">
                <a16:creationId xmlns:a16="http://schemas.microsoft.com/office/drawing/2014/main" id="{4507BFF7-BF58-5B1A-3859-7ECFC6B7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431" y="320675"/>
            <a:ext cx="4143019" cy="25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is a server? Types of Servers? Virtual server vs Physical server 🖥️🌐">
            <a:hlinkClick r:id="" action="ppaction://media"/>
            <a:extLst>
              <a:ext uri="{FF2B5EF4-FFF2-40B4-BE49-F238E27FC236}">
                <a16:creationId xmlns:a16="http://schemas.microsoft.com/office/drawing/2014/main" id="{3E590E68-E404-BE39-C855-A62A96071F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3A954-A934-7B52-6110-A683F431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Embedded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C320-8B61-2DEC-C873-4906CD8AA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5803710" cy="4351338"/>
          </a:xfrm>
        </p:spPr>
        <p:txBody>
          <a:bodyPr/>
          <a:lstStyle/>
          <a:p>
            <a:r>
              <a:rPr lang="en-GB" dirty="0"/>
              <a:t>Small Single-board computers that fit into other devices:</a:t>
            </a:r>
          </a:p>
          <a:p>
            <a:pPr lvl="1"/>
            <a:r>
              <a:rPr lang="en-GB" dirty="0"/>
              <a:t>Washing Machines</a:t>
            </a:r>
          </a:p>
          <a:p>
            <a:pPr lvl="1"/>
            <a:r>
              <a:rPr lang="en-GB" dirty="0"/>
              <a:t>Fridges</a:t>
            </a:r>
          </a:p>
          <a:p>
            <a:pPr lvl="1"/>
            <a:r>
              <a:rPr lang="en-GB" dirty="0"/>
              <a:t>Robot Vacuum Cleaners</a:t>
            </a:r>
          </a:p>
          <a:p>
            <a:pPr lvl="1"/>
            <a:r>
              <a:rPr lang="en-GB" dirty="0"/>
              <a:t>Cars</a:t>
            </a:r>
          </a:p>
          <a:p>
            <a:pPr lvl="1"/>
            <a:r>
              <a:rPr lang="en-GB" dirty="0"/>
              <a:t>…and almost anything else that is electronic</a:t>
            </a:r>
          </a:p>
          <a:p>
            <a:r>
              <a:rPr lang="en-GB" dirty="0"/>
              <a:t>Often programmed with a dedicated function in mind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037605-270D-A064-426E-D26CE96657D7}"/>
              </a:ext>
            </a:extLst>
          </p:cNvPr>
          <p:cNvSpPr/>
          <p:nvPr/>
        </p:nvSpPr>
        <p:spPr>
          <a:xfrm>
            <a:off x="10058400" y="167148"/>
            <a:ext cx="1841310" cy="44245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6146" name="Picture 2" descr="Raspberry Pi Zero W - The Pi Hut">
            <a:extLst>
              <a:ext uri="{FF2B5EF4-FFF2-40B4-BE49-F238E27FC236}">
                <a16:creationId xmlns:a16="http://schemas.microsoft.com/office/drawing/2014/main" id="{E81EC7D1-E421-C46A-BA04-47F45D38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00" y="453308"/>
            <a:ext cx="2738284" cy="27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6DAAFAD-1999-4442-F57B-A5004499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25" y="2651279"/>
            <a:ext cx="2266233" cy="22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6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479D3F-9615-3FD9-805E-143E871E4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Simon Rundell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19821B1-A917-7CB7-455F-F4EE592865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I am your teacher for this course.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30+ years experience as a Software Developer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91356-97C5-2C0E-3E8B-39E977965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904">
            <a:off x="8244195" y="447169"/>
            <a:ext cx="3033936" cy="377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cartoon monkey on a keyboard&#10;&#10;AI-generated content may be incorrect.">
            <a:extLst>
              <a:ext uri="{FF2B5EF4-FFF2-40B4-BE49-F238E27FC236}">
                <a16:creationId xmlns:a16="http://schemas.microsoft.com/office/drawing/2014/main" id="{0A60B368-A13E-CE92-9641-A567E9518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224">
            <a:off x="7018575" y="3418251"/>
            <a:ext cx="4596908" cy="2732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181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Embedded Systems Explained in 3 minutes">
            <a:hlinkClick r:id="" action="ppaction://media"/>
            <a:extLst>
              <a:ext uri="{FF2B5EF4-FFF2-40B4-BE49-F238E27FC236}">
                <a16:creationId xmlns:a16="http://schemas.microsoft.com/office/drawing/2014/main" id="{11CF816D-30F2-1373-76FC-3A3209C1F7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7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74F14-C5CD-3F57-F439-D1B7478B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Worksheet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61C5B-ED52-5A52-2A99-49BCC1A8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051576"/>
          </a:xfrm>
        </p:spPr>
        <p:txBody>
          <a:bodyPr>
            <a:normAutofit/>
          </a:bodyPr>
          <a:lstStyle/>
          <a:p>
            <a:r>
              <a:rPr lang="en-GB" sz="3600" dirty="0"/>
              <a:t>Research and complete the online worksheet</a:t>
            </a:r>
          </a:p>
          <a:p>
            <a:r>
              <a:rPr lang="en-GB" sz="3600" dirty="0"/>
              <a:t>You will find it in Class Teams / Classwork / Digital Environments / Hardware Comparison Worksheet</a:t>
            </a:r>
          </a:p>
          <a:p>
            <a:r>
              <a:rPr lang="en-GB" sz="3600" dirty="0"/>
              <a:t>Add to your Teams Class Notebook by     </a:t>
            </a:r>
            <a:r>
              <a:rPr lang="en-GB" sz="3600" b="1" dirty="0">
                <a:solidFill>
                  <a:srgbClr val="FF0000"/>
                </a:solidFill>
              </a:rPr>
              <a:t>end of lesson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0DEC8-AF71-6393-8C0D-38FE40FF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3610">
            <a:off x="9215551" y="2370002"/>
            <a:ext cx="2532306" cy="3596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1256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1726-AC6B-86A5-15B5-6503241D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 – See Teams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0CE2E-DA46-7ADC-5786-726E6DFBE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Find a job role that uses each type of system:</a:t>
            </a:r>
          </a:p>
          <a:p>
            <a:endParaRPr lang="en-GB" dirty="0"/>
          </a:p>
          <a:p>
            <a:pPr lvl="1"/>
            <a:r>
              <a:rPr lang="en-GB" dirty="0"/>
              <a:t>Personal Computers</a:t>
            </a:r>
          </a:p>
          <a:p>
            <a:pPr lvl="1"/>
            <a:r>
              <a:rPr lang="en-GB" dirty="0"/>
              <a:t>Servers</a:t>
            </a:r>
          </a:p>
          <a:p>
            <a:pPr lvl="1"/>
            <a:r>
              <a:rPr lang="en-GB" dirty="0"/>
              <a:t>Embedded Systems</a:t>
            </a:r>
          </a:p>
          <a:p>
            <a:pPr lvl="1"/>
            <a:endParaRPr lang="en-GB" dirty="0"/>
          </a:p>
          <a:p>
            <a:r>
              <a:rPr lang="en-GB" dirty="0"/>
              <a:t>Create a Word document and explain how they might </a:t>
            </a:r>
            <a:r>
              <a:rPr lang="en-GB"/>
              <a:t>use them.</a:t>
            </a:r>
            <a:endParaRPr lang="en-GB" dirty="0"/>
          </a:p>
          <a:p>
            <a:r>
              <a:rPr lang="en-GB" dirty="0"/>
              <a:t>Upload it to the homework assignment entry.</a:t>
            </a:r>
          </a:p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DDFA81-3F49-740D-3505-22AFC00D8799}"/>
              </a:ext>
            </a:extLst>
          </p:cNvPr>
          <p:cNvSpPr/>
          <p:nvPr/>
        </p:nvSpPr>
        <p:spPr>
          <a:xfrm>
            <a:off x="10058400" y="1497526"/>
            <a:ext cx="1841310" cy="21560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endParaRPr lang="en-GB" dirty="0">
              <a:latin typeface="Trebuchet MS" panose="020B0603020202020204" pitchFamily="34" charset="0"/>
            </a:endParaRP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5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95952AE3-14AD-F79C-1721-3921C19A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109879"/>
            <a:ext cx="1841310" cy="18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mple Texts">
            <a:extLst>
              <a:ext uri="{FF2B5EF4-FFF2-40B4-BE49-F238E27FC236}">
                <a16:creationId xmlns:a16="http://schemas.microsoft.com/office/drawing/2014/main" id="{788E3DC4-B8DA-B2E7-D566-B2EB498CB3B4}"/>
              </a:ext>
            </a:extLst>
          </p:cNvPr>
          <p:cNvSpPr>
            <a:spLocks/>
          </p:cNvSpPr>
          <p:nvPr/>
        </p:nvSpPr>
        <p:spPr>
          <a:xfrm>
            <a:off x="246632" y="215493"/>
            <a:ext cx="4250940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Sample Texts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Please Log In (Red)">
            <a:extLst>
              <a:ext uri="{FF2B5EF4-FFF2-40B4-BE49-F238E27FC236}">
                <a16:creationId xmlns:a16="http://schemas.microsoft.com/office/drawing/2014/main" id="{EDC1AEAA-040D-03B9-0A9A-3CED76C064C6}"/>
              </a:ext>
            </a:extLst>
          </p:cNvPr>
          <p:cNvSpPr txBox="1"/>
          <p:nvPr/>
        </p:nvSpPr>
        <p:spPr>
          <a:xfrm>
            <a:off x="246632" y="254512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PLEASE LOG IN</a:t>
            </a:r>
          </a:p>
        </p:txBody>
      </p:sp>
      <p:sp>
        <p:nvSpPr>
          <p:cNvPr id="7" name="Please Log In (Green)">
            <a:extLst>
              <a:ext uri="{FF2B5EF4-FFF2-40B4-BE49-F238E27FC236}">
                <a16:creationId xmlns:a16="http://schemas.microsoft.com/office/drawing/2014/main" id="{5FCC4698-8CBC-9518-5D09-A14E6CC1E299}"/>
              </a:ext>
            </a:extLst>
          </p:cNvPr>
          <p:cNvSpPr txBox="1"/>
          <p:nvPr/>
        </p:nvSpPr>
        <p:spPr>
          <a:xfrm>
            <a:off x="252306" y="2914460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Trebuchet MS" panose="020B0603020202020204" pitchFamily="34" charset="0"/>
              </a:rPr>
              <a:t>PLEASE LOG IN </a:t>
            </a:r>
          </a:p>
        </p:txBody>
      </p:sp>
      <p:sp>
        <p:nvSpPr>
          <p:cNvPr id="2" name="True / False:">
            <a:extLst>
              <a:ext uri="{FF2B5EF4-FFF2-40B4-BE49-F238E27FC236}">
                <a16:creationId xmlns:a16="http://schemas.microsoft.com/office/drawing/2014/main" id="{A9215A17-B260-8337-4537-2045399246C2}"/>
              </a:ext>
            </a:extLst>
          </p:cNvPr>
          <p:cNvSpPr txBox="1"/>
          <p:nvPr/>
        </p:nvSpPr>
        <p:spPr>
          <a:xfrm>
            <a:off x="246632" y="2094613"/>
            <a:ext cx="1978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True / False:</a:t>
            </a:r>
          </a:p>
        </p:txBody>
      </p:sp>
      <p:sp>
        <p:nvSpPr>
          <p:cNvPr id="5" name="DO NOT USE">
            <a:extLst>
              <a:ext uri="{FF2B5EF4-FFF2-40B4-BE49-F238E27FC236}">
                <a16:creationId xmlns:a16="http://schemas.microsoft.com/office/drawing/2014/main" id="{650BC6C0-EDBB-FC13-C3D6-3F6152CEE4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3656521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C181-8AB7-CE0F-4D7E-2FF2E561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08001-7985-AD05-B762-C089EB9B4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Before each lesson I will set a small bit of preparation</a:t>
            </a:r>
          </a:p>
          <a:p>
            <a:pPr lvl="1"/>
            <a:r>
              <a:rPr lang="en-GB" dirty="0"/>
              <a:t>A video to watch</a:t>
            </a:r>
          </a:p>
          <a:p>
            <a:pPr lvl="1"/>
            <a:r>
              <a:rPr lang="en-GB" dirty="0"/>
              <a:t>Something to read</a:t>
            </a:r>
          </a:p>
          <a:p>
            <a:pPr lvl="1"/>
            <a:r>
              <a:rPr lang="en-GB" dirty="0"/>
              <a:t>Something to look up and make some notes</a:t>
            </a:r>
          </a:p>
          <a:p>
            <a:r>
              <a:rPr lang="en-GB" dirty="0"/>
              <a:t>Most lessons will begin with a recall of things we have done in </a:t>
            </a:r>
            <a:r>
              <a:rPr lang="en-GB"/>
              <a:t>the recent and less recent past</a:t>
            </a:r>
            <a:endParaRPr lang="en-GB" dirty="0"/>
          </a:p>
          <a:p>
            <a:r>
              <a:rPr lang="en-GB" dirty="0"/>
              <a:t>At the end of each lesson I will set a small task</a:t>
            </a:r>
          </a:p>
          <a:p>
            <a:pPr lvl="1"/>
            <a:r>
              <a:rPr lang="en-GB" dirty="0"/>
              <a:t>A video to watch</a:t>
            </a:r>
          </a:p>
          <a:p>
            <a:pPr lvl="1"/>
            <a:r>
              <a:rPr lang="en-GB" dirty="0"/>
              <a:t>Something to look up and make some notes</a:t>
            </a:r>
          </a:p>
          <a:p>
            <a:pPr lvl="1"/>
            <a:r>
              <a:rPr lang="en-GB" dirty="0"/>
              <a:t>A task to undertake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37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66C7-4136-6B03-61C1-3EB6B849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B1283-B71A-4849-5A2B-FB5EAE49D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That you will do the preparation and be equipped for the lesson</a:t>
            </a:r>
          </a:p>
          <a:p>
            <a:r>
              <a:rPr lang="en-GB" dirty="0"/>
              <a:t>That you will do the set task in time for the next lesson</a:t>
            </a:r>
          </a:p>
          <a:p>
            <a:r>
              <a:rPr lang="en-GB" dirty="0"/>
              <a:t>During the lesson:</a:t>
            </a:r>
          </a:p>
          <a:p>
            <a:pPr lvl="1"/>
            <a:r>
              <a:rPr lang="en-GB" dirty="0"/>
              <a:t>Focus Zone – no phones unless I have specified you to use them</a:t>
            </a:r>
          </a:p>
          <a:p>
            <a:pPr lvl="1"/>
            <a:r>
              <a:rPr lang="en-GB" dirty="0"/>
              <a:t>Listen when I am teaching</a:t>
            </a:r>
          </a:p>
          <a:p>
            <a:pPr lvl="2"/>
            <a:r>
              <a:rPr lang="en-GB" dirty="0"/>
              <a:t>No headphones or earbuds when I am talking</a:t>
            </a:r>
          </a:p>
          <a:p>
            <a:pPr lvl="2"/>
            <a:r>
              <a:rPr lang="en-GB" dirty="0"/>
              <a:t>Engage with the content and the exercises</a:t>
            </a:r>
          </a:p>
          <a:p>
            <a:pPr lvl="1"/>
            <a:r>
              <a:rPr lang="en-GB" dirty="0"/>
              <a:t>Ask relevant questions</a:t>
            </a:r>
          </a:p>
        </p:txBody>
      </p:sp>
    </p:spTree>
    <p:extLst>
      <p:ext uri="{BB962C8B-B14F-4D97-AF65-F5344CB8AC3E}">
        <p14:creationId xmlns:p14="http://schemas.microsoft.com/office/powerpoint/2010/main" val="27555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897F-8B96-9AAA-E729-50908333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F1427-F613-5D5D-728B-ABFF1007C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When working:</a:t>
            </a:r>
          </a:p>
          <a:p>
            <a:pPr lvl="1"/>
            <a:r>
              <a:rPr lang="en-GB" sz="3200" dirty="0"/>
              <a:t>Don’t chat with your neighbours – silence is standard</a:t>
            </a:r>
          </a:p>
          <a:p>
            <a:pPr lvl="1"/>
            <a:r>
              <a:rPr lang="en-GB" sz="3200" dirty="0"/>
              <a:t>Headphones/earbuds is a privilege not a right</a:t>
            </a:r>
          </a:p>
          <a:p>
            <a:pPr lvl="1"/>
            <a:r>
              <a:rPr lang="en-GB" sz="3200" dirty="0"/>
              <a:t>Be prepared to stop, turn and listen when I countdown.</a:t>
            </a:r>
          </a:p>
          <a:p>
            <a:pPr lvl="1"/>
            <a:r>
              <a:rPr lang="en-GB" sz="3200" dirty="0"/>
              <a:t>Don’t be distracted by off-topic web browsing, email checking or other time-wasting</a:t>
            </a:r>
          </a:p>
        </p:txBody>
      </p:sp>
    </p:spTree>
    <p:extLst>
      <p:ext uri="{BB962C8B-B14F-4D97-AF65-F5344CB8AC3E}">
        <p14:creationId xmlns:p14="http://schemas.microsoft.com/office/powerpoint/2010/main" val="38764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0E236-E63E-8203-8E0F-27403461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can expect from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7BF6-9A66-CD10-FD3B-FDC99A145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Lessons that are grounded in my experience</a:t>
            </a:r>
          </a:p>
          <a:p>
            <a:r>
              <a:rPr lang="en-GB" dirty="0"/>
              <a:t>Theory </a:t>
            </a:r>
            <a:r>
              <a:rPr lang="en-GB" i="1" dirty="0"/>
              <a:t>and</a:t>
            </a:r>
            <a:r>
              <a:rPr lang="en-GB" dirty="0"/>
              <a:t> practice</a:t>
            </a:r>
          </a:p>
          <a:p>
            <a:r>
              <a:rPr lang="en-GB" dirty="0"/>
              <a:t>Commitment to teaching and supporting you well</a:t>
            </a:r>
          </a:p>
          <a:p>
            <a:r>
              <a:rPr lang="en-GB" dirty="0"/>
              <a:t>Help as and when you need it – just ask!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4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37FA-5688-BFD4-E9E3-6B87C6EA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on any of that</a:t>
            </a:r>
          </a:p>
        </p:txBody>
      </p:sp>
      <p:pic>
        <p:nvPicPr>
          <p:cNvPr id="6" name="Picture 5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97008443-1FD9-D0BC-18F6-16FB43732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820">
            <a:off x="6911133" y="1792762"/>
            <a:ext cx="4770533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2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3752-BEA3-D1F5-8E90-8DE9B2B8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9" y="365125"/>
            <a:ext cx="9344867" cy="967816"/>
          </a:xfrm>
        </p:spPr>
        <p:txBody>
          <a:bodyPr>
            <a:noAutofit/>
          </a:bodyPr>
          <a:lstStyle/>
          <a:p>
            <a:r>
              <a:rPr lang="en-GB" b="1" dirty="0">
                <a:cs typeface="Angsana New"/>
              </a:rPr>
              <a:t>Using the Teams Class Notebook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BFCEC-8B46-842C-53D5-3AA1A8AFDD58}"/>
              </a:ext>
            </a:extLst>
          </p:cNvPr>
          <p:cNvSpPr txBox="1"/>
          <p:nvPr/>
        </p:nvSpPr>
        <p:spPr>
          <a:xfrm>
            <a:off x="349739" y="1466626"/>
            <a:ext cx="541196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Teams</a:t>
            </a:r>
            <a:endParaRPr lang="en-US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Class Notebook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&lt;Your Name&gt;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Class Notes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Create New Page     “</a:t>
            </a:r>
            <a:r>
              <a:rPr lang="en-GB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Digital Environments</a:t>
            </a:r>
            <a:r>
              <a:rPr lang="en-GB" sz="3600" dirty="0">
                <a:solidFill>
                  <a:srgbClr val="203040"/>
                </a:solidFill>
                <a:latin typeface="Trebuchet MS" panose="020B0603020202020204" pitchFamily="34" charset="0"/>
              </a:rPr>
              <a:t>”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AC2868-7A41-9013-6AE0-2278B0F33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254">
            <a:off x="6283109" y="1632601"/>
            <a:ext cx="2888260" cy="463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Note this down">
            <a:extLst>
              <a:ext uri="{FF2B5EF4-FFF2-40B4-BE49-F238E27FC236}">
                <a16:creationId xmlns:a16="http://schemas.microsoft.com/office/drawing/2014/main" id="{F772F0C2-1867-CF1B-B41A-C4986F7FAF6F}"/>
              </a:ext>
            </a:extLst>
          </p:cNvPr>
          <p:cNvSpPr/>
          <p:nvPr/>
        </p:nvSpPr>
        <p:spPr>
          <a:xfrm>
            <a:off x="10090329" y="2245077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39D0D-BDB5-35A7-277B-125A02C34D51}"/>
              </a:ext>
            </a:extLst>
          </p:cNvPr>
          <p:cNvSpPr txBox="1"/>
          <p:nvPr/>
        </p:nvSpPr>
        <p:spPr>
          <a:xfrm>
            <a:off x="9989574" y="1765560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When you see: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DBD2F-A001-FAF2-7E50-0BEF13E685B9}"/>
              </a:ext>
            </a:extLst>
          </p:cNvPr>
          <p:cNvSpPr txBox="1"/>
          <p:nvPr/>
        </p:nvSpPr>
        <p:spPr>
          <a:xfrm>
            <a:off x="9989573" y="3023661"/>
            <a:ext cx="1973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This is where I expect you to make notes under the appropriate lesson heading</a:t>
            </a:r>
          </a:p>
        </p:txBody>
      </p:sp>
    </p:spTree>
    <p:extLst>
      <p:ext uri="{BB962C8B-B14F-4D97-AF65-F5344CB8AC3E}">
        <p14:creationId xmlns:p14="http://schemas.microsoft.com/office/powerpoint/2010/main" val="379896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acobs Recognized for Industry Leadership in Digital Environment, Health  and Safety Solutions | Jacobs">
            <a:extLst>
              <a:ext uri="{FF2B5EF4-FFF2-40B4-BE49-F238E27FC236}">
                <a16:creationId xmlns:a16="http://schemas.microsoft.com/office/drawing/2014/main" id="{4145F1B4-377B-0D85-2CA2-96B6D52E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E5C46D-FB98-87C3-50A4-D5C56850A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124384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Digital Environments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0780AD-42AC-E002-15A2-1A5BB6AC7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1771603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315568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4B29F559-2F20-48B6-B4B5-7C27BBAF3ACB}" vid="{D87BEA56-09C4-45A3-B037-984C5EEC13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65FBB679-C8E9-429F-B1AF-E08CE422D40D}" vid="{7710FD2E-D743-437C-A152-E4EC4BD6066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310</TotalTime>
  <Words>706</Words>
  <Application>Microsoft Office PowerPoint</Application>
  <PresentationFormat>Widescreen</PresentationFormat>
  <Paragraphs>132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Angsana New</vt:lpstr>
      <vt:lpstr>Aptos</vt:lpstr>
      <vt:lpstr>Arial</vt:lpstr>
      <vt:lpstr>Century Gothic</vt:lpstr>
      <vt:lpstr>Trebuchet MS</vt:lpstr>
      <vt:lpstr>Office Theme</vt:lpstr>
      <vt:lpstr>Office Theme</vt:lpstr>
      <vt:lpstr>Welcome</vt:lpstr>
      <vt:lpstr>Simon Rundell</vt:lpstr>
      <vt:lpstr>My lessons</vt:lpstr>
      <vt:lpstr>My expectations</vt:lpstr>
      <vt:lpstr>My expectations</vt:lpstr>
      <vt:lpstr>You can expect from me</vt:lpstr>
      <vt:lpstr>Questions on any of that</vt:lpstr>
      <vt:lpstr>Using the Teams Class Notebook</vt:lpstr>
      <vt:lpstr>Digital Environments</vt:lpstr>
      <vt:lpstr>What is a Computer?</vt:lpstr>
      <vt:lpstr>My definition:</vt:lpstr>
      <vt:lpstr>What can you do with these calculations?</vt:lpstr>
      <vt:lpstr>From the course specification:</vt:lpstr>
      <vt:lpstr>Personal Computers</vt:lpstr>
      <vt:lpstr>Mobile Devices</vt:lpstr>
      <vt:lpstr>Servers</vt:lpstr>
      <vt:lpstr>Servers</vt:lpstr>
      <vt:lpstr>PowerPoint Presentation</vt:lpstr>
      <vt:lpstr>Embedded Devices</vt:lpstr>
      <vt:lpstr>PowerPoint Presentation</vt:lpstr>
      <vt:lpstr>Worksheet Activity</vt:lpstr>
      <vt:lpstr>Homework – See Teams Assignments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22</cp:revision>
  <dcterms:created xsi:type="dcterms:W3CDTF">2025-09-03T16:20:45Z</dcterms:created>
  <dcterms:modified xsi:type="dcterms:W3CDTF">2025-09-14T07:08:54Z</dcterms:modified>
</cp:coreProperties>
</file>