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19"/>
  </p:notesMasterIdLst>
  <p:sldIdLst>
    <p:sldId id="265" r:id="rId3"/>
    <p:sldId id="266" r:id="rId4"/>
    <p:sldId id="267" r:id="rId5"/>
    <p:sldId id="276" r:id="rId6"/>
    <p:sldId id="268" r:id="rId7"/>
    <p:sldId id="269" r:id="rId8"/>
    <p:sldId id="270" r:id="rId9"/>
    <p:sldId id="272" r:id="rId10"/>
    <p:sldId id="271" r:id="rId11"/>
    <p:sldId id="273" r:id="rId12"/>
    <p:sldId id="277" r:id="rId13"/>
    <p:sldId id="274" r:id="rId14"/>
    <p:sldId id="278" r:id="rId15"/>
    <p:sldId id="279" r:id="rId16"/>
    <p:sldId id="275"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7" d="100"/>
          <a:sy n="97" d="100"/>
        </p:scale>
        <p:origin x="55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146CF-1C4D-4459-B08C-FB5331E3EFD0}" type="datetimeFigureOut">
              <a:rPr lang="en-GB" smtClean="0"/>
              <a:t>14/09/2025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C6BE0-322D-4546-8545-11D9A1862AEB}" type="slidenum">
              <a:rPr lang="en-GB" smtClean="0"/>
              <a:t>‹#›</a:t>
            </a:fld>
            <a:endParaRPr lang="en-GB"/>
          </a:p>
        </p:txBody>
      </p:sp>
    </p:spTree>
    <p:extLst>
      <p:ext uri="{BB962C8B-B14F-4D97-AF65-F5344CB8AC3E}">
        <p14:creationId xmlns:p14="http://schemas.microsoft.com/office/powerpoint/2010/main" val="2102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1C6BE0-322D-4546-8545-11D9A1862AEB}" type="slidenum">
              <a:rPr lang="en-GB" smtClean="0"/>
              <a:t>4</a:t>
            </a:fld>
            <a:endParaRPr lang="en-GB"/>
          </a:p>
        </p:txBody>
      </p:sp>
    </p:spTree>
    <p:extLst>
      <p:ext uri="{BB962C8B-B14F-4D97-AF65-F5344CB8AC3E}">
        <p14:creationId xmlns:p14="http://schemas.microsoft.com/office/powerpoint/2010/main" val="2915473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2F4E-A6A0-A46A-C745-7068CDC04F1F}"/>
              </a:ext>
            </a:extLst>
          </p:cNvPr>
          <p:cNvSpPr>
            <a:spLocks noGrp="1"/>
          </p:cNvSpPr>
          <p:nvPr>
            <p:ph type="title"/>
          </p:nvPr>
        </p:nvSpPr>
        <p:spPr>
          <a:xfrm>
            <a:off x="264994" y="320675"/>
            <a:ext cx="9493155"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CC7DB2-037E-0993-86BF-00D6D3092EF9}"/>
              </a:ext>
            </a:extLst>
          </p:cNvPr>
          <p:cNvSpPr>
            <a:spLocks noGrp="1"/>
          </p:cNvSpPr>
          <p:nvPr>
            <p:ph sz="half" idx="1"/>
          </p:nvPr>
        </p:nvSpPr>
        <p:spPr>
          <a:xfrm>
            <a:off x="264994" y="1825625"/>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C3C4F-D4FF-FD09-1978-56FB6AD59AFF}"/>
              </a:ext>
            </a:extLst>
          </p:cNvPr>
          <p:cNvSpPr>
            <a:spLocks noGrp="1"/>
          </p:cNvSpPr>
          <p:nvPr>
            <p:ph sz="half" idx="2"/>
          </p:nvPr>
        </p:nvSpPr>
        <p:spPr>
          <a:xfrm>
            <a:off x="5562600" y="1836098"/>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FD34D-03A4-BE13-8588-24719638AF3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6" name="Footer Placeholder 5">
            <a:extLst>
              <a:ext uri="{FF2B5EF4-FFF2-40B4-BE49-F238E27FC236}">
                <a16:creationId xmlns:a16="http://schemas.microsoft.com/office/drawing/2014/main" id="{289CFD31-CFC4-CB50-2E4E-320A31743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64005-5076-C00A-FE3B-4DB16CB2DDA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7899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76A-7F14-2534-9B36-9BF84460C4CA}"/>
              </a:ext>
            </a:extLst>
          </p:cNvPr>
          <p:cNvSpPr>
            <a:spLocks noGrp="1"/>
          </p:cNvSpPr>
          <p:nvPr>
            <p:ph type="title"/>
          </p:nvPr>
        </p:nvSpPr>
        <p:spPr>
          <a:xfrm>
            <a:off x="239287" y="355600"/>
            <a:ext cx="949156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3CF0A9-98D2-1697-4A18-B4732DFF70FC}"/>
              </a:ext>
            </a:extLst>
          </p:cNvPr>
          <p:cNvSpPr>
            <a:spLocks noGrp="1"/>
          </p:cNvSpPr>
          <p:nvPr>
            <p:ph type="body" idx="1"/>
          </p:nvPr>
        </p:nvSpPr>
        <p:spPr>
          <a:xfrm>
            <a:off x="239288" y="1681163"/>
            <a:ext cx="43125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E36F-B28A-70C9-0ED7-B83CC6A71F46}"/>
              </a:ext>
            </a:extLst>
          </p:cNvPr>
          <p:cNvSpPr>
            <a:spLocks noGrp="1"/>
          </p:cNvSpPr>
          <p:nvPr>
            <p:ph sz="half" idx="2"/>
          </p:nvPr>
        </p:nvSpPr>
        <p:spPr>
          <a:xfrm>
            <a:off x="239288" y="2505075"/>
            <a:ext cx="4138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D31D4F-D65E-A262-ECF9-CE35E4EF4E58}"/>
              </a:ext>
            </a:extLst>
          </p:cNvPr>
          <p:cNvSpPr>
            <a:spLocks noGrp="1"/>
          </p:cNvSpPr>
          <p:nvPr>
            <p:ph type="body" sz="quarter" idx="3"/>
          </p:nvPr>
        </p:nvSpPr>
        <p:spPr>
          <a:xfrm>
            <a:off x="5397074" y="1681163"/>
            <a:ext cx="4333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CEC33-2E30-3A67-FACE-70F6ED8FC06F}"/>
              </a:ext>
            </a:extLst>
          </p:cNvPr>
          <p:cNvSpPr>
            <a:spLocks noGrp="1"/>
          </p:cNvSpPr>
          <p:nvPr>
            <p:ph sz="quarter" idx="4"/>
          </p:nvPr>
        </p:nvSpPr>
        <p:spPr>
          <a:xfrm>
            <a:off x="5571699" y="2505075"/>
            <a:ext cx="415915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BB140-CADE-FAD4-6C91-30CE50CBEBE9}"/>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8" name="Footer Placeholder 7">
            <a:extLst>
              <a:ext uri="{FF2B5EF4-FFF2-40B4-BE49-F238E27FC236}">
                <a16:creationId xmlns:a16="http://schemas.microsoft.com/office/drawing/2014/main" id="{95711941-F21C-CF3C-B5FB-E96723ADDC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12A3D5-C441-7404-EFCB-90BFA022B82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699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85F9-EE79-97C9-0F98-F2328A199DC0}"/>
              </a:ext>
            </a:extLst>
          </p:cNvPr>
          <p:cNvSpPr>
            <a:spLocks noGrp="1"/>
          </p:cNvSpPr>
          <p:nvPr>
            <p:ph type="title"/>
          </p:nvPr>
        </p:nvSpPr>
        <p:spPr>
          <a:xfrm>
            <a:off x="237699" y="324182"/>
            <a:ext cx="9506802"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E86E71-2144-0EE2-1FDE-3613B52D6849}"/>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4" name="Footer Placeholder 3">
            <a:extLst>
              <a:ext uri="{FF2B5EF4-FFF2-40B4-BE49-F238E27FC236}">
                <a16:creationId xmlns:a16="http://schemas.microsoft.com/office/drawing/2014/main" id="{A0424FE0-84FB-978F-A2B6-8F5EFDF54D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9ABF63-80C9-E41C-466A-C397874EB40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8402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791-D625-5171-2B9C-4180EAD161C5}"/>
              </a:ext>
            </a:extLst>
          </p:cNvPr>
          <p:cNvSpPr>
            <a:spLocks noGrp="1"/>
          </p:cNvSpPr>
          <p:nvPr>
            <p:ph type="title"/>
          </p:nvPr>
        </p:nvSpPr>
        <p:spPr>
          <a:xfrm>
            <a:off x="239286" y="366428"/>
            <a:ext cx="9464272"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305CF0-9215-FD21-F3BE-833212AAAC1B}"/>
              </a:ext>
            </a:extLst>
          </p:cNvPr>
          <p:cNvSpPr>
            <a:spLocks noGrp="1"/>
          </p:cNvSpPr>
          <p:nvPr>
            <p:ph type="pic" idx="1"/>
          </p:nvPr>
        </p:nvSpPr>
        <p:spPr>
          <a:xfrm>
            <a:off x="4582686" y="2040079"/>
            <a:ext cx="5120872" cy="38991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1B7632D-0EA5-78FD-91F9-685B074CB51E}"/>
              </a:ext>
            </a:extLst>
          </p:cNvPr>
          <p:cNvSpPr>
            <a:spLocks noGrp="1"/>
          </p:cNvSpPr>
          <p:nvPr>
            <p:ph type="body" sz="half" idx="2"/>
          </p:nvPr>
        </p:nvSpPr>
        <p:spPr>
          <a:xfrm>
            <a:off x="239286"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9B71F-2974-8850-0B38-F4541C41609F}"/>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6" name="Footer Placeholder 5">
            <a:extLst>
              <a:ext uri="{FF2B5EF4-FFF2-40B4-BE49-F238E27FC236}">
                <a16:creationId xmlns:a16="http://schemas.microsoft.com/office/drawing/2014/main" id="{2722E7B5-7DE1-80E2-4D65-58EBBF734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4B8DEC-1B41-5879-53DF-D29FEC8D3EDF}"/>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74715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hyperlink" Target="mailto:simonrundell@exe-coll.ac.uk"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gif"/><Relationship Id="rId17" Type="http://schemas.openxmlformats.org/officeDocument/2006/relationships/image" Target="../media/image26.png"/><Relationship Id="rId2" Type="http://schemas.openxmlformats.org/officeDocument/2006/relationships/image" Target="../media/image11.gif"/><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gif"/><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gif"/><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Y9clBHENy4Q"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pdd.examrevision.online/"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defined">
            <a:extLst>
              <a:ext uri="{FF2B5EF4-FFF2-40B4-BE49-F238E27FC236}">
                <a16:creationId xmlns:a16="http://schemas.microsoft.com/office/drawing/2014/main" id="{347B3060-2C6B-9825-3D46-73A38B7A2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4" y="-175318"/>
            <a:ext cx="9969882" cy="72086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96060B3-1C7C-FEF1-9121-F731B5A5211B}"/>
              </a:ext>
            </a:extLst>
          </p:cNvPr>
          <p:cNvSpPr>
            <a:spLocks noGrp="1"/>
          </p:cNvSpPr>
          <p:nvPr>
            <p:ph type="ctrTitle"/>
          </p:nvPr>
        </p:nvSpPr>
        <p:spPr>
          <a:xfrm>
            <a:off x="535118" y="5309419"/>
            <a:ext cx="9144000" cy="1323268"/>
          </a:xfrm>
        </p:spPr>
        <p:txBody>
          <a:bodyPr>
            <a:noAutofit/>
          </a:bodyPr>
          <a:lstStyle/>
          <a:p>
            <a:pPr algn="r"/>
            <a:r>
              <a:rPr lang="en-GB" sz="4800" dirty="0"/>
              <a:t>Testing and Deployment Basics</a:t>
            </a:r>
          </a:p>
        </p:txBody>
      </p:sp>
      <p:sp>
        <p:nvSpPr>
          <p:cNvPr id="5" name="Subtitle 4">
            <a:extLst>
              <a:ext uri="{FF2B5EF4-FFF2-40B4-BE49-F238E27FC236}">
                <a16:creationId xmlns:a16="http://schemas.microsoft.com/office/drawing/2014/main" id="{8AEE749B-8048-3E46-B910-63A2C46D5DE2}"/>
              </a:ext>
            </a:extLst>
          </p:cNvPr>
          <p:cNvSpPr>
            <a:spLocks noGrp="1"/>
          </p:cNvSpPr>
          <p:nvPr>
            <p:ph type="subTitle" idx="1"/>
          </p:nvPr>
        </p:nvSpPr>
        <p:spPr>
          <a:xfrm>
            <a:off x="9885088" y="5626509"/>
            <a:ext cx="2306912" cy="479323"/>
          </a:xfrm>
        </p:spPr>
        <p:txBody>
          <a:bodyPr>
            <a:normAutofit/>
          </a:bodyPr>
          <a:lstStyle/>
          <a:p>
            <a:r>
              <a:rPr lang="en-GB" dirty="0"/>
              <a:t>Lesson 6</a:t>
            </a:r>
          </a:p>
        </p:txBody>
      </p:sp>
    </p:spTree>
    <p:extLst>
      <p:ext uri="{BB962C8B-B14F-4D97-AF65-F5344CB8AC3E}">
        <p14:creationId xmlns:p14="http://schemas.microsoft.com/office/powerpoint/2010/main" val="16622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4229-42B7-CA07-72D4-4E1B40D6F98D}"/>
              </a:ext>
            </a:extLst>
          </p:cNvPr>
          <p:cNvSpPr>
            <a:spLocks noGrp="1"/>
          </p:cNvSpPr>
          <p:nvPr>
            <p:ph type="title"/>
          </p:nvPr>
        </p:nvSpPr>
        <p:spPr/>
        <p:txBody>
          <a:bodyPr/>
          <a:lstStyle/>
          <a:p>
            <a:r>
              <a:rPr lang="en-GB" dirty="0"/>
              <a:t>Common Test Cases specific to Mobile Apps</a:t>
            </a:r>
          </a:p>
        </p:txBody>
      </p:sp>
      <p:sp>
        <p:nvSpPr>
          <p:cNvPr id="3" name="Content Placeholder 2">
            <a:extLst>
              <a:ext uri="{FF2B5EF4-FFF2-40B4-BE49-F238E27FC236}">
                <a16:creationId xmlns:a16="http://schemas.microsoft.com/office/drawing/2014/main" id="{DD2FB889-C555-F397-FEC7-C2D5856ED0C3}"/>
              </a:ext>
            </a:extLst>
          </p:cNvPr>
          <p:cNvSpPr>
            <a:spLocks noGrp="1"/>
          </p:cNvSpPr>
          <p:nvPr>
            <p:ph idx="1"/>
          </p:nvPr>
        </p:nvSpPr>
        <p:spPr/>
        <p:txBody>
          <a:bodyPr/>
          <a:lstStyle/>
          <a:p>
            <a:r>
              <a:rPr lang="en-US" b="1" dirty="0"/>
              <a:t>Performance</a:t>
            </a:r>
            <a:r>
              <a:rPr lang="en-US" dirty="0"/>
              <a:t>: Does it load quickly? Does scrolling lag?</a:t>
            </a:r>
          </a:p>
          <a:p>
            <a:r>
              <a:rPr lang="en-US" b="1" dirty="0"/>
              <a:t>Security</a:t>
            </a:r>
            <a:r>
              <a:rPr lang="en-US" dirty="0"/>
              <a:t>: Can someone bypass the login screen? Is data encrypted?</a:t>
            </a:r>
          </a:p>
          <a:p>
            <a:r>
              <a:rPr lang="en-US" b="1" dirty="0"/>
              <a:t>Accessibility</a:t>
            </a:r>
            <a:r>
              <a:rPr lang="en-US" dirty="0"/>
              <a:t>: Does it support screen readers, </a:t>
            </a:r>
            <a:r>
              <a:rPr lang="en-US" dirty="0" err="1"/>
              <a:t>colour</a:t>
            </a:r>
            <a:r>
              <a:rPr lang="en-US" dirty="0"/>
              <a:t> contrast, large text?</a:t>
            </a:r>
          </a:p>
          <a:p>
            <a:r>
              <a:rPr lang="en-US" b="1" dirty="0"/>
              <a:t>Connectivity</a:t>
            </a:r>
            <a:r>
              <a:rPr lang="en-US" dirty="0"/>
              <a:t>: Does the app handle poor/no internet gracefully?</a:t>
            </a:r>
          </a:p>
          <a:p>
            <a:r>
              <a:rPr lang="en-US" b="1" dirty="0"/>
              <a:t>Battery/Resource Use</a:t>
            </a:r>
            <a:r>
              <a:rPr lang="en-US" dirty="0"/>
              <a:t>: Does it drain the battery or overuse memory?</a:t>
            </a:r>
            <a:endParaRPr lang="en-GB" dirty="0"/>
          </a:p>
        </p:txBody>
      </p:sp>
    </p:spTree>
    <p:extLst>
      <p:ext uri="{BB962C8B-B14F-4D97-AF65-F5344CB8AC3E}">
        <p14:creationId xmlns:p14="http://schemas.microsoft.com/office/powerpoint/2010/main" val="255215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2304-91C3-6D8E-DC80-903938364C6B}"/>
              </a:ext>
            </a:extLst>
          </p:cNvPr>
          <p:cNvSpPr>
            <a:spLocks noGrp="1"/>
          </p:cNvSpPr>
          <p:nvPr>
            <p:ph type="title"/>
          </p:nvPr>
        </p:nvSpPr>
        <p:spPr/>
        <p:txBody>
          <a:bodyPr/>
          <a:lstStyle/>
          <a:p>
            <a:r>
              <a:rPr lang="en-GB" dirty="0"/>
              <a:t>Create a test plan for a simple app</a:t>
            </a:r>
          </a:p>
        </p:txBody>
      </p:sp>
      <p:sp>
        <p:nvSpPr>
          <p:cNvPr id="3" name="Content Placeholder 2">
            <a:extLst>
              <a:ext uri="{FF2B5EF4-FFF2-40B4-BE49-F238E27FC236}">
                <a16:creationId xmlns:a16="http://schemas.microsoft.com/office/drawing/2014/main" id="{573ADF77-89F6-66A2-90B4-3A16C03907E1}"/>
              </a:ext>
            </a:extLst>
          </p:cNvPr>
          <p:cNvSpPr>
            <a:spLocks noGrp="1"/>
          </p:cNvSpPr>
          <p:nvPr>
            <p:ph idx="1"/>
          </p:nvPr>
        </p:nvSpPr>
        <p:spPr/>
        <p:txBody>
          <a:bodyPr>
            <a:normAutofit lnSpcReduction="10000"/>
          </a:bodyPr>
          <a:lstStyle/>
          <a:p>
            <a:r>
              <a:rPr lang="en-GB" dirty="0"/>
              <a:t>The App might be a To-do list or a Calculator</a:t>
            </a:r>
          </a:p>
          <a:p>
            <a:r>
              <a:rPr lang="en-GB" dirty="0"/>
              <a:t>You need to include at least five test cases </a:t>
            </a:r>
            <a:r>
              <a:rPr lang="en-GB" dirty="0" err="1"/>
              <a:t>eg</a:t>
            </a:r>
            <a:r>
              <a:rPr lang="en-GB" dirty="0"/>
              <a:t>:</a:t>
            </a:r>
          </a:p>
          <a:p>
            <a:pPr lvl="1"/>
            <a:r>
              <a:rPr lang="en-US" dirty="0"/>
              <a:t>User can add a new item.</a:t>
            </a:r>
          </a:p>
          <a:p>
            <a:pPr lvl="1"/>
            <a:r>
              <a:rPr lang="en-US" dirty="0"/>
              <a:t>User can delete an item.</a:t>
            </a:r>
          </a:p>
          <a:p>
            <a:pPr lvl="1"/>
            <a:r>
              <a:rPr lang="en-US" dirty="0"/>
              <a:t>App prevents duplicate entries.</a:t>
            </a:r>
          </a:p>
          <a:p>
            <a:pPr lvl="1"/>
            <a:r>
              <a:rPr lang="en-US" dirty="0"/>
              <a:t>App works in both portrait and landscape.</a:t>
            </a:r>
          </a:p>
          <a:p>
            <a:pPr lvl="1"/>
            <a:r>
              <a:rPr lang="en-US" dirty="0"/>
              <a:t>App loads in &lt;2 seconds.</a:t>
            </a:r>
          </a:p>
          <a:p>
            <a:r>
              <a:rPr lang="en-US" dirty="0"/>
              <a:t>Create a PowerPoint of your test plan and when complete email it to </a:t>
            </a:r>
            <a:r>
              <a:rPr lang="en-US" dirty="0">
                <a:hlinkClick r:id="rId2"/>
              </a:rPr>
              <a:t>simonrundell@exe-coll.ac.uk</a:t>
            </a:r>
            <a:r>
              <a:rPr lang="en-US" dirty="0"/>
              <a:t> </a:t>
            </a:r>
          </a:p>
          <a:p>
            <a:r>
              <a:rPr lang="en-US" dirty="0"/>
              <a:t>You will then present it to the class</a:t>
            </a:r>
            <a:endParaRPr lang="en-GB" dirty="0"/>
          </a:p>
        </p:txBody>
      </p:sp>
      <p:sp>
        <p:nvSpPr>
          <p:cNvPr id="4" name="In small groups">
            <a:extLst>
              <a:ext uri="{FF2B5EF4-FFF2-40B4-BE49-F238E27FC236}">
                <a16:creationId xmlns:a16="http://schemas.microsoft.com/office/drawing/2014/main" id="{78202251-C788-4570-ACC3-DAA6E72900FA}"/>
              </a:ext>
            </a:extLst>
          </p:cNvPr>
          <p:cNvSpPr/>
          <p:nvPr/>
        </p:nvSpPr>
        <p:spPr>
          <a:xfrm>
            <a:off x="10026665" y="1822450"/>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small groups</a:t>
            </a:r>
          </a:p>
        </p:txBody>
      </p:sp>
      <p:sp>
        <p:nvSpPr>
          <p:cNvPr id="5" name="Minutes display">
            <a:extLst>
              <a:ext uri="{FF2B5EF4-FFF2-40B4-BE49-F238E27FC236}">
                <a16:creationId xmlns:a16="http://schemas.microsoft.com/office/drawing/2014/main" id="{2BD43AAD-BF77-DE9D-09BD-2C57958B5562}"/>
              </a:ext>
            </a:extLst>
          </p:cNvPr>
          <p:cNvSpPr/>
          <p:nvPr/>
        </p:nvSpPr>
        <p:spPr>
          <a:xfrm>
            <a:off x="10026665" y="3025771"/>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30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Tree>
    <p:extLst>
      <p:ext uri="{BB962C8B-B14F-4D97-AF65-F5344CB8AC3E}">
        <p14:creationId xmlns:p14="http://schemas.microsoft.com/office/powerpoint/2010/main" val="286551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270E5-D27D-F51D-E33B-CDA3CA6A88D8}"/>
              </a:ext>
            </a:extLst>
          </p:cNvPr>
          <p:cNvSpPr>
            <a:spLocks noGrp="1"/>
          </p:cNvSpPr>
          <p:nvPr>
            <p:ph type="title"/>
          </p:nvPr>
        </p:nvSpPr>
        <p:spPr/>
        <p:txBody>
          <a:bodyPr/>
          <a:lstStyle/>
          <a:p>
            <a:r>
              <a:rPr lang="en-GB" dirty="0"/>
              <a:t>Deployment to App Stores</a:t>
            </a:r>
          </a:p>
        </p:txBody>
      </p:sp>
      <p:sp>
        <p:nvSpPr>
          <p:cNvPr id="3" name="Content Placeholder 2">
            <a:extLst>
              <a:ext uri="{FF2B5EF4-FFF2-40B4-BE49-F238E27FC236}">
                <a16:creationId xmlns:a16="http://schemas.microsoft.com/office/drawing/2014/main" id="{CFF5760C-EED7-EC44-7EB0-9F54AB2FE5A1}"/>
              </a:ext>
            </a:extLst>
          </p:cNvPr>
          <p:cNvSpPr>
            <a:spLocks noGrp="1"/>
          </p:cNvSpPr>
          <p:nvPr>
            <p:ph idx="1"/>
          </p:nvPr>
        </p:nvSpPr>
        <p:spPr/>
        <p:txBody>
          <a:bodyPr>
            <a:normAutofit lnSpcReduction="10000"/>
          </a:bodyPr>
          <a:lstStyle/>
          <a:p>
            <a:r>
              <a:rPr lang="en-GB" dirty="0"/>
              <a:t>Apple App Store</a:t>
            </a:r>
          </a:p>
          <a:p>
            <a:pPr lvl="1"/>
            <a:r>
              <a:rPr lang="en-GB" dirty="0"/>
              <a:t>Requires an Apple Developer account (£79/year).</a:t>
            </a:r>
          </a:p>
          <a:p>
            <a:pPr lvl="1"/>
            <a:r>
              <a:rPr lang="en-GB" dirty="0"/>
              <a:t>Apps must pass strict review for security, content, and performance.</a:t>
            </a:r>
          </a:p>
          <a:p>
            <a:r>
              <a:rPr lang="en-GB" dirty="0"/>
              <a:t>Google Play Store</a:t>
            </a:r>
          </a:p>
          <a:p>
            <a:pPr lvl="1"/>
            <a:r>
              <a:rPr lang="en-GB" dirty="0"/>
              <a:t>Developer account is a one-off fee (£25).</a:t>
            </a:r>
          </a:p>
          <a:p>
            <a:pPr lvl="1"/>
            <a:r>
              <a:rPr lang="en-GB" dirty="0"/>
              <a:t>Automated checks + review, generally faster approval.</a:t>
            </a:r>
          </a:p>
          <a:p>
            <a:r>
              <a:rPr lang="en-GB" dirty="0"/>
              <a:t>Common Submission Steps</a:t>
            </a:r>
          </a:p>
          <a:p>
            <a:pPr lvl="1"/>
            <a:r>
              <a:rPr lang="en-GB" dirty="0"/>
              <a:t>Upload app package (.</a:t>
            </a:r>
            <a:r>
              <a:rPr lang="en-GB" dirty="0" err="1"/>
              <a:t>apk</a:t>
            </a:r>
            <a:r>
              <a:rPr lang="en-GB" dirty="0"/>
              <a:t>/.</a:t>
            </a:r>
            <a:r>
              <a:rPr lang="en-GB" dirty="0" err="1"/>
              <a:t>aab</a:t>
            </a:r>
            <a:r>
              <a:rPr lang="en-GB" dirty="0"/>
              <a:t> for Android, .</a:t>
            </a:r>
            <a:r>
              <a:rPr lang="en-GB" dirty="0" err="1"/>
              <a:t>ipa</a:t>
            </a:r>
            <a:r>
              <a:rPr lang="en-GB" dirty="0"/>
              <a:t> for iOS).</a:t>
            </a:r>
          </a:p>
          <a:p>
            <a:pPr lvl="1"/>
            <a:r>
              <a:rPr lang="en-GB" dirty="0"/>
              <a:t>Provide metadata (title, description, screenshots).</a:t>
            </a:r>
          </a:p>
          <a:p>
            <a:pPr lvl="1"/>
            <a:r>
              <a:rPr lang="en-GB" dirty="0"/>
              <a:t>Set price, region availability, and age rating.</a:t>
            </a:r>
          </a:p>
        </p:txBody>
      </p:sp>
      <p:pic>
        <p:nvPicPr>
          <p:cNvPr id="1026" name="Picture 2" descr="The new Google Play logo is more different than you might realise |  Creative Bloq">
            <a:extLst>
              <a:ext uri="{FF2B5EF4-FFF2-40B4-BE49-F238E27FC236}">
                <a16:creationId xmlns:a16="http://schemas.microsoft.com/office/drawing/2014/main" id="{DB3FE0DF-B4E8-80F9-5438-94CBD9FC46B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0580" y="3429000"/>
            <a:ext cx="2123768" cy="1194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FF572E5-F598-1E78-8614-A04677BD6C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20163" y="1822450"/>
            <a:ext cx="1358688" cy="1194620"/>
          </a:xfrm>
          <a:prstGeom prst="rect">
            <a:avLst/>
          </a:prstGeom>
        </p:spPr>
      </p:pic>
    </p:spTree>
    <p:extLst>
      <p:ext uri="{BB962C8B-B14F-4D97-AF65-F5344CB8AC3E}">
        <p14:creationId xmlns:p14="http://schemas.microsoft.com/office/powerpoint/2010/main" val="4382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0AD49-98E4-ED77-B15B-0E3C50187F56}"/>
              </a:ext>
            </a:extLst>
          </p:cNvPr>
          <p:cNvSpPr>
            <a:spLocks noGrp="1"/>
          </p:cNvSpPr>
          <p:nvPr>
            <p:ph type="title"/>
          </p:nvPr>
        </p:nvSpPr>
        <p:spPr/>
        <p:txBody>
          <a:bodyPr/>
          <a:lstStyle/>
          <a:p>
            <a:r>
              <a:rPr lang="en-GB" dirty="0"/>
              <a:t>Global Deployment Discussion</a:t>
            </a:r>
          </a:p>
        </p:txBody>
      </p:sp>
      <p:sp>
        <p:nvSpPr>
          <p:cNvPr id="3" name="Content Placeholder 2">
            <a:extLst>
              <a:ext uri="{FF2B5EF4-FFF2-40B4-BE49-F238E27FC236}">
                <a16:creationId xmlns:a16="http://schemas.microsoft.com/office/drawing/2014/main" id="{3CF5ED6E-101F-BB7A-1DD4-054F5F8A214A}"/>
              </a:ext>
            </a:extLst>
          </p:cNvPr>
          <p:cNvSpPr>
            <a:spLocks noGrp="1"/>
          </p:cNvSpPr>
          <p:nvPr>
            <p:ph idx="1"/>
          </p:nvPr>
        </p:nvSpPr>
        <p:spPr/>
        <p:txBody>
          <a:bodyPr/>
          <a:lstStyle/>
          <a:p>
            <a:r>
              <a:rPr lang="en-US" dirty="0"/>
              <a:t>How might an app work differently in Japan vs the UK?</a:t>
            </a:r>
          </a:p>
          <a:p>
            <a:r>
              <a:rPr lang="en-US" dirty="0"/>
              <a:t>What challenges are caused by different devices?</a:t>
            </a:r>
          </a:p>
          <a:p>
            <a:r>
              <a:rPr lang="en-US" dirty="0"/>
              <a:t>Why might legal regulations differ between countries?</a:t>
            </a:r>
            <a:endParaRPr lang="en-GB" dirty="0"/>
          </a:p>
        </p:txBody>
      </p:sp>
    </p:spTree>
    <p:extLst>
      <p:ext uri="{BB962C8B-B14F-4D97-AF65-F5344CB8AC3E}">
        <p14:creationId xmlns:p14="http://schemas.microsoft.com/office/powerpoint/2010/main" val="18092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005DB-CEC1-5327-5875-78FBD88E1BD3}"/>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4DB2290-3DE9-E93B-5ECB-F6F2DA5A5CE6}"/>
              </a:ext>
            </a:extLst>
          </p:cNvPr>
          <p:cNvSpPr>
            <a:spLocks noGrp="1"/>
          </p:cNvSpPr>
          <p:nvPr>
            <p:ph idx="1"/>
          </p:nvPr>
        </p:nvSpPr>
        <p:spPr/>
        <p:txBody>
          <a:bodyPr/>
          <a:lstStyle/>
          <a:p>
            <a:r>
              <a:rPr lang="en-US" dirty="0"/>
              <a:t>Research the submission guidelines for </a:t>
            </a:r>
            <a:r>
              <a:rPr lang="en-US" i="1" dirty="0"/>
              <a:t>either</a:t>
            </a:r>
            <a:r>
              <a:rPr lang="en-US" dirty="0"/>
              <a:t> the Apple App Store </a:t>
            </a:r>
            <a:r>
              <a:rPr lang="en-US" i="1" dirty="0"/>
              <a:t>or</a:t>
            </a:r>
            <a:r>
              <a:rPr lang="en-US" dirty="0"/>
              <a:t> Google Play Store.</a:t>
            </a:r>
          </a:p>
          <a:p>
            <a:r>
              <a:rPr lang="en-US" dirty="0" err="1"/>
              <a:t>Summarise</a:t>
            </a:r>
            <a:r>
              <a:rPr lang="en-US" dirty="0"/>
              <a:t> the key requirements of that platform</a:t>
            </a:r>
          </a:p>
          <a:p>
            <a:pPr lvl="1"/>
            <a:r>
              <a:rPr lang="en-US" dirty="0" err="1"/>
              <a:t>eg</a:t>
            </a:r>
            <a:r>
              <a:rPr lang="en-US" dirty="0"/>
              <a:t> accounts, file formats, review process</a:t>
            </a:r>
          </a:p>
          <a:p>
            <a:r>
              <a:rPr lang="en-US" dirty="0"/>
              <a:t>Length: 1 page max.</a:t>
            </a:r>
            <a:endParaRPr lang="en-GB" dirty="0"/>
          </a:p>
        </p:txBody>
      </p:sp>
      <p:sp>
        <p:nvSpPr>
          <p:cNvPr id="4" name="Deadline">
            <a:extLst>
              <a:ext uri="{FF2B5EF4-FFF2-40B4-BE49-F238E27FC236}">
                <a16:creationId xmlns:a16="http://schemas.microsoft.com/office/drawing/2014/main" id="{73B2A0C9-B73B-F140-7D1C-55FCFAD3C78D}"/>
              </a:ext>
            </a:extLst>
          </p:cNvPr>
          <p:cNvSpPr/>
          <p:nvPr/>
        </p:nvSpPr>
        <p:spPr>
          <a:xfrm>
            <a:off x="10021380" y="256415"/>
            <a:ext cx="1873045" cy="11145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latin typeface="Trebuchet MS" panose="020B0603020202020204" pitchFamily="34" charset="0"/>
              </a:rPr>
              <a:t>Deadline:</a:t>
            </a:r>
          </a:p>
          <a:p>
            <a:pPr algn="ctr"/>
            <a:r>
              <a:rPr lang="en-GB" dirty="0">
                <a:latin typeface="Trebuchet MS" panose="020B0603020202020204" pitchFamily="34" charset="0"/>
              </a:rPr>
              <a:t>Midnight next Thursday</a:t>
            </a:r>
          </a:p>
        </p:txBody>
      </p:sp>
    </p:spTree>
    <p:extLst>
      <p:ext uri="{BB962C8B-B14F-4D97-AF65-F5344CB8AC3E}">
        <p14:creationId xmlns:p14="http://schemas.microsoft.com/office/powerpoint/2010/main" val="2444660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402E-2E11-0F33-522B-63869B86D04B}"/>
              </a:ext>
            </a:extLst>
          </p:cNvPr>
          <p:cNvSpPr>
            <a:spLocks noGrp="1"/>
          </p:cNvSpPr>
          <p:nvPr>
            <p:ph type="title"/>
          </p:nvPr>
        </p:nvSpPr>
        <p:spPr/>
        <p:txBody>
          <a:bodyPr/>
          <a:lstStyle/>
          <a:p>
            <a:r>
              <a:rPr lang="en-GB" dirty="0"/>
              <a:t>SDLC Methodologies</a:t>
            </a:r>
          </a:p>
        </p:txBody>
      </p:sp>
      <p:sp>
        <p:nvSpPr>
          <p:cNvPr id="3" name="Content Placeholder 2">
            <a:extLst>
              <a:ext uri="{FF2B5EF4-FFF2-40B4-BE49-F238E27FC236}">
                <a16:creationId xmlns:a16="http://schemas.microsoft.com/office/drawing/2014/main" id="{34B1E884-C667-C32C-EC1B-890EC60DE7F1}"/>
              </a:ext>
            </a:extLst>
          </p:cNvPr>
          <p:cNvSpPr>
            <a:spLocks noGrp="1"/>
          </p:cNvSpPr>
          <p:nvPr>
            <p:ph idx="1"/>
          </p:nvPr>
        </p:nvSpPr>
        <p:spPr/>
        <p:txBody>
          <a:bodyPr/>
          <a:lstStyle/>
          <a:p>
            <a:r>
              <a:rPr lang="en-GB" dirty="0"/>
              <a:t>Most Mobile Apps are developed under an Agile Methodology</a:t>
            </a:r>
          </a:p>
          <a:p>
            <a:pPr lvl="1"/>
            <a:r>
              <a:rPr lang="en-GB" dirty="0"/>
              <a:t>Small, iterative cycles (sprints).</a:t>
            </a:r>
          </a:p>
          <a:p>
            <a:r>
              <a:rPr lang="en-GB" dirty="0"/>
              <a:t>The Scrum framework is one of the most popular:</a:t>
            </a:r>
          </a:p>
          <a:p>
            <a:pPr lvl="1"/>
            <a:r>
              <a:rPr lang="en-GB" dirty="0"/>
              <a:t>Roles include Product Owner, </a:t>
            </a:r>
          </a:p>
          <a:p>
            <a:pPr lvl="1"/>
            <a:r>
              <a:rPr lang="en-GB" dirty="0"/>
              <a:t>Scrum Master, </a:t>
            </a:r>
          </a:p>
          <a:p>
            <a:pPr lvl="1"/>
            <a:r>
              <a:rPr lang="en-GB" dirty="0"/>
              <a:t>Developers.</a:t>
            </a:r>
          </a:p>
          <a:p>
            <a:r>
              <a:rPr lang="en-GB" dirty="0"/>
              <a:t>Frequent testing and feedback → catch bugs early before deployment.</a:t>
            </a:r>
          </a:p>
        </p:txBody>
      </p:sp>
    </p:spTree>
    <p:extLst>
      <p:ext uri="{BB962C8B-B14F-4D97-AF65-F5344CB8AC3E}">
        <p14:creationId xmlns:p14="http://schemas.microsoft.com/office/powerpoint/2010/main" val="274330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ake it So" descr="a bald man says &quot; make it so &quot; in front of a blurred background">
            <a:extLst>
              <a:ext uri="{FF2B5EF4-FFF2-40B4-BE49-F238E27FC236}">
                <a16:creationId xmlns:a16="http://schemas.microsoft.com/office/drawing/2014/main" id="{0E9C3023-93DD-51A1-33A9-C73AACE46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831" y="3709610"/>
            <a:ext cx="1563329" cy="1563329"/>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FEDFFF18-ABA5-B1C7-FFE9-A2BCDFC37B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8" name="Working Independently">
            <a:extLst>
              <a:ext uri="{FF2B5EF4-FFF2-40B4-BE49-F238E27FC236}">
                <a16:creationId xmlns:a16="http://schemas.microsoft.com/office/drawing/2014/main" id="{458CC26D-D628-2081-072C-7EE832EA8BF7}"/>
              </a:ext>
            </a:extLst>
          </p:cNvPr>
          <p:cNvSpPr/>
          <p:nvPr/>
        </p:nvSpPr>
        <p:spPr>
          <a:xfrm>
            <a:off x="10015309" y="1551052"/>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Working Independently</a:t>
            </a:r>
          </a:p>
        </p:txBody>
      </p:sp>
      <p:sp>
        <p:nvSpPr>
          <p:cNvPr id="10" name="In small groups">
            <a:extLst>
              <a:ext uri="{FF2B5EF4-FFF2-40B4-BE49-F238E27FC236}">
                <a16:creationId xmlns:a16="http://schemas.microsoft.com/office/drawing/2014/main" id="{B71A90BC-314D-A74B-5B81-EC87BDF82085}"/>
              </a:ext>
            </a:extLst>
          </p:cNvPr>
          <p:cNvSpPr/>
          <p:nvPr/>
        </p:nvSpPr>
        <p:spPr>
          <a:xfrm>
            <a:off x="10009237" y="1551051"/>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small groups</a:t>
            </a:r>
          </a:p>
        </p:txBody>
      </p:sp>
      <p:sp>
        <p:nvSpPr>
          <p:cNvPr id="11" name="In pairs">
            <a:extLst>
              <a:ext uri="{FF2B5EF4-FFF2-40B4-BE49-F238E27FC236}">
                <a16:creationId xmlns:a16="http://schemas.microsoft.com/office/drawing/2014/main" id="{9EEA8949-7B8D-7369-71F6-BDF80319DDE1}"/>
              </a:ext>
            </a:extLst>
          </p:cNvPr>
          <p:cNvSpPr/>
          <p:nvPr/>
        </p:nvSpPr>
        <p:spPr>
          <a:xfrm>
            <a:off x="10009238" y="1559265"/>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pairs</a:t>
            </a:r>
          </a:p>
        </p:txBody>
      </p:sp>
      <p:sp>
        <p:nvSpPr>
          <p:cNvPr id="12" name="codeblock">
            <a:extLst>
              <a:ext uri="{FF2B5EF4-FFF2-40B4-BE49-F238E27FC236}">
                <a16:creationId xmlns:a16="http://schemas.microsoft.com/office/drawing/2014/main" id="{99239D00-7924-BD36-030F-7CB248D251EF}"/>
              </a:ext>
            </a:extLst>
          </p:cNvPr>
          <p:cNvSpPr/>
          <p:nvPr/>
        </p:nvSpPr>
        <p:spPr>
          <a:xfrm>
            <a:off x="418625" y="1760289"/>
            <a:ext cx="1873045" cy="56043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r>
              <a:rPr lang="en-GB" dirty="0" err="1">
                <a:solidFill>
                  <a:schemeClr val="bg1"/>
                </a:solidFill>
                <a:latin typeface="Courier New" panose="02070309020205020404" pitchFamily="49" charset="0"/>
                <a:cs typeface="Courier New" panose="02070309020205020404" pitchFamily="49" charset="0"/>
              </a:rPr>
              <a:t>codeblock</a:t>
            </a:r>
            <a:endParaRPr lang="en-GB" dirty="0">
              <a:solidFill>
                <a:schemeClr val="bg1"/>
              </a:solidFill>
              <a:latin typeface="Courier New" panose="02070309020205020404" pitchFamily="49" charset="0"/>
              <a:cs typeface="Courier New" panose="02070309020205020404" pitchFamily="49" charset="0"/>
            </a:endParaRPr>
          </a:p>
        </p:txBody>
      </p:sp>
      <p:sp>
        <p:nvSpPr>
          <p:cNvPr id="3" name="Deadline">
            <a:extLst>
              <a:ext uri="{FF2B5EF4-FFF2-40B4-BE49-F238E27FC236}">
                <a16:creationId xmlns:a16="http://schemas.microsoft.com/office/drawing/2014/main" id="{EA1BB79D-A724-1E52-AB58-F7EB19A482A6}"/>
              </a:ext>
            </a:extLst>
          </p:cNvPr>
          <p:cNvSpPr/>
          <p:nvPr/>
        </p:nvSpPr>
        <p:spPr>
          <a:xfrm>
            <a:off x="10021380" y="256415"/>
            <a:ext cx="1873045" cy="11145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latin typeface="Trebuchet MS" panose="020B0603020202020204" pitchFamily="34" charset="0"/>
              </a:rPr>
              <a:t>Deadline:</a:t>
            </a:r>
          </a:p>
          <a:p>
            <a:pPr algn="ctr"/>
            <a:r>
              <a:rPr lang="en-GB" dirty="0">
                <a:latin typeface="Trebuchet MS" panose="020B0603020202020204" pitchFamily="34" charset="0"/>
              </a:rPr>
              <a:t>Midnight before next lesson</a:t>
            </a:r>
          </a:p>
        </p:txBody>
      </p:sp>
      <p:pic>
        <p:nvPicPr>
          <p:cNvPr id="28" name="Thumbs Up or Down" descr="A green and red circle with a thumbs up and a thumbs up symbol&#10;&#10;AI-generated content may be incorrect.">
            <a:extLst>
              <a:ext uri="{FF2B5EF4-FFF2-40B4-BE49-F238E27FC236}">
                <a16:creationId xmlns:a16="http://schemas.microsoft.com/office/drawing/2014/main" id="{0CDFB289-5B92-145B-C1EC-0AC8B96498EE}"/>
              </a:ext>
            </a:extLst>
          </p:cNvPr>
          <p:cNvPicPr>
            <a:picLocks noChangeAspect="1"/>
          </p:cNvPicPr>
          <p:nvPr/>
        </p:nvPicPr>
        <p:blipFill>
          <a:blip r:embed="rId3"/>
          <a:stretch>
            <a:fillRect/>
          </a:stretch>
        </p:blipFill>
        <p:spPr>
          <a:xfrm>
            <a:off x="821017" y="2695814"/>
            <a:ext cx="1279312" cy="601277"/>
          </a:xfrm>
          <a:prstGeom prst="rect">
            <a:avLst/>
          </a:prstGeom>
        </p:spPr>
      </p:pic>
      <p:pic>
        <p:nvPicPr>
          <p:cNvPr id="33" name="Tick in a Box" descr="A black check mark in a square&#10;&#10;AI-generated content may be incorrect.">
            <a:extLst>
              <a:ext uri="{FF2B5EF4-FFF2-40B4-BE49-F238E27FC236}">
                <a16:creationId xmlns:a16="http://schemas.microsoft.com/office/drawing/2014/main" id="{7B0336BB-B29D-8765-B441-F021B9DA8D24}"/>
              </a:ext>
            </a:extLst>
          </p:cNvPr>
          <p:cNvPicPr>
            <a:picLocks noChangeAspect="1"/>
          </p:cNvPicPr>
          <p:nvPr/>
        </p:nvPicPr>
        <p:blipFill>
          <a:blip r:embed="rId4"/>
          <a:stretch>
            <a:fillRect/>
          </a:stretch>
        </p:blipFill>
        <p:spPr>
          <a:xfrm>
            <a:off x="2493932" y="2428425"/>
            <a:ext cx="1058400" cy="1058400"/>
          </a:xfrm>
          <a:prstGeom prst="rect">
            <a:avLst/>
          </a:prstGeom>
        </p:spPr>
      </p:pic>
      <p:pic>
        <p:nvPicPr>
          <p:cNvPr id="35" name="Success Kid" descr="A baby on the beach&#10;&#10;AI-generated content may be incorrect.">
            <a:extLst>
              <a:ext uri="{FF2B5EF4-FFF2-40B4-BE49-F238E27FC236}">
                <a16:creationId xmlns:a16="http://schemas.microsoft.com/office/drawing/2014/main" id="{E4D082DD-0B73-DBB5-08F6-D65C977BB568}"/>
              </a:ext>
            </a:extLst>
          </p:cNvPr>
          <p:cNvPicPr>
            <a:picLocks noChangeAspect="1"/>
          </p:cNvPicPr>
          <p:nvPr/>
        </p:nvPicPr>
        <p:blipFill>
          <a:blip r:embed="rId5"/>
          <a:stretch>
            <a:fillRect/>
          </a:stretch>
        </p:blipFill>
        <p:spPr>
          <a:xfrm>
            <a:off x="7244950" y="83865"/>
            <a:ext cx="2458425" cy="1558157"/>
          </a:xfrm>
          <a:prstGeom prst="rect">
            <a:avLst/>
          </a:prstGeom>
        </p:spPr>
      </p:pic>
      <p:sp>
        <p:nvSpPr>
          <p:cNvPr id="38" name="Minutes display">
            <a:extLst>
              <a:ext uri="{FF2B5EF4-FFF2-40B4-BE49-F238E27FC236}">
                <a16:creationId xmlns:a16="http://schemas.microsoft.com/office/drawing/2014/main" id="{0AD693B3-BBD6-65D6-C6ED-AD104C1002EC}"/>
              </a:ext>
            </a:extLst>
          </p:cNvPr>
          <p:cNvSpPr/>
          <p:nvPr/>
        </p:nvSpPr>
        <p:spPr>
          <a:xfrm>
            <a:off x="10036956" y="984932"/>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b="1" dirty="0" err="1">
                <a:latin typeface="Trebuchet MS" panose="020B0603020202020204" pitchFamily="34" charset="0"/>
              </a:rPr>
              <a:t>Xmins</a:t>
            </a:r>
            <a:endParaRPr lang="en-GB" sz="1800" b="1" dirty="0">
              <a:latin typeface="Trebuchet MS" panose="020B0603020202020204" pitchFamily="34" charset="0"/>
            </a:endParaRPr>
          </a:p>
        </p:txBody>
      </p:sp>
      <p:sp>
        <p:nvSpPr>
          <p:cNvPr id="108" name="Big Box Title"/>
          <p:cNvSpPr/>
          <p:nvPr/>
        </p:nvSpPr>
        <p:spPr>
          <a:xfrm>
            <a:off x="352957" y="83866"/>
            <a:ext cx="3096948"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&lt;title&gt;</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pic>
        <p:nvPicPr>
          <p:cNvPr id="4" name="Stop Sign" descr="A red stop sign with white text&#10;&#10;AI-generated content may be incorrect.">
            <a:extLst>
              <a:ext uri="{FF2B5EF4-FFF2-40B4-BE49-F238E27FC236}">
                <a16:creationId xmlns:a16="http://schemas.microsoft.com/office/drawing/2014/main" id="{058022F8-87D3-14A3-27F3-52B2D7FB21A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609" y="3486825"/>
            <a:ext cx="1349079" cy="1349079"/>
          </a:xfrm>
          <a:prstGeom prst="rect">
            <a:avLst/>
          </a:prstGeom>
        </p:spPr>
      </p:pic>
      <p:pic>
        <p:nvPicPr>
          <p:cNvPr id="9" name="Exit Ticket" descr="A green sign with a person running&#10;&#10;AI-generated content may be incorrect.">
            <a:extLst>
              <a:ext uri="{FF2B5EF4-FFF2-40B4-BE49-F238E27FC236}">
                <a16:creationId xmlns:a16="http://schemas.microsoft.com/office/drawing/2014/main" id="{D5A9A3EE-CBF2-8070-F036-34C3F54F30CA}"/>
              </a:ext>
            </a:extLst>
          </p:cNvPr>
          <p:cNvPicPr>
            <a:picLocks noChangeAspect="1"/>
          </p:cNvPicPr>
          <p:nvPr/>
        </p:nvPicPr>
        <p:blipFill>
          <a:blip r:embed="rId7">
            <a:extLst>
              <a:ext uri="{28A0092B-C50C-407E-A947-70E740481C1C}">
                <a14:useLocalDpi xmlns:a14="http://schemas.microsoft.com/office/drawing/2010/main" val="0"/>
              </a:ext>
            </a:extLst>
          </a:blip>
          <a:srcRect l="8145" t="27142" r="7934" b="27368"/>
          <a:stretch/>
        </p:blipFill>
        <p:spPr>
          <a:xfrm>
            <a:off x="7277616" y="1608771"/>
            <a:ext cx="2384175" cy="1292363"/>
          </a:xfrm>
          <a:prstGeom prst="rect">
            <a:avLst/>
          </a:prstGeom>
        </p:spPr>
      </p:pic>
      <p:pic>
        <p:nvPicPr>
          <p:cNvPr id="18" name="Prohibited Sign" descr="A red circle with a black background&#10;&#10;AI-generated content may be incorrect.">
            <a:extLst>
              <a:ext uri="{FF2B5EF4-FFF2-40B4-BE49-F238E27FC236}">
                <a16:creationId xmlns:a16="http://schemas.microsoft.com/office/drawing/2014/main" id="{F59697D5-006B-EDEE-8834-7C282FF0E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5810" y="3574759"/>
            <a:ext cx="1214643" cy="1214643"/>
          </a:xfrm>
          <a:prstGeom prst="rect">
            <a:avLst/>
          </a:prstGeom>
        </p:spPr>
      </p:pic>
      <p:pic>
        <p:nvPicPr>
          <p:cNvPr id="49" name="True or False Gif" descr="A person in a suit with his hands out&#10;&#10;AI-generated content may be incorrect.">
            <a:extLst>
              <a:ext uri="{FF2B5EF4-FFF2-40B4-BE49-F238E27FC236}">
                <a16:creationId xmlns:a16="http://schemas.microsoft.com/office/drawing/2014/main" id="{AF9BB866-BB17-896C-1035-0B31A7869B52}"/>
              </a:ext>
            </a:extLst>
          </p:cNvPr>
          <p:cNvPicPr>
            <a:picLocks noChangeAspect="1"/>
          </p:cNvPicPr>
          <p:nvPr/>
        </p:nvPicPr>
        <p:blipFill>
          <a:blip r:embed="rId9"/>
          <a:stretch>
            <a:fillRect/>
          </a:stretch>
        </p:blipFill>
        <p:spPr>
          <a:xfrm>
            <a:off x="5675536" y="5503388"/>
            <a:ext cx="1763996" cy="1179672"/>
          </a:xfrm>
          <a:prstGeom prst="rect">
            <a:avLst/>
          </a:prstGeom>
        </p:spPr>
      </p:pic>
      <p:pic>
        <p:nvPicPr>
          <p:cNvPr id="51" name="DIT" descr="A group of people studying in a classroom&#10;&#10;AI-generated content may be incorrect.">
            <a:extLst>
              <a:ext uri="{FF2B5EF4-FFF2-40B4-BE49-F238E27FC236}">
                <a16:creationId xmlns:a16="http://schemas.microsoft.com/office/drawing/2014/main" id="{3A2F6A2D-2287-3944-E172-BEE7F046BA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1868" y="2698717"/>
            <a:ext cx="1792557" cy="1792557"/>
          </a:xfrm>
          <a:prstGeom prst="rect">
            <a:avLst/>
          </a:prstGeom>
        </p:spPr>
      </p:pic>
      <p:pic>
        <p:nvPicPr>
          <p:cNvPr id="55" name="Matrix Cascade" descr="A screenshot of a video game&#10;&#10;AI-generated content may be incorrect.">
            <a:extLst>
              <a:ext uri="{FF2B5EF4-FFF2-40B4-BE49-F238E27FC236}">
                <a16:creationId xmlns:a16="http://schemas.microsoft.com/office/drawing/2014/main" id="{19D26DFE-F2E2-BD62-2694-9D03898D10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536" y="3685700"/>
            <a:ext cx="1954411" cy="1563529"/>
          </a:xfrm>
          <a:prstGeom prst="rect">
            <a:avLst/>
          </a:prstGeom>
        </p:spPr>
      </p:pic>
      <p:pic>
        <p:nvPicPr>
          <p:cNvPr id="57" name="Excellent gif from Wayne's World" descr="A person wearing a hat and giving a thumbs up&#10;&#10;AI-generated content may be incorrect.">
            <a:extLst>
              <a:ext uri="{FF2B5EF4-FFF2-40B4-BE49-F238E27FC236}">
                <a16:creationId xmlns:a16="http://schemas.microsoft.com/office/drawing/2014/main" id="{B746DD0F-5CE7-217D-EFBE-F6C901340C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0020" y="5503389"/>
            <a:ext cx="2144856" cy="1179671"/>
          </a:xfrm>
          <a:prstGeom prst="rect">
            <a:avLst/>
          </a:prstGeom>
        </p:spPr>
      </p:pic>
      <p:pic>
        <p:nvPicPr>
          <p:cNvPr id="5" name="Item 1" descr="A red number in a circle&#10;&#10;AI-generated content may be incorrect.">
            <a:extLst>
              <a:ext uri="{FF2B5EF4-FFF2-40B4-BE49-F238E27FC236}">
                <a16:creationId xmlns:a16="http://schemas.microsoft.com/office/drawing/2014/main" id="{685B99DE-59ED-EB93-8231-68498B4550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6708" y="2497620"/>
            <a:ext cx="931479" cy="997663"/>
          </a:xfrm>
          <a:prstGeom prst="rect">
            <a:avLst/>
          </a:prstGeom>
        </p:spPr>
      </p:pic>
      <p:pic>
        <p:nvPicPr>
          <p:cNvPr id="25" name="Item 2" descr="A red number in a circle&#10;&#10;AI-generated content may be incorrect.">
            <a:extLst>
              <a:ext uri="{FF2B5EF4-FFF2-40B4-BE49-F238E27FC236}">
                <a16:creationId xmlns:a16="http://schemas.microsoft.com/office/drawing/2014/main" id="{2ADDC43F-2D33-DD85-BD35-D9B545E9AD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4235" y="2561112"/>
            <a:ext cx="971820" cy="934171"/>
          </a:xfrm>
          <a:prstGeom prst="rect">
            <a:avLst/>
          </a:prstGeom>
        </p:spPr>
      </p:pic>
      <p:pic>
        <p:nvPicPr>
          <p:cNvPr id="29" name="Item 3" descr="A red circle with a number on it&#10;&#10;AI-generated content may be incorrect.">
            <a:extLst>
              <a:ext uri="{FF2B5EF4-FFF2-40B4-BE49-F238E27FC236}">
                <a16:creationId xmlns:a16="http://schemas.microsoft.com/office/drawing/2014/main" id="{643E61EF-B159-AACC-5EAC-683372A788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3418" y="2561112"/>
            <a:ext cx="971820" cy="933399"/>
          </a:xfrm>
          <a:prstGeom prst="rect">
            <a:avLst/>
          </a:prstGeom>
        </p:spPr>
      </p:pic>
      <p:pic>
        <p:nvPicPr>
          <p:cNvPr id="15" name="Education Journey" descr="A cartoon of a person looking at a child&#10;&#10;AI-generated content may be incorrect.">
            <a:extLst>
              <a:ext uri="{FF2B5EF4-FFF2-40B4-BE49-F238E27FC236}">
                <a16:creationId xmlns:a16="http://schemas.microsoft.com/office/drawing/2014/main" id="{4DB55384-F2E2-9AEE-E889-7AF3129F11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6708" y="145486"/>
            <a:ext cx="2331725" cy="1572771"/>
          </a:xfrm>
          <a:prstGeom prst="rect">
            <a:avLst/>
          </a:prstGeom>
        </p:spPr>
      </p:pic>
      <p:pic>
        <p:nvPicPr>
          <p:cNvPr id="41" name="Teaching Coding" descr="A group of people sitting around a table with laptops&#10;&#10;AI-generated content may be incorrect.">
            <a:extLst>
              <a:ext uri="{FF2B5EF4-FFF2-40B4-BE49-F238E27FC236}">
                <a16:creationId xmlns:a16="http://schemas.microsoft.com/office/drawing/2014/main" id="{B75AFC48-94EF-866A-A5EF-DDD662B108E4}"/>
              </a:ext>
            </a:extLst>
          </p:cNvPr>
          <p:cNvPicPr>
            <a:picLocks noChangeAspect="1"/>
          </p:cNvPicPr>
          <p:nvPr/>
        </p:nvPicPr>
        <p:blipFill>
          <a:blip r:embed="rId17"/>
          <a:stretch>
            <a:fillRect/>
          </a:stretch>
        </p:blipFill>
        <p:spPr>
          <a:xfrm>
            <a:off x="7590607" y="5478743"/>
            <a:ext cx="1806476" cy="1204317"/>
          </a:xfrm>
          <a:prstGeom prst="rect">
            <a:avLst/>
          </a:prstGeom>
        </p:spPr>
      </p:pic>
      <p:pic>
        <p:nvPicPr>
          <p:cNvPr id="36" name="Buried under your work" descr="A person sitting at a desk with a stack of papers&#10;&#10;AI-generated content may be incorrect.">
            <a:extLst>
              <a:ext uri="{FF2B5EF4-FFF2-40B4-BE49-F238E27FC236}">
                <a16:creationId xmlns:a16="http://schemas.microsoft.com/office/drawing/2014/main" id="{9F34D4A5-155B-5AAD-870D-FAC8701CB814}"/>
              </a:ext>
            </a:extLst>
          </p:cNvPr>
          <p:cNvPicPr>
            <a:picLocks noChangeAspect="1"/>
          </p:cNvPicPr>
          <p:nvPr/>
        </p:nvPicPr>
        <p:blipFill>
          <a:blip r:embed="rId18"/>
          <a:stretch>
            <a:fillRect/>
          </a:stretch>
        </p:blipFill>
        <p:spPr>
          <a:xfrm>
            <a:off x="7691911" y="3685008"/>
            <a:ext cx="1705171" cy="1136781"/>
          </a:xfrm>
          <a:prstGeom prst="rect">
            <a:avLst/>
          </a:prstGeom>
        </p:spPr>
      </p:pic>
      <p:pic>
        <p:nvPicPr>
          <p:cNvPr id="7" name="Teaching Coding" descr="A group of people sitting around a table with laptops&#10;&#10;AI-generated content may be incorrect.">
            <a:extLst>
              <a:ext uri="{FF2B5EF4-FFF2-40B4-BE49-F238E27FC236}">
                <a16:creationId xmlns:a16="http://schemas.microsoft.com/office/drawing/2014/main" id="{CB5605B5-8707-409C-F55B-26F3B04CBBF2}"/>
              </a:ext>
            </a:extLst>
          </p:cNvPr>
          <p:cNvPicPr>
            <a:picLocks noChangeAspect="1"/>
          </p:cNvPicPr>
          <p:nvPr/>
        </p:nvPicPr>
        <p:blipFill>
          <a:blip r:embed="rId17"/>
          <a:stretch>
            <a:fillRect/>
          </a:stretch>
        </p:blipFill>
        <p:spPr>
          <a:xfrm>
            <a:off x="7743007" y="5631143"/>
            <a:ext cx="1806476" cy="1204317"/>
          </a:xfrm>
          <a:prstGeom prst="rect">
            <a:avLst/>
          </a:prstGeom>
        </p:spPr>
      </p:pic>
      <p:sp>
        <p:nvSpPr>
          <p:cNvPr id="6" name="DO NOT USE">
            <a:extLst>
              <a:ext uri="{FF2B5EF4-FFF2-40B4-BE49-F238E27FC236}">
                <a16:creationId xmlns:a16="http://schemas.microsoft.com/office/drawing/2014/main" id="{5B144F06-2573-A210-78F1-BF991F951080}"/>
              </a:ext>
            </a:extLst>
          </p:cNvPr>
          <p:cNvSpPr txBox="1"/>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186488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software development&#10;&#10;AI-generated content may be incorrect.">
            <a:extLst>
              <a:ext uri="{FF2B5EF4-FFF2-40B4-BE49-F238E27FC236}">
                <a16:creationId xmlns:a16="http://schemas.microsoft.com/office/drawing/2014/main" id="{7D7A536E-43B5-F21C-C063-A2A1E92CB4D9}"/>
              </a:ext>
            </a:extLst>
          </p:cNvPr>
          <p:cNvPicPr>
            <a:picLocks noChangeAspect="1"/>
          </p:cNvPicPr>
          <p:nvPr/>
        </p:nvPicPr>
        <p:blipFill>
          <a:blip r:embed="rId2">
            <a:extLst>
              <a:ext uri="{28A0092B-C50C-407E-A947-70E740481C1C}">
                <a14:useLocalDpi xmlns:a14="http://schemas.microsoft.com/office/drawing/2010/main" val="0"/>
              </a:ext>
            </a:extLst>
          </a:blip>
          <a:srcRect b="8059"/>
          <a:stretch>
            <a:fillRect/>
          </a:stretch>
        </p:blipFill>
        <p:spPr>
          <a:xfrm>
            <a:off x="3005966" y="1156877"/>
            <a:ext cx="4042487" cy="5574999"/>
          </a:xfrm>
          <a:prstGeom prst="rect">
            <a:avLst/>
          </a:prstGeom>
        </p:spPr>
      </p:pic>
      <p:sp>
        <p:nvSpPr>
          <p:cNvPr id="2" name="Title 1">
            <a:extLst>
              <a:ext uri="{FF2B5EF4-FFF2-40B4-BE49-F238E27FC236}">
                <a16:creationId xmlns:a16="http://schemas.microsoft.com/office/drawing/2014/main" id="{D3025F84-570D-22B7-526A-ABB561E787C7}"/>
              </a:ext>
            </a:extLst>
          </p:cNvPr>
          <p:cNvSpPr>
            <a:spLocks noGrp="1"/>
          </p:cNvSpPr>
          <p:nvPr>
            <p:ph type="title"/>
          </p:nvPr>
        </p:nvSpPr>
        <p:spPr/>
        <p:txBody>
          <a:bodyPr/>
          <a:lstStyle/>
          <a:p>
            <a:r>
              <a:rPr lang="en-GB" dirty="0"/>
              <a:t>Software Development Life Cycle</a:t>
            </a:r>
          </a:p>
        </p:txBody>
      </p:sp>
      <p:sp>
        <p:nvSpPr>
          <p:cNvPr id="4" name="Note this down">
            <a:extLst>
              <a:ext uri="{FF2B5EF4-FFF2-40B4-BE49-F238E27FC236}">
                <a16:creationId xmlns:a16="http://schemas.microsoft.com/office/drawing/2014/main" id="{D119C629-1E97-3641-0BFC-F922A14840B1}"/>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8" name="Arrow: Right 7">
            <a:extLst>
              <a:ext uri="{FF2B5EF4-FFF2-40B4-BE49-F238E27FC236}">
                <a16:creationId xmlns:a16="http://schemas.microsoft.com/office/drawing/2014/main" id="{B7977DEE-9AFE-92EF-82F6-75ECCE4D2230}"/>
              </a:ext>
            </a:extLst>
          </p:cNvPr>
          <p:cNvSpPr/>
          <p:nvPr/>
        </p:nvSpPr>
        <p:spPr>
          <a:xfrm>
            <a:off x="412955" y="4375560"/>
            <a:ext cx="2593011" cy="132556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Trebuchet MS" panose="020B0603020202020204" pitchFamily="34" charset="0"/>
              </a:rPr>
              <a:t>This is so important</a:t>
            </a:r>
          </a:p>
        </p:txBody>
      </p:sp>
    </p:spTree>
    <p:extLst>
      <p:ext uri="{BB962C8B-B14F-4D97-AF65-F5344CB8AC3E}">
        <p14:creationId xmlns:p14="http://schemas.microsoft.com/office/powerpoint/2010/main" val="22103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F232-528C-DD99-1420-4FB1B68AA708}"/>
              </a:ext>
            </a:extLst>
          </p:cNvPr>
          <p:cNvSpPr>
            <a:spLocks noGrp="1"/>
          </p:cNvSpPr>
          <p:nvPr>
            <p:ph type="title"/>
          </p:nvPr>
        </p:nvSpPr>
        <p:spPr/>
        <p:txBody>
          <a:bodyPr/>
          <a:lstStyle/>
          <a:p>
            <a:r>
              <a:rPr lang="en-GB" dirty="0"/>
              <a:t>The history of the bug</a:t>
            </a:r>
          </a:p>
        </p:txBody>
      </p:sp>
      <p:sp>
        <p:nvSpPr>
          <p:cNvPr id="3" name="Content Placeholder 2">
            <a:extLst>
              <a:ext uri="{FF2B5EF4-FFF2-40B4-BE49-F238E27FC236}">
                <a16:creationId xmlns:a16="http://schemas.microsoft.com/office/drawing/2014/main" id="{4FF27723-5AD1-6CB2-3B48-4E00D30ED326}"/>
              </a:ext>
            </a:extLst>
          </p:cNvPr>
          <p:cNvSpPr>
            <a:spLocks noGrp="1"/>
          </p:cNvSpPr>
          <p:nvPr>
            <p:ph idx="1"/>
          </p:nvPr>
        </p:nvSpPr>
        <p:spPr>
          <a:xfrm>
            <a:off x="292291" y="1822450"/>
            <a:ext cx="4895306" cy="4286520"/>
          </a:xfrm>
        </p:spPr>
        <p:txBody>
          <a:bodyPr>
            <a:normAutofit fontScale="85000" lnSpcReduction="20000"/>
          </a:bodyPr>
          <a:lstStyle/>
          <a:p>
            <a:r>
              <a:rPr lang="en-GB" dirty="0"/>
              <a:t>In 1947, a small Moth flew into the large room where the Harvard Mk II, one of the earliest computers was housed.</a:t>
            </a:r>
          </a:p>
          <a:p>
            <a:r>
              <a:rPr lang="en-GB" dirty="0"/>
              <a:t>It landed between two valves and electrocuted itself</a:t>
            </a:r>
          </a:p>
          <a:p>
            <a:r>
              <a:rPr lang="en-GB" dirty="0"/>
              <a:t>It caused a short-circuit which stopped the computer working.</a:t>
            </a:r>
          </a:p>
          <a:p>
            <a:r>
              <a:rPr lang="en-GB" dirty="0"/>
              <a:t>The engineers had to hunt through the thousands of values to find and fix the short-circuit.</a:t>
            </a:r>
          </a:p>
          <a:p>
            <a:r>
              <a:rPr lang="en-GB" dirty="0"/>
              <a:t>Any software error has been called a bug ever since.</a:t>
            </a:r>
          </a:p>
        </p:txBody>
      </p:sp>
      <p:sp>
        <p:nvSpPr>
          <p:cNvPr id="4" name="Note this down">
            <a:extLst>
              <a:ext uri="{FF2B5EF4-FFF2-40B4-BE49-F238E27FC236}">
                <a16:creationId xmlns:a16="http://schemas.microsoft.com/office/drawing/2014/main" id="{FA2A1464-697B-1852-1B13-25DF089FED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5" name="Note this down">
            <a:extLst>
              <a:ext uri="{FF2B5EF4-FFF2-40B4-BE49-F238E27FC236}">
                <a16:creationId xmlns:a16="http://schemas.microsoft.com/office/drawing/2014/main" id="{2ED16BAB-212A-9F73-3201-88933671D215}"/>
              </a:ext>
            </a:extLst>
          </p:cNvPr>
          <p:cNvSpPr/>
          <p:nvPr/>
        </p:nvSpPr>
        <p:spPr>
          <a:xfrm>
            <a:off x="10021503" y="1822450"/>
            <a:ext cx="1873045" cy="23103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Rear Admiral Grace Hopper, US Navy</a:t>
            </a:r>
          </a:p>
          <a:p>
            <a:pPr algn="ctr"/>
            <a:endParaRPr lang="en-GB" dirty="0">
              <a:latin typeface="Trebuchet MS" panose="020B0603020202020204" pitchFamily="34" charset="0"/>
            </a:endParaRPr>
          </a:p>
          <a:p>
            <a:pPr algn="ctr"/>
            <a:r>
              <a:rPr lang="en-GB" dirty="0">
                <a:latin typeface="Trebuchet MS" panose="020B0603020202020204" pitchFamily="34" charset="0"/>
              </a:rPr>
              <a:t>One of Computing’s pioneers</a:t>
            </a:r>
          </a:p>
        </p:txBody>
      </p:sp>
      <p:pic>
        <p:nvPicPr>
          <p:cNvPr id="1026" name="Picture 2" descr="Grace Hopper: 'First Lady of Software' | Space">
            <a:extLst>
              <a:ext uri="{FF2B5EF4-FFF2-40B4-BE49-F238E27FC236}">
                <a16:creationId xmlns:a16="http://schemas.microsoft.com/office/drawing/2014/main" id="{B5E8BF70-DB01-275E-2966-18EE354F1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604" y="4270070"/>
            <a:ext cx="2401396" cy="152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340F218E-3358-1A22-6968-21DE8EC3B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597" y="1783539"/>
            <a:ext cx="4603007" cy="364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3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EE1C-9133-5856-A320-9251FC81E630}"/>
              </a:ext>
            </a:extLst>
          </p:cNvPr>
          <p:cNvSpPr>
            <a:spLocks noGrp="1"/>
          </p:cNvSpPr>
          <p:nvPr>
            <p:ph type="title"/>
          </p:nvPr>
        </p:nvSpPr>
        <p:spPr/>
        <p:txBody>
          <a:bodyPr/>
          <a:lstStyle/>
          <a:p>
            <a:r>
              <a:rPr lang="en-GB" dirty="0"/>
              <a:t>Let’s go on a bug hunt!</a:t>
            </a:r>
          </a:p>
        </p:txBody>
      </p:sp>
      <p:pic>
        <p:nvPicPr>
          <p:cNvPr id="3074" name="Picture 2" descr="Watch We're Going on a Bear Hunt | Stream free on Channel 4">
            <a:extLst>
              <a:ext uri="{FF2B5EF4-FFF2-40B4-BE49-F238E27FC236}">
                <a16:creationId xmlns:a16="http://schemas.microsoft.com/office/drawing/2014/main" id="{EC1DF5EE-5309-4BA2-6C11-C20712E98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438" y="0"/>
            <a:ext cx="3185652" cy="1791929"/>
          </a:xfrm>
          <a:prstGeom prst="rect">
            <a:avLst/>
          </a:prstGeom>
          <a:noFill/>
          <a:extLst>
            <a:ext uri="{909E8E84-426E-40DD-AFC4-6F175D3DCCD1}">
              <a14:hiddenFill xmlns:a14="http://schemas.microsoft.com/office/drawing/2010/main">
                <a:solidFill>
                  <a:srgbClr val="FFFFFF"/>
                </a:solidFill>
              </a14:hiddenFill>
            </a:ext>
          </a:extLst>
        </p:spPr>
      </p:pic>
      <p:sp>
        <p:nvSpPr>
          <p:cNvPr id="4" name="codeblock">
            <a:extLst>
              <a:ext uri="{FF2B5EF4-FFF2-40B4-BE49-F238E27FC236}">
                <a16:creationId xmlns:a16="http://schemas.microsoft.com/office/drawing/2014/main" id="{1FEB55A5-3322-DF97-F117-6D3DE1B82882}"/>
              </a:ext>
            </a:extLst>
          </p:cNvPr>
          <p:cNvSpPr/>
          <p:nvPr/>
        </p:nvSpPr>
        <p:spPr>
          <a:xfrm>
            <a:off x="0" y="1760289"/>
            <a:ext cx="9842089" cy="5097711"/>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t" anchorCtr="0"/>
          <a:lstStyle/>
          <a:p>
            <a:endParaRPr lang="en-GB" sz="1600" dirty="0">
              <a:solidFill>
                <a:schemeClr val="bg1"/>
              </a:solidFill>
              <a:latin typeface="Courier New" panose="02070309020205020404" pitchFamily="49" charset="0"/>
              <a:cs typeface="Courier New" panose="02070309020205020404" pitchFamily="49" charset="0"/>
            </a:endParaRPr>
          </a:p>
          <a:p>
            <a:r>
              <a:rPr lang="en-GB" sz="1600" dirty="0">
                <a:solidFill>
                  <a:schemeClr val="bg1"/>
                </a:solidFill>
                <a:latin typeface="Courier New" panose="02070309020205020404" pitchFamily="49" charset="0"/>
                <a:cs typeface="Courier New" panose="02070309020205020404" pitchFamily="49" charset="0"/>
              </a:rPr>
              <a:t>print(</a:t>
            </a:r>
            <a:r>
              <a:rPr lang="en-GB" sz="1600" dirty="0" err="1">
                <a:solidFill>
                  <a:schemeClr val="bg1"/>
                </a:solidFill>
                <a:latin typeface="Courier New" panose="02070309020205020404" pitchFamily="49" charset="0"/>
                <a:cs typeface="Courier New" panose="02070309020205020404" pitchFamily="49" charset="0"/>
              </a:rPr>
              <a:t>myFunction</a:t>
            </a:r>
            <a:r>
              <a:rPr lang="en-GB" sz="1600" dirty="0">
                <a:solidFill>
                  <a:schemeClr val="bg1"/>
                </a:solidFill>
                <a:latin typeface="Courier New" panose="02070309020205020404" pitchFamily="49" charset="0"/>
                <a:cs typeface="Courier New" panose="02070309020205020404" pitchFamily="49" charset="0"/>
              </a:rPr>
              <a:t>(100,33,”/”)</a:t>
            </a:r>
          </a:p>
          <a:p>
            <a:r>
              <a:rPr lang="en-GB" sz="1600" dirty="0">
                <a:solidFill>
                  <a:schemeClr val="bg1"/>
                </a:solidFill>
                <a:latin typeface="Courier New" panose="02070309020205020404" pitchFamily="49" charset="0"/>
                <a:cs typeface="Courier New" panose="02070309020205020404" pitchFamily="49" charset="0"/>
              </a:rPr>
              <a:t>print(</a:t>
            </a:r>
            <a:r>
              <a:rPr lang="en-GB" sz="1600" dirty="0" err="1">
                <a:solidFill>
                  <a:schemeClr val="bg1"/>
                </a:solidFill>
                <a:latin typeface="Courier New" panose="02070309020205020404" pitchFamily="49" charset="0"/>
                <a:cs typeface="Courier New" panose="02070309020205020404" pitchFamily="49" charset="0"/>
              </a:rPr>
              <a:t>myFunction</a:t>
            </a:r>
            <a:r>
              <a:rPr lang="en-GB" sz="1600" dirty="0">
                <a:solidFill>
                  <a:schemeClr val="bg1"/>
                </a:solidFill>
                <a:latin typeface="Courier New" panose="02070309020205020404" pitchFamily="49" charset="0"/>
                <a:cs typeface="Courier New" panose="02070309020205020404" pitchFamily="49" charset="0"/>
              </a:rPr>
              <a:t>(55, 14, *)</a:t>
            </a:r>
          </a:p>
          <a:p>
            <a:r>
              <a:rPr lang="en-GB" sz="1600" dirty="0">
                <a:solidFill>
                  <a:schemeClr val="bg1"/>
                </a:solidFill>
                <a:latin typeface="Courier New" panose="02070309020205020404" pitchFamily="49" charset="0"/>
                <a:cs typeface="Courier New" panose="02070309020205020404" pitchFamily="49" charset="0"/>
              </a:rPr>
              <a:t>print (</a:t>
            </a:r>
            <a:r>
              <a:rPr lang="en-GB" sz="1600" dirty="0" err="1">
                <a:solidFill>
                  <a:schemeClr val="bg1"/>
                </a:solidFill>
                <a:latin typeface="Courier New" panose="02070309020205020404" pitchFamily="49" charset="0"/>
                <a:cs typeface="Courier New" panose="02070309020205020404" pitchFamily="49" charset="0"/>
              </a:rPr>
              <a:t>myFunction</a:t>
            </a:r>
            <a:r>
              <a:rPr lang="en-GB" sz="1600" dirty="0">
                <a:solidFill>
                  <a:schemeClr val="bg1"/>
                </a:solidFill>
                <a:latin typeface="Courier New" panose="02070309020205020404" pitchFamily="49" charset="0"/>
                <a:cs typeface="Courier New" panose="02070309020205020404" pitchFamily="49" charset="0"/>
              </a:rPr>
              <a:t>(25, 4, “+”)</a:t>
            </a:r>
          </a:p>
          <a:p>
            <a:endParaRPr lang="en-GB" sz="1600" dirty="0">
              <a:solidFill>
                <a:schemeClr val="bg1"/>
              </a:solidFill>
              <a:latin typeface="Courier New" panose="02070309020205020404" pitchFamily="49" charset="0"/>
              <a:cs typeface="Courier New" panose="02070309020205020404" pitchFamily="49" charset="0"/>
            </a:endParaRPr>
          </a:p>
          <a:p>
            <a:r>
              <a:rPr lang="en-GB" sz="1600" dirty="0">
                <a:solidFill>
                  <a:schemeClr val="bg1"/>
                </a:solidFill>
                <a:latin typeface="Courier New" panose="02070309020205020404" pitchFamily="49" charset="0"/>
                <a:cs typeface="Courier New" panose="02070309020205020404" pitchFamily="49" charset="0"/>
              </a:rPr>
              <a:t>def </a:t>
            </a:r>
            <a:r>
              <a:rPr lang="en-GB" sz="1600" dirty="0" err="1">
                <a:solidFill>
                  <a:schemeClr val="bg1"/>
                </a:solidFill>
                <a:latin typeface="Courier New" panose="02070309020205020404" pitchFamily="49" charset="0"/>
                <a:cs typeface="Courier New" panose="02070309020205020404" pitchFamily="49" charset="0"/>
              </a:rPr>
              <a:t>myFunction</a:t>
            </a:r>
            <a:r>
              <a:rPr lang="en-GB" sz="1600" dirty="0">
                <a:solidFill>
                  <a:schemeClr val="bg1"/>
                </a:solidFill>
                <a:latin typeface="Courier New" panose="02070309020205020404" pitchFamily="49" charset="0"/>
                <a:cs typeface="Courier New" panose="02070309020205020404" pitchFamily="49" charset="0"/>
              </a:rPr>
              <a:t>(number1, number2, </a:t>
            </a:r>
            <a:r>
              <a:rPr lang="en-GB" sz="1600" dirty="0" err="1">
                <a:solidFill>
                  <a:schemeClr val="bg1"/>
                </a:solidFill>
                <a:latin typeface="Courier New" panose="02070309020205020404" pitchFamily="49" charset="0"/>
                <a:cs typeface="Courier New" panose="02070309020205020404" pitchFamily="49" charset="0"/>
              </a:rPr>
              <a:t>operandType</a:t>
            </a:r>
            <a:r>
              <a:rPr lang="en-GB" sz="1600" dirty="0">
                <a:solidFill>
                  <a:schemeClr val="bg1"/>
                </a:solidFill>
                <a:latin typeface="Courier New" panose="02070309020205020404" pitchFamily="49" charset="0"/>
                <a:cs typeface="Courier New" panose="02070309020205020404" pitchFamily="49" charset="0"/>
              </a:rPr>
              <a:t>):</a:t>
            </a:r>
          </a:p>
          <a:p>
            <a:r>
              <a:rPr lang="en-GB" sz="1600" dirty="0">
                <a:solidFill>
                  <a:schemeClr val="bg1"/>
                </a:solidFill>
                <a:latin typeface="Courier New" panose="02070309020205020404" pitchFamily="49" charset="0"/>
                <a:cs typeface="Courier New" panose="02070309020205020404" pitchFamily="49" charset="0"/>
              </a:rPr>
              <a:t>if </a:t>
            </a:r>
            <a:r>
              <a:rPr lang="en-GB" sz="1600" dirty="0" err="1">
                <a:solidFill>
                  <a:schemeClr val="bg1"/>
                </a:solidFill>
                <a:latin typeface="Courier New" panose="02070309020205020404" pitchFamily="49" charset="0"/>
                <a:cs typeface="Courier New" panose="02070309020205020404" pitchFamily="49" charset="0"/>
              </a:rPr>
              <a:t>operandType</a:t>
            </a:r>
            <a:r>
              <a:rPr lang="en-GB" sz="1600" dirty="0">
                <a:solidFill>
                  <a:schemeClr val="bg1"/>
                </a:solidFill>
                <a:latin typeface="Courier New" panose="02070309020205020404" pitchFamily="49" charset="0"/>
                <a:cs typeface="Courier New" panose="02070309020205020404" pitchFamily="49" charset="0"/>
              </a:rPr>
              <a:t>==“+”:</a:t>
            </a:r>
          </a:p>
          <a:p>
            <a:r>
              <a:rPr lang="en-GB" sz="1600" dirty="0">
                <a:solidFill>
                  <a:schemeClr val="bg1"/>
                </a:solidFill>
                <a:latin typeface="Courier New" panose="02070309020205020404" pitchFamily="49" charset="0"/>
                <a:cs typeface="Courier New" panose="02070309020205020404" pitchFamily="49" charset="0"/>
              </a:rPr>
              <a:t>result=number1 + number2;</a:t>
            </a:r>
          </a:p>
          <a:p>
            <a:endParaRPr lang="en-GB" sz="1600" dirty="0">
              <a:solidFill>
                <a:schemeClr val="bg1"/>
              </a:solidFill>
              <a:latin typeface="Courier New" panose="02070309020205020404" pitchFamily="49" charset="0"/>
              <a:cs typeface="Courier New" panose="02070309020205020404" pitchFamily="49" charset="0"/>
            </a:endParaRPr>
          </a:p>
          <a:p>
            <a:r>
              <a:rPr lang="en-GB" sz="1600" dirty="0">
                <a:solidFill>
                  <a:schemeClr val="bg1"/>
                </a:solidFill>
                <a:latin typeface="Courier New" panose="02070309020205020404" pitchFamily="49" charset="0"/>
                <a:cs typeface="Courier New" panose="02070309020205020404" pitchFamily="49" charset="0"/>
              </a:rPr>
              <a:t>if </a:t>
            </a:r>
            <a:r>
              <a:rPr lang="en-GB" sz="1600" dirty="0" err="1">
                <a:solidFill>
                  <a:schemeClr val="bg1"/>
                </a:solidFill>
                <a:latin typeface="Courier New" panose="02070309020205020404" pitchFamily="49" charset="0"/>
                <a:cs typeface="Courier New" panose="02070309020205020404" pitchFamily="49" charset="0"/>
              </a:rPr>
              <a:t>operandType</a:t>
            </a:r>
            <a:r>
              <a:rPr lang="en-GB" sz="1600" dirty="0">
                <a:solidFill>
                  <a:schemeClr val="bg1"/>
                </a:solidFill>
                <a:latin typeface="Courier New" panose="02070309020205020404" pitchFamily="49" charset="0"/>
                <a:cs typeface="Courier New" panose="02070309020205020404" pitchFamily="49" charset="0"/>
              </a:rPr>
              <a:t>==“-”:</a:t>
            </a:r>
          </a:p>
          <a:p>
            <a:r>
              <a:rPr lang="en-GB" sz="1600" dirty="0">
                <a:solidFill>
                  <a:schemeClr val="bg1"/>
                </a:solidFill>
                <a:latin typeface="Courier New" panose="02070309020205020404" pitchFamily="49" charset="0"/>
                <a:cs typeface="Courier New" panose="02070309020205020404" pitchFamily="49" charset="0"/>
              </a:rPr>
              <a:t>result=number1 – number</a:t>
            </a:r>
          </a:p>
          <a:p>
            <a:endParaRPr lang="en-GB" sz="1600" dirty="0">
              <a:solidFill>
                <a:schemeClr val="bg1"/>
              </a:solidFill>
              <a:latin typeface="Courier New" panose="02070309020205020404" pitchFamily="49" charset="0"/>
              <a:cs typeface="Courier New" panose="02070309020205020404" pitchFamily="49" charset="0"/>
            </a:endParaRPr>
          </a:p>
          <a:p>
            <a:r>
              <a:rPr lang="en-GB" sz="1600" dirty="0">
                <a:solidFill>
                  <a:schemeClr val="bg1"/>
                </a:solidFill>
                <a:latin typeface="Courier New" panose="02070309020205020404" pitchFamily="49" charset="0"/>
                <a:cs typeface="Courier New" panose="02070309020205020404" pitchFamily="49" charset="0"/>
              </a:rPr>
              <a:t>if </a:t>
            </a:r>
            <a:r>
              <a:rPr lang="en-GB" sz="1600" dirty="0" err="1">
                <a:solidFill>
                  <a:schemeClr val="bg1"/>
                </a:solidFill>
                <a:latin typeface="Courier New" panose="02070309020205020404" pitchFamily="49" charset="0"/>
                <a:cs typeface="Courier New" panose="02070309020205020404" pitchFamily="49" charset="0"/>
              </a:rPr>
              <a:t>operandType</a:t>
            </a:r>
            <a:r>
              <a:rPr lang="en-GB" sz="1600" dirty="0">
                <a:solidFill>
                  <a:schemeClr val="bg1"/>
                </a:solidFill>
                <a:latin typeface="Courier New" panose="02070309020205020404" pitchFamily="49" charset="0"/>
                <a:cs typeface="Courier New" panose="02070309020205020404" pitchFamily="49" charset="0"/>
              </a:rPr>
              <a:t>=“*”:</a:t>
            </a:r>
          </a:p>
          <a:p>
            <a:r>
              <a:rPr lang="en-GB" sz="1600" dirty="0">
                <a:solidFill>
                  <a:schemeClr val="bg1"/>
                </a:solidFill>
                <a:latin typeface="Courier New" panose="02070309020205020404" pitchFamily="49" charset="0"/>
                <a:cs typeface="Courier New" panose="02070309020205020404" pitchFamily="49" charset="0"/>
              </a:rPr>
              <a:t>	result=number1 * number2</a:t>
            </a:r>
          </a:p>
          <a:p>
            <a:endParaRPr lang="en-GB" sz="1600" dirty="0">
              <a:solidFill>
                <a:schemeClr val="bg1"/>
              </a:solidFill>
              <a:latin typeface="Courier New" panose="02070309020205020404" pitchFamily="49" charset="0"/>
              <a:cs typeface="Courier New" panose="02070309020205020404" pitchFamily="49" charset="0"/>
            </a:endParaRPr>
          </a:p>
          <a:p>
            <a:r>
              <a:rPr lang="en-GB" sz="1600" dirty="0">
                <a:solidFill>
                  <a:schemeClr val="bg1"/>
                </a:solidFill>
                <a:latin typeface="Courier New" panose="02070309020205020404" pitchFamily="49" charset="0"/>
                <a:cs typeface="Courier New" panose="02070309020205020404" pitchFamily="49" charset="0"/>
              </a:rPr>
              <a:t>if </a:t>
            </a:r>
            <a:r>
              <a:rPr lang="en-GB" sz="1600" dirty="0" err="1">
                <a:solidFill>
                  <a:schemeClr val="bg1"/>
                </a:solidFill>
                <a:latin typeface="Courier New" panose="02070309020205020404" pitchFamily="49" charset="0"/>
                <a:cs typeface="Courier New" panose="02070309020205020404" pitchFamily="49" charset="0"/>
              </a:rPr>
              <a:t>operandTyqe</a:t>
            </a:r>
            <a:r>
              <a:rPr lang="en-GB" sz="1600" dirty="0">
                <a:solidFill>
                  <a:schemeClr val="bg1"/>
                </a:solidFill>
                <a:latin typeface="Courier New" panose="02070309020205020404" pitchFamily="49" charset="0"/>
                <a:cs typeface="Courier New" panose="02070309020205020404" pitchFamily="49" charset="0"/>
              </a:rPr>
              <a:t>=“/”:</a:t>
            </a:r>
          </a:p>
          <a:p>
            <a:r>
              <a:rPr lang="en-GB" sz="1600" dirty="0">
                <a:solidFill>
                  <a:schemeClr val="bg1"/>
                </a:solidFill>
                <a:latin typeface="Courier New" panose="02070309020205020404" pitchFamily="49" charset="0"/>
                <a:cs typeface="Courier New" panose="02070309020205020404" pitchFamily="49" charset="0"/>
              </a:rPr>
              <a:t>result=number1/number2</a:t>
            </a:r>
          </a:p>
          <a:p>
            <a:endParaRPr lang="en-GB" sz="1600" dirty="0">
              <a:solidFill>
                <a:schemeClr val="bg1"/>
              </a:solidFill>
              <a:latin typeface="Courier New" panose="02070309020205020404" pitchFamily="49" charset="0"/>
              <a:cs typeface="Courier New" panose="02070309020205020404" pitchFamily="49" charset="0"/>
            </a:endParaRPr>
          </a:p>
          <a:p>
            <a:r>
              <a:rPr lang="en-GB" sz="1600" dirty="0">
                <a:solidFill>
                  <a:schemeClr val="bg1"/>
                </a:solidFill>
                <a:latin typeface="Courier New" panose="02070309020205020404" pitchFamily="49" charset="0"/>
                <a:cs typeface="Courier New" panose="02070309020205020404" pitchFamily="49" charset="0"/>
              </a:rPr>
              <a:t>return result</a:t>
            </a:r>
          </a:p>
        </p:txBody>
      </p:sp>
      <p:pic>
        <p:nvPicPr>
          <p:cNvPr id="6" name="Picture 5">
            <a:extLst>
              <a:ext uri="{FF2B5EF4-FFF2-40B4-BE49-F238E27FC236}">
                <a16:creationId xmlns:a16="http://schemas.microsoft.com/office/drawing/2014/main" id="{9803BFD2-C800-ACF2-8486-6E30C4D205CF}"/>
              </a:ext>
            </a:extLst>
          </p:cNvPr>
          <p:cNvPicPr>
            <a:picLocks noChangeAspect="1"/>
          </p:cNvPicPr>
          <p:nvPr/>
        </p:nvPicPr>
        <p:blipFill>
          <a:blip r:embed="rId4"/>
          <a:stretch>
            <a:fillRect/>
          </a:stretch>
        </p:blipFill>
        <p:spPr>
          <a:xfrm>
            <a:off x="6420347" y="1791929"/>
            <a:ext cx="5771654" cy="5066072"/>
          </a:xfrm>
          <a:prstGeom prst="rect">
            <a:avLst/>
          </a:prstGeom>
        </p:spPr>
      </p:pic>
    </p:spTree>
    <p:extLst>
      <p:ext uri="{BB962C8B-B14F-4D97-AF65-F5344CB8AC3E}">
        <p14:creationId xmlns:p14="http://schemas.microsoft.com/office/powerpoint/2010/main" val="26301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DED3-DDA2-E4A0-6E8E-9D9EF6E219BD}"/>
              </a:ext>
            </a:extLst>
          </p:cNvPr>
          <p:cNvSpPr>
            <a:spLocks noGrp="1"/>
          </p:cNvSpPr>
          <p:nvPr>
            <p:ph type="title"/>
          </p:nvPr>
        </p:nvSpPr>
        <p:spPr>
          <a:xfrm>
            <a:off x="292290" y="320676"/>
            <a:ext cx="9452211" cy="739640"/>
          </a:xfrm>
        </p:spPr>
        <p:txBody>
          <a:bodyPr>
            <a:normAutofit/>
          </a:bodyPr>
          <a:lstStyle/>
          <a:p>
            <a:r>
              <a:rPr lang="en-GB" sz="4000" b="1" dirty="0"/>
              <a:t>The importance of Software Testing</a:t>
            </a:r>
            <a:endParaRPr lang="en-GB" sz="4000" dirty="0"/>
          </a:p>
        </p:txBody>
      </p:sp>
      <p:sp>
        <p:nvSpPr>
          <p:cNvPr id="3" name="Content Placeholder 2">
            <a:extLst>
              <a:ext uri="{FF2B5EF4-FFF2-40B4-BE49-F238E27FC236}">
                <a16:creationId xmlns:a16="http://schemas.microsoft.com/office/drawing/2014/main" id="{6AE3BD84-3C06-7CA1-61FC-50ECA598F83C}"/>
              </a:ext>
            </a:extLst>
          </p:cNvPr>
          <p:cNvSpPr>
            <a:spLocks noGrp="1"/>
          </p:cNvSpPr>
          <p:nvPr>
            <p:ph idx="1"/>
          </p:nvPr>
        </p:nvSpPr>
        <p:spPr>
          <a:xfrm>
            <a:off x="292289" y="1060315"/>
            <a:ext cx="9452211" cy="5680953"/>
          </a:xfrm>
          <a:solidFill>
            <a:schemeClr val="bg1"/>
          </a:solidFill>
        </p:spPr>
        <p:txBody>
          <a:bodyPr>
            <a:noAutofit/>
          </a:bodyPr>
          <a:lstStyle/>
          <a:p>
            <a:pPr marL="0" indent="0" fontAlgn="base">
              <a:lnSpc>
                <a:spcPct val="100000"/>
              </a:lnSpc>
              <a:buNone/>
            </a:pPr>
            <a:r>
              <a:rPr lang="en-GB" sz="1800" dirty="0"/>
              <a:t>Software bugs can cause potential monetary and human loss. There are many examples in history that clearly depicts that without the testing phase in software development lot of damage was incurred. Below are some examples:</a:t>
            </a:r>
          </a:p>
          <a:p>
            <a:pPr fontAlgn="base">
              <a:lnSpc>
                <a:spcPct val="100000"/>
              </a:lnSpc>
            </a:pPr>
            <a:r>
              <a:rPr lang="en-GB" sz="1800" b="1" dirty="0"/>
              <a:t>1994: </a:t>
            </a:r>
            <a:r>
              <a:rPr lang="en-GB" sz="1800" dirty="0"/>
              <a:t>China Airlines Airbus A300 crashed due to a software bug killing 264 people.</a:t>
            </a:r>
          </a:p>
          <a:p>
            <a:pPr fontAlgn="base">
              <a:lnSpc>
                <a:spcPct val="100000"/>
              </a:lnSpc>
            </a:pPr>
            <a:r>
              <a:rPr lang="en-GB" sz="1800" b="1" dirty="0"/>
              <a:t>1996: </a:t>
            </a:r>
            <a:r>
              <a:rPr lang="en-GB" sz="1800" dirty="0"/>
              <a:t>A software bug caused U.S. bank accounts of 823 customers to be credited with 920 million US dollars.</a:t>
            </a:r>
          </a:p>
          <a:p>
            <a:pPr fontAlgn="base">
              <a:lnSpc>
                <a:spcPct val="100000"/>
              </a:lnSpc>
            </a:pPr>
            <a:r>
              <a:rPr lang="en-GB" sz="1800" b="1" dirty="0"/>
              <a:t>1999: </a:t>
            </a:r>
            <a:r>
              <a:rPr lang="en-GB" sz="1800" dirty="0"/>
              <a:t>A software bug caused the failure of a $1.2 billion military satellite launch.</a:t>
            </a:r>
          </a:p>
          <a:p>
            <a:pPr fontAlgn="base">
              <a:lnSpc>
                <a:spcPct val="100000"/>
              </a:lnSpc>
            </a:pPr>
            <a:r>
              <a:rPr lang="en-GB" sz="1800" b="1" dirty="0"/>
              <a:t>1999: </a:t>
            </a:r>
            <a:r>
              <a:rPr lang="en-GB" sz="1800" dirty="0"/>
              <a:t>Fujitsu’s Horizon IT system caused more than 900 </a:t>
            </a:r>
            <a:r>
              <a:rPr lang="en-GB" sz="1800" dirty="0" err="1"/>
              <a:t>Subpostmasters</a:t>
            </a:r>
            <a:r>
              <a:rPr lang="en-GB" sz="1800" dirty="0"/>
              <a:t> to be wrongly accused and even prosecuted for theft and fraud, caused by bugs in the system,</a:t>
            </a:r>
          </a:p>
          <a:p>
            <a:pPr fontAlgn="base">
              <a:lnSpc>
                <a:spcPct val="100000"/>
              </a:lnSpc>
            </a:pPr>
            <a:r>
              <a:rPr lang="en-GB" sz="1800" b="1" dirty="0"/>
              <a:t>2015: </a:t>
            </a:r>
            <a:r>
              <a:rPr lang="en-GB" sz="1800" dirty="0"/>
              <a:t>A software bug in the F-35 fighter plane resulted in making it unable to detect targets correctly.</a:t>
            </a:r>
          </a:p>
          <a:p>
            <a:pPr fontAlgn="base">
              <a:lnSpc>
                <a:spcPct val="100000"/>
              </a:lnSpc>
            </a:pPr>
            <a:r>
              <a:rPr lang="en-GB" sz="1800" b="1" dirty="0"/>
              <a:t>2015: B</a:t>
            </a:r>
            <a:r>
              <a:rPr lang="en-GB" sz="1800" dirty="0"/>
              <a:t>loomberg terminal in London crashed due to a software bug affecting 300,000 traders on the financial market and forcing the government to postpone the 3bn pound debt sale.</a:t>
            </a:r>
          </a:p>
          <a:p>
            <a:pPr fontAlgn="base">
              <a:lnSpc>
                <a:spcPct val="100000"/>
              </a:lnSpc>
            </a:pPr>
            <a:r>
              <a:rPr lang="en-GB" sz="1800" b="1" dirty="0"/>
              <a:t>2023:</a:t>
            </a:r>
            <a:r>
              <a:rPr lang="en-GB" sz="1800" dirty="0"/>
              <a:t> Starbucks was forced to close more than 60% of its outlet in the U.S. and Canada due to a software failure in its POS system.</a:t>
            </a:r>
          </a:p>
        </p:txBody>
      </p:sp>
      <p:sp>
        <p:nvSpPr>
          <p:cNvPr id="4" name="Note this down">
            <a:extLst>
              <a:ext uri="{FF2B5EF4-FFF2-40B4-BE49-F238E27FC236}">
                <a16:creationId xmlns:a16="http://schemas.microsoft.com/office/drawing/2014/main" id="{0553E2CB-667A-3B14-CE7F-EA400297A3D1}"/>
              </a:ext>
            </a:extLst>
          </p:cNvPr>
          <p:cNvSpPr/>
          <p:nvPr/>
        </p:nvSpPr>
        <p:spPr>
          <a:xfrm>
            <a:off x="10021504" y="249129"/>
            <a:ext cx="1873045" cy="29901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rebuchet MS" panose="020B0603020202020204" pitchFamily="34" charset="0"/>
              </a:rPr>
              <a:t>See “Programming’s Greatest Mistakes” by Mark Rendel </a:t>
            </a:r>
          </a:p>
          <a:p>
            <a:pPr algn="ctr"/>
            <a:endParaRPr lang="en-GB" sz="1400" dirty="0">
              <a:latin typeface="Trebuchet MS" panose="020B0603020202020204" pitchFamily="34" charset="0"/>
            </a:endParaRPr>
          </a:p>
          <a:p>
            <a:pPr algn="ctr"/>
            <a:r>
              <a:rPr lang="en-GB" sz="1400" dirty="0">
                <a:latin typeface="Trebuchet MS" panose="020B0603020202020204" pitchFamily="34" charset="0"/>
                <a:hlinkClick r:id="rId2"/>
              </a:rPr>
              <a:t>https://www.youtube.com/watch?v=Y9clBHENy4Q</a:t>
            </a:r>
            <a:r>
              <a:rPr lang="en-GB" sz="1400" dirty="0">
                <a:latin typeface="Trebuchet MS" panose="020B0603020202020204" pitchFamily="34" charset="0"/>
              </a:rPr>
              <a:t> </a:t>
            </a:r>
          </a:p>
          <a:p>
            <a:pPr algn="ctr"/>
            <a:endParaRPr lang="en-GB" sz="1400" dirty="0">
              <a:latin typeface="Trebuchet MS" panose="020B0603020202020204" pitchFamily="34" charset="0"/>
            </a:endParaRPr>
          </a:p>
          <a:p>
            <a:pPr algn="ctr"/>
            <a:r>
              <a:rPr lang="en-GB" sz="1400" dirty="0">
                <a:latin typeface="Trebuchet MS" panose="020B0603020202020204" pitchFamily="34" charset="0"/>
              </a:rPr>
              <a:t>Link in Teams / Classwork</a:t>
            </a:r>
          </a:p>
        </p:txBody>
      </p:sp>
      <p:sp>
        <p:nvSpPr>
          <p:cNvPr id="5" name="Note this down">
            <a:extLst>
              <a:ext uri="{FF2B5EF4-FFF2-40B4-BE49-F238E27FC236}">
                <a16:creationId xmlns:a16="http://schemas.microsoft.com/office/drawing/2014/main" id="{B7EDE8D3-8767-1997-E169-0035E51F3665}"/>
              </a:ext>
            </a:extLst>
          </p:cNvPr>
          <p:cNvSpPr/>
          <p:nvPr/>
        </p:nvSpPr>
        <p:spPr>
          <a:xfrm>
            <a:off x="10021504" y="4017523"/>
            <a:ext cx="1873045" cy="15261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rebuchet MS" panose="020B0603020202020204" pitchFamily="34" charset="0"/>
              </a:rPr>
              <a:t>Which example was worse: financial loss or human loss?</a:t>
            </a:r>
          </a:p>
        </p:txBody>
      </p:sp>
    </p:spTree>
    <p:extLst>
      <p:ext uri="{BB962C8B-B14F-4D97-AF65-F5344CB8AC3E}">
        <p14:creationId xmlns:p14="http://schemas.microsoft.com/office/powerpoint/2010/main" val="21370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95D09-ECED-BE14-7DBA-806FFE3FC409}"/>
              </a:ext>
            </a:extLst>
          </p:cNvPr>
          <p:cNvSpPr>
            <a:spLocks noGrp="1"/>
          </p:cNvSpPr>
          <p:nvPr>
            <p:ph type="title"/>
          </p:nvPr>
        </p:nvSpPr>
        <p:spPr>
          <a:xfrm>
            <a:off x="214443" y="843976"/>
            <a:ext cx="9512490" cy="2852737"/>
          </a:xfrm>
        </p:spPr>
        <p:txBody>
          <a:bodyPr/>
          <a:lstStyle/>
          <a:p>
            <a:pPr algn="ctr"/>
            <a:r>
              <a:rPr lang="en-GB" dirty="0"/>
              <a:t>“You do not write code, you debug it”</a:t>
            </a:r>
          </a:p>
        </p:txBody>
      </p:sp>
    </p:spTree>
    <p:extLst>
      <p:ext uri="{BB962C8B-B14F-4D97-AF65-F5344CB8AC3E}">
        <p14:creationId xmlns:p14="http://schemas.microsoft.com/office/powerpoint/2010/main" val="20691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D468-B976-1768-DFA9-0386D8D3404D}"/>
              </a:ext>
            </a:extLst>
          </p:cNvPr>
          <p:cNvSpPr>
            <a:spLocks noGrp="1"/>
          </p:cNvSpPr>
          <p:nvPr>
            <p:ph type="title"/>
          </p:nvPr>
        </p:nvSpPr>
        <p:spPr/>
        <p:txBody>
          <a:bodyPr>
            <a:normAutofit fontScale="90000"/>
          </a:bodyPr>
          <a:lstStyle/>
          <a:p>
            <a:r>
              <a:rPr lang="en-GB" b="1" dirty="0"/>
              <a:t>Different Levels of Software Testing</a:t>
            </a:r>
            <a:br>
              <a:rPr lang="en-GB" b="1" dirty="0"/>
            </a:br>
            <a:endParaRPr lang="en-GB" dirty="0"/>
          </a:p>
        </p:txBody>
      </p:sp>
      <p:sp>
        <p:nvSpPr>
          <p:cNvPr id="3" name="Content Placeholder 2">
            <a:extLst>
              <a:ext uri="{FF2B5EF4-FFF2-40B4-BE49-F238E27FC236}">
                <a16:creationId xmlns:a16="http://schemas.microsoft.com/office/drawing/2014/main" id="{C2BB800E-6298-BA52-7508-78CF210CB3BA}"/>
              </a:ext>
            </a:extLst>
          </p:cNvPr>
          <p:cNvSpPr>
            <a:spLocks noGrp="1"/>
          </p:cNvSpPr>
          <p:nvPr>
            <p:ph idx="1"/>
          </p:nvPr>
        </p:nvSpPr>
        <p:spPr>
          <a:xfrm>
            <a:off x="292290" y="1128409"/>
            <a:ext cx="9452211" cy="5045379"/>
          </a:xfrm>
        </p:spPr>
        <p:txBody>
          <a:bodyPr>
            <a:normAutofit fontScale="77500" lnSpcReduction="20000"/>
          </a:bodyPr>
          <a:lstStyle/>
          <a:p>
            <a:pPr marL="0" indent="0" fontAlgn="base">
              <a:lnSpc>
                <a:spcPct val="120000"/>
              </a:lnSpc>
              <a:buNone/>
            </a:pPr>
            <a:r>
              <a:rPr lang="en-GB" dirty="0"/>
              <a:t>In Mobile App Testing there are Different Levels of Testing can be classified into 4 levels:</a:t>
            </a:r>
          </a:p>
          <a:p>
            <a:pPr fontAlgn="base">
              <a:lnSpc>
                <a:spcPct val="120000"/>
              </a:lnSpc>
            </a:pPr>
            <a:r>
              <a:rPr lang="en-GB" b="1" dirty="0"/>
              <a:t>Unit Testing: </a:t>
            </a:r>
            <a:r>
              <a:rPr lang="en-GB" dirty="0"/>
              <a:t>In this type of testing, errors are detected individually from every component or unit by individually testing the components or units of code to ensure that they are fit for use by the developers. It is the smallest testable part of the software.</a:t>
            </a:r>
          </a:p>
          <a:p>
            <a:pPr fontAlgn="base">
              <a:lnSpc>
                <a:spcPct val="120000"/>
              </a:lnSpc>
            </a:pPr>
            <a:r>
              <a:rPr lang="en-US" b="1" dirty="0"/>
              <a:t>Usability Testing → </a:t>
            </a:r>
            <a:r>
              <a:rPr lang="en-US" dirty="0"/>
              <a:t>Ensures the app is intuitive and easy to use for real people.</a:t>
            </a:r>
          </a:p>
          <a:p>
            <a:pPr fontAlgn="base">
              <a:lnSpc>
                <a:spcPct val="120000"/>
              </a:lnSpc>
            </a:pPr>
            <a:r>
              <a:rPr lang="en-US" b="1" dirty="0"/>
              <a:t>Device Compatibility Testing → </a:t>
            </a:r>
            <a:r>
              <a:rPr lang="en-US" dirty="0"/>
              <a:t>Checks the app works across different phones, OS versions, screen sizes.</a:t>
            </a:r>
          </a:p>
          <a:p>
            <a:pPr fontAlgn="base">
              <a:lnSpc>
                <a:spcPct val="120000"/>
              </a:lnSpc>
            </a:pPr>
            <a:r>
              <a:rPr lang="en-GB" b="1" dirty="0"/>
              <a:t>Acceptance Testing</a:t>
            </a:r>
            <a:r>
              <a:rPr lang="en-US" b="1" dirty="0"/>
              <a:t> → </a:t>
            </a:r>
            <a:r>
              <a:rPr lang="en-GB" dirty="0"/>
              <a:t> This is a kind of testing conducted to ensure that the requirements of the users are fulfilled before its delivery.</a:t>
            </a:r>
          </a:p>
          <a:p>
            <a:pPr>
              <a:lnSpc>
                <a:spcPct val="120000"/>
              </a:lnSpc>
            </a:pPr>
            <a:endParaRPr lang="en-GB" dirty="0"/>
          </a:p>
        </p:txBody>
      </p:sp>
    </p:spTree>
    <p:extLst>
      <p:ext uri="{BB962C8B-B14F-4D97-AF65-F5344CB8AC3E}">
        <p14:creationId xmlns:p14="http://schemas.microsoft.com/office/powerpoint/2010/main" val="24246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B20C-29ED-E411-D3A9-8DEFA2A317DB}"/>
              </a:ext>
            </a:extLst>
          </p:cNvPr>
          <p:cNvSpPr>
            <a:spLocks noGrp="1"/>
          </p:cNvSpPr>
          <p:nvPr>
            <p:ph type="title"/>
          </p:nvPr>
        </p:nvSpPr>
        <p:spPr/>
        <p:txBody>
          <a:bodyPr/>
          <a:lstStyle/>
          <a:p>
            <a:r>
              <a:rPr lang="en-GB" dirty="0"/>
              <a:t>Some real testing</a:t>
            </a:r>
            <a:br>
              <a:rPr lang="en-GB" dirty="0"/>
            </a:br>
            <a:r>
              <a:rPr lang="en-GB" sz="2400" dirty="0"/>
              <a:t>based upon a simple login function</a:t>
            </a:r>
            <a:endParaRPr lang="en-GB" dirty="0"/>
          </a:p>
        </p:txBody>
      </p:sp>
      <p:sp>
        <p:nvSpPr>
          <p:cNvPr id="3" name="Content Placeholder 2">
            <a:extLst>
              <a:ext uri="{FF2B5EF4-FFF2-40B4-BE49-F238E27FC236}">
                <a16:creationId xmlns:a16="http://schemas.microsoft.com/office/drawing/2014/main" id="{8F330A7F-6B5D-C5EE-26D5-7548E29AE17C}"/>
              </a:ext>
            </a:extLst>
          </p:cNvPr>
          <p:cNvSpPr>
            <a:spLocks noGrp="1"/>
          </p:cNvSpPr>
          <p:nvPr>
            <p:ph idx="1"/>
          </p:nvPr>
        </p:nvSpPr>
        <p:spPr>
          <a:xfrm>
            <a:off x="292291" y="1822450"/>
            <a:ext cx="6451394" cy="4351338"/>
          </a:xfrm>
        </p:spPr>
        <p:txBody>
          <a:bodyPr>
            <a:normAutofit fontScale="92500"/>
          </a:bodyPr>
          <a:lstStyle/>
          <a:p>
            <a:r>
              <a:rPr lang="en-GB" dirty="0"/>
              <a:t>This is a web app but the Unit Testing process is the same</a:t>
            </a:r>
          </a:p>
          <a:p>
            <a:r>
              <a:rPr lang="en-GB" dirty="0"/>
              <a:t>Download a copy of the Test Grid from the Teams / Coursework/ Testing folder</a:t>
            </a:r>
          </a:p>
          <a:p>
            <a:r>
              <a:rPr lang="en-GB" dirty="0"/>
              <a:t>Visit:   </a:t>
            </a:r>
            <a:r>
              <a:rPr lang="en-GB" dirty="0">
                <a:hlinkClick r:id="rId2"/>
              </a:rPr>
              <a:t>https://dpdd.examrevision.online/</a:t>
            </a:r>
            <a:r>
              <a:rPr lang="en-GB" dirty="0"/>
              <a:t>   </a:t>
            </a:r>
          </a:p>
          <a:p>
            <a:r>
              <a:rPr lang="en-GB" dirty="0"/>
              <a:t>Undertake the tests on the website login function</a:t>
            </a:r>
          </a:p>
          <a:p>
            <a:r>
              <a:rPr lang="en-GB" dirty="0"/>
              <a:t>Attach your test grid to your Class Notes</a:t>
            </a:r>
          </a:p>
        </p:txBody>
      </p:sp>
      <p:pic>
        <p:nvPicPr>
          <p:cNvPr id="5" name="Picture 4">
            <a:extLst>
              <a:ext uri="{FF2B5EF4-FFF2-40B4-BE49-F238E27FC236}">
                <a16:creationId xmlns:a16="http://schemas.microsoft.com/office/drawing/2014/main" id="{6B79BDBA-2097-156B-4E38-AC9FAF68F4DB}"/>
              </a:ext>
            </a:extLst>
          </p:cNvPr>
          <p:cNvPicPr>
            <a:picLocks noChangeAspect="1"/>
          </p:cNvPicPr>
          <p:nvPr/>
        </p:nvPicPr>
        <p:blipFill>
          <a:blip r:embed="rId3"/>
          <a:stretch>
            <a:fillRect/>
          </a:stretch>
        </p:blipFill>
        <p:spPr>
          <a:xfrm rot="1007308">
            <a:off x="7019050" y="702373"/>
            <a:ext cx="6387234" cy="284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inutes display">
            <a:extLst>
              <a:ext uri="{FF2B5EF4-FFF2-40B4-BE49-F238E27FC236}">
                <a16:creationId xmlns:a16="http://schemas.microsoft.com/office/drawing/2014/main" id="{DFEF46B7-5BC4-DCFA-1339-602724CD7F19}"/>
              </a:ext>
            </a:extLst>
          </p:cNvPr>
          <p:cNvSpPr/>
          <p:nvPr/>
        </p:nvSpPr>
        <p:spPr>
          <a:xfrm>
            <a:off x="10212667" y="4756076"/>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20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Tree>
    <p:extLst>
      <p:ext uri="{BB962C8B-B14F-4D97-AF65-F5344CB8AC3E}">
        <p14:creationId xmlns:p14="http://schemas.microsoft.com/office/powerpoint/2010/main" val="33263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F3D6-51A2-933C-A530-1230A2CA6C79}"/>
              </a:ext>
            </a:extLst>
          </p:cNvPr>
          <p:cNvSpPr>
            <a:spLocks noGrp="1"/>
          </p:cNvSpPr>
          <p:nvPr>
            <p:ph type="title"/>
          </p:nvPr>
        </p:nvSpPr>
        <p:spPr/>
        <p:txBody>
          <a:bodyPr/>
          <a:lstStyle/>
          <a:p>
            <a:r>
              <a:rPr lang="en-GB" dirty="0"/>
              <a:t>Testing Practice</a:t>
            </a:r>
          </a:p>
        </p:txBody>
      </p:sp>
      <p:pic>
        <p:nvPicPr>
          <p:cNvPr id="4" name="Picture 3">
            <a:extLst>
              <a:ext uri="{FF2B5EF4-FFF2-40B4-BE49-F238E27FC236}">
                <a16:creationId xmlns:a16="http://schemas.microsoft.com/office/drawing/2014/main" id="{DFEE94CD-4AA4-DC37-49A0-0E7AE40F3844}"/>
              </a:ext>
            </a:extLst>
          </p:cNvPr>
          <p:cNvPicPr>
            <a:picLocks noChangeAspect="1"/>
          </p:cNvPicPr>
          <p:nvPr/>
        </p:nvPicPr>
        <p:blipFill>
          <a:blip r:embed="rId2"/>
          <a:stretch>
            <a:fillRect/>
          </a:stretch>
        </p:blipFill>
        <p:spPr>
          <a:xfrm>
            <a:off x="292290" y="1462547"/>
            <a:ext cx="9452211" cy="4216470"/>
          </a:xfrm>
          <a:prstGeom prst="rect">
            <a:avLst/>
          </a:prstGeom>
        </p:spPr>
      </p:pic>
    </p:spTree>
    <p:extLst>
      <p:ext uri="{BB962C8B-B14F-4D97-AF65-F5344CB8AC3E}">
        <p14:creationId xmlns:p14="http://schemas.microsoft.com/office/powerpoint/2010/main" val="3756063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D70B14A5-6357-46F4-B14D-3BED83102C1E}" vid="{5753A9D6-BA76-4809-A1E4-F477DDF3F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65FBB679-C8E9-429F-B1AF-E08CE422D40D}" vid="{7710FD2E-D743-437C-A152-E4EC4BD606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SPR - Default Slide Template</Template>
  <TotalTime>44</TotalTime>
  <Words>1057</Words>
  <Application>Microsoft Office PowerPoint</Application>
  <PresentationFormat>Widescreen</PresentationFormat>
  <Paragraphs>124</Paragraphs>
  <Slides>16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Aptos</vt:lpstr>
      <vt:lpstr>Arial</vt:lpstr>
      <vt:lpstr>Century Gothic</vt:lpstr>
      <vt:lpstr>Courier New</vt:lpstr>
      <vt:lpstr>Trebuchet MS</vt:lpstr>
      <vt:lpstr>Office Theme</vt:lpstr>
      <vt:lpstr>Office Theme</vt:lpstr>
      <vt:lpstr>Testing and Deployment Basics</vt:lpstr>
      <vt:lpstr>Software Development Life Cycle</vt:lpstr>
      <vt:lpstr>The history of the bug</vt:lpstr>
      <vt:lpstr>Let’s go on a bug hunt!</vt:lpstr>
      <vt:lpstr>The importance of Software Testing</vt:lpstr>
      <vt:lpstr>“You do not write code, you debug it”</vt:lpstr>
      <vt:lpstr>Different Levels of Software Testing </vt:lpstr>
      <vt:lpstr>Some real testing based upon a simple login function</vt:lpstr>
      <vt:lpstr>Testing Practice</vt:lpstr>
      <vt:lpstr>Common Test Cases specific to Mobile Apps</vt:lpstr>
      <vt:lpstr>Create a test plan for a simple app</vt:lpstr>
      <vt:lpstr>Deployment to App Stores</vt:lpstr>
      <vt:lpstr>Global Deployment Discussion</vt:lpstr>
      <vt:lpstr>Homework</vt:lpstr>
      <vt:lpstr>SDLC Methodologies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Rundell</dc:creator>
  <cp:lastModifiedBy>Simon Rundell</cp:lastModifiedBy>
  <cp:revision>1</cp:revision>
  <dcterms:created xsi:type="dcterms:W3CDTF">2025-09-14T19:27:35Z</dcterms:created>
  <dcterms:modified xsi:type="dcterms:W3CDTF">2025-09-14T20:11:51Z</dcterms:modified>
</cp:coreProperties>
</file>