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5" r:id="rId3"/>
    <p:sldId id="274" r:id="rId4"/>
    <p:sldId id="285" r:id="rId5"/>
    <p:sldId id="286" r:id="rId6"/>
    <p:sldId id="275" r:id="rId7"/>
    <p:sldId id="276" r:id="rId8"/>
    <p:sldId id="277" r:id="rId9"/>
    <p:sldId id="287" r:id="rId10"/>
    <p:sldId id="288" r:id="rId11"/>
    <p:sldId id="278" r:id="rId12"/>
    <p:sldId id="279" r:id="rId13"/>
    <p:sldId id="283" r:id="rId14"/>
    <p:sldId id="272" r:id="rId15"/>
    <p:sldId id="280" r:id="rId16"/>
    <p:sldId id="282" r:id="rId17"/>
    <p:sldId id="284" r:id="rId18"/>
    <p:sldId id="270" r:id="rId19"/>
    <p:sldId id="261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BEA8E9-4AE6-4808-A815-94F23A4D5BC9}" v="244" dt="2025-09-14T07:49:15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9115DE13-68C4-4D84-8CAF-2D5471E75CFD}"/>
    <pc:docChg chg="custSel addSld delSld modSld">
      <pc:chgData name="Simon Rundell" userId="02f36d3d-9692-43c5-873c-1a596eba61c5" providerId="ADAL" clId="{9115DE13-68C4-4D84-8CAF-2D5471E75CFD}" dt="2025-09-14T07:49:15.008" v="638" actId="20577"/>
      <pc:docMkLst>
        <pc:docMk/>
      </pc:docMkLst>
      <pc:sldChg chg="modSp modAnim">
        <pc:chgData name="Simon Rundell" userId="02f36d3d-9692-43c5-873c-1a596eba61c5" providerId="ADAL" clId="{9115DE13-68C4-4D84-8CAF-2D5471E75CFD}" dt="2025-09-14T07:44:24.510" v="409" actId="114"/>
        <pc:sldMkLst>
          <pc:docMk/>
          <pc:sldMk cId="2156973033" sldId="265"/>
        </pc:sldMkLst>
        <pc:spChg chg="mod">
          <ac:chgData name="Simon Rundell" userId="02f36d3d-9692-43c5-873c-1a596eba61c5" providerId="ADAL" clId="{9115DE13-68C4-4D84-8CAF-2D5471E75CFD}" dt="2025-09-14T07:44:24.510" v="409" actId="114"/>
          <ac:spMkLst>
            <pc:docMk/>
            <pc:sldMk cId="2156973033" sldId="265"/>
            <ac:spMk id="3" creationId="{8F3226FB-01D8-41C2-814D-F9299848A0F7}"/>
          </ac:spMkLst>
        </pc:spChg>
      </pc:sldChg>
      <pc:sldChg chg="modAnim">
        <pc:chgData name="Simon Rundell" userId="02f36d3d-9692-43c5-873c-1a596eba61c5" providerId="ADAL" clId="{9115DE13-68C4-4D84-8CAF-2D5471E75CFD}" dt="2025-09-14T07:45:11.508" v="414"/>
        <pc:sldMkLst>
          <pc:docMk/>
          <pc:sldMk cId="3803565220" sldId="275"/>
        </pc:sldMkLst>
      </pc:sldChg>
      <pc:sldChg chg="modSp">
        <pc:chgData name="Simon Rundell" userId="02f36d3d-9692-43c5-873c-1a596eba61c5" providerId="ADAL" clId="{9115DE13-68C4-4D84-8CAF-2D5471E75CFD}" dt="2025-09-10T20:37:33.199" v="177" actId="20577"/>
        <pc:sldMkLst>
          <pc:docMk/>
          <pc:sldMk cId="582723704" sldId="276"/>
        </pc:sldMkLst>
        <pc:spChg chg="mod">
          <ac:chgData name="Simon Rundell" userId="02f36d3d-9692-43c5-873c-1a596eba61c5" providerId="ADAL" clId="{9115DE13-68C4-4D84-8CAF-2D5471E75CFD}" dt="2025-09-10T20:37:33.199" v="177" actId="20577"/>
          <ac:spMkLst>
            <pc:docMk/>
            <pc:sldMk cId="582723704" sldId="276"/>
            <ac:spMk id="3" creationId="{38065640-ACC9-4527-BB28-E73F1249139C}"/>
          </ac:spMkLst>
        </pc:spChg>
      </pc:sldChg>
      <pc:sldChg chg="modSp mod">
        <pc:chgData name="Simon Rundell" userId="02f36d3d-9692-43c5-873c-1a596eba61c5" providerId="ADAL" clId="{9115DE13-68C4-4D84-8CAF-2D5471E75CFD}" dt="2025-09-10T20:39:25.403" v="188" actId="27636"/>
        <pc:sldMkLst>
          <pc:docMk/>
          <pc:sldMk cId="3061732139" sldId="277"/>
        </pc:sldMkLst>
        <pc:spChg chg="mod">
          <ac:chgData name="Simon Rundell" userId="02f36d3d-9692-43c5-873c-1a596eba61c5" providerId="ADAL" clId="{9115DE13-68C4-4D84-8CAF-2D5471E75CFD}" dt="2025-09-10T20:39:25.403" v="188" actId="27636"/>
          <ac:spMkLst>
            <pc:docMk/>
            <pc:sldMk cId="3061732139" sldId="277"/>
            <ac:spMk id="3" creationId="{741BC198-B46E-4AFA-9B87-798CAC123F8E}"/>
          </ac:spMkLst>
        </pc:spChg>
      </pc:sldChg>
      <pc:sldChg chg="modSp">
        <pc:chgData name="Simon Rundell" userId="02f36d3d-9692-43c5-873c-1a596eba61c5" providerId="ADAL" clId="{9115DE13-68C4-4D84-8CAF-2D5471E75CFD}" dt="2025-09-10T20:38:27.711" v="179" actId="2711"/>
        <pc:sldMkLst>
          <pc:docMk/>
          <pc:sldMk cId="419299889" sldId="278"/>
        </pc:sldMkLst>
        <pc:spChg chg="mod">
          <ac:chgData name="Simon Rundell" userId="02f36d3d-9692-43c5-873c-1a596eba61c5" providerId="ADAL" clId="{9115DE13-68C4-4D84-8CAF-2D5471E75CFD}" dt="2025-09-10T20:38:27.711" v="179" actId="2711"/>
          <ac:spMkLst>
            <pc:docMk/>
            <pc:sldMk cId="419299889" sldId="278"/>
            <ac:spMk id="3" creationId="{4897498C-CDB9-4B3F-B254-6F60005BFDA3}"/>
          </ac:spMkLst>
        </pc:spChg>
      </pc:sldChg>
      <pc:sldChg chg="modSp mod">
        <pc:chgData name="Simon Rundell" userId="02f36d3d-9692-43c5-873c-1a596eba61c5" providerId="ADAL" clId="{9115DE13-68C4-4D84-8CAF-2D5471E75CFD}" dt="2025-09-14T07:49:15.008" v="638" actId="20577"/>
        <pc:sldMkLst>
          <pc:docMk/>
          <pc:sldMk cId="2336008089" sldId="279"/>
        </pc:sldMkLst>
        <pc:spChg chg="mod">
          <ac:chgData name="Simon Rundell" userId="02f36d3d-9692-43c5-873c-1a596eba61c5" providerId="ADAL" clId="{9115DE13-68C4-4D84-8CAF-2D5471E75CFD}" dt="2025-09-14T07:49:15.008" v="638" actId="20577"/>
          <ac:spMkLst>
            <pc:docMk/>
            <pc:sldMk cId="2336008089" sldId="279"/>
            <ac:spMk id="3" creationId="{3E109EAD-DA85-40E1-BF99-2EDF5C5F1230}"/>
          </ac:spMkLst>
        </pc:spChg>
      </pc:sldChg>
      <pc:sldChg chg="addSp modSp">
        <pc:chgData name="Simon Rundell" userId="02f36d3d-9692-43c5-873c-1a596eba61c5" providerId="ADAL" clId="{9115DE13-68C4-4D84-8CAF-2D5471E75CFD}" dt="2025-09-10T20:45:45.616" v="335" actId="20577"/>
        <pc:sldMkLst>
          <pc:docMk/>
          <pc:sldMk cId="3939043558" sldId="280"/>
        </pc:sldMkLst>
        <pc:spChg chg="mod">
          <ac:chgData name="Simon Rundell" userId="02f36d3d-9692-43c5-873c-1a596eba61c5" providerId="ADAL" clId="{9115DE13-68C4-4D84-8CAF-2D5471E75CFD}" dt="2025-09-10T20:45:45.616" v="335" actId="20577"/>
          <ac:spMkLst>
            <pc:docMk/>
            <pc:sldMk cId="3939043558" sldId="280"/>
            <ac:spMk id="3" creationId="{4015D5F2-F342-4225-8406-E6B74D5707FE}"/>
          </ac:spMkLst>
        </pc:spChg>
        <pc:picChg chg="add mod">
          <ac:chgData name="Simon Rundell" userId="02f36d3d-9692-43c5-873c-1a596eba61c5" providerId="ADAL" clId="{9115DE13-68C4-4D84-8CAF-2D5471E75CFD}" dt="2025-09-10T20:45:23.296" v="317"/>
          <ac:picMkLst>
            <pc:docMk/>
            <pc:sldMk cId="3939043558" sldId="280"/>
            <ac:picMk id="1026" creationId="{B8E098EF-7564-810A-7306-2668BD514148}"/>
          </ac:picMkLst>
        </pc:picChg>
      </pc:sldChg>
      <pc:sldChg chg="del">
        <pc:chgData name="Simon Rundell" userId="02f36d3d-9692-43c5-873c-1a596eba61c5" providerId="ADAL" clId="{9115DE13-68C4-4D84-8CAF-2D5471E75CFD}" dt="2025-09-10T20:44:35.262" v="313" actId="2696"/>
        <pc:sldMkLst>
          <pc:docMk/>
          <pc:sldMk cId="2028543655" sldId="281"/>
        </pc:sldMkLst>
      </pc:sldChg>
      <pc:sldChg chg="addSp delSp modSp new mod">
        <pc:chgData name="Simon Rundell" userId="02f36d3d-9692-43c5-873c-1a596eba61c5" providerId="ADAL" clId="{9115DE13-68C4-4D84-8CAF-2D5471E75CFD}" dt="2025-09-10T20:35:28.810" v="159" actId="1076"/>
        <pc:sldMkLst>
          <pc:docMk/>
          <pc:sldMk cId="2994340526" sldId="285"/>
        </pc:sldMkLst>
        <pc:spChg chg="mod">
          <ac:chgData name="Simon Rundell" userId="02f36d3d-9692-43c5-873c-1a596eba61c5" providerId="ADAL" clId="{9115DE13-68C4-4D84-8CAF-2D5471E75CFD}" dt="2025-09-10T20:31:55.570" v="26" actId="20577"/>
          <ac:spMkLst>
            <pc:docMk/>
            <pc:sldMk cId="2994340526" sldId="285"/>
            <ac:spMk id="2" creationId="{A6760A76-2E7C-CD08-307C-88EE565BCBF6}"/>
          </ac:spMkLst>
        </pc:spChg>
        <pc:spChg chg="add mod">
          <ac:chgData name="Simon Rundell" userId="02f36d3d-9692-43c5-873c-1a596eba61c5" providerId="ADAL" clId="{9115DE13-68C4-4D84-8CAF-2D5471E75CFD}" dt="2025-09-10T20:33:38.583" v="89" actId="1076"/>
          <ac:spMkLst>
            <pc:docMk/>
            <pc:sldMk cId="2994340526" sldId="285"/>
            <ac:spMk id="4" creationId="{64F05B8A-E5E3-15C4-FA26-51FCA33119E2}"/>
          </ac:spMkLst>
        </pc:spChg>
        <pc:spChg chg="add mod">
          <ac:chgData name="Simon Rundell" userId="02f36d3d-9692-43c5-873c-1a596eba61c5" providerId="ADAL" clId="{9115DE13-68C4-4D84-8CAF-2D5471E75CFD}" dt="2025-09-10T20:33:40.489" v="90" actId="1076"/>
          <ac:spMkLst>
            <pc:docMk/>
            <pc:sldMk cId="2994340526" sldId="285"/>
            <ac:spMk id="5" creationId="{22B215B3-A229-9E39-8A9E-D113C85B90BE}"/>
          </ac:spMkLst>
        </pc:spChg>
        <pc:spChg chg="add mod">
          <ac:chgData name="Simon Rundell" userId="02f36d3d-9692-43c5-873c-1a596eba61c5" providerId="ADAL" clId="{9115DE13-68C4-4D84-8CAF-2D5471E75CFD}" dt="2025-09-10T20:34:11.500" v="120" actId="6549"/>
          <ac:spMkLst>
            <pc:docMk/>
            <pc:sldMk cId="2994340526" sldId="285"/>
            <ac:spMk id="6" creationId="{350D7EB2-746B-3FE4-CF15-B207FDC9A842}"/>
          </ac:spMkLst>
        </pc:spChg>
        <pc:spChg chg="add mod">
          <ac:chgData name="Simon Rundell" userId="02f36d3d-9692-43c5-873c-1a596eba61c5" providerId="ADAL" clId="{9115DE13-68C4-4D84-8CAF-2D5471E75CFD}" dt="2025-09-10T20:34:01.369" v="103" actId="1076"/>
          <ac:spMkLst>
            <pc:docMk/>
            <pc:sldMk cId="2994340526" sldId="285"/>
            <ac:spMk id="7" creationId="{D3949FC1-235C-1517-E7B1-6F95CDD8D0F2}"/>
          </ac:spMkLst>
        </pc:spChg>
        <pc:spChg chg="add mod">
          <ac:chgData name="Simon Rundell" userId="02f36d3d-9692-43c5-873c-1a596eba61c5" providerId="ADAL" clId="{9115DE13-68C4-4D84-8CAF-2D5471E75CFD}" dt="2025-09-10T20:35:28.810" v="159" actId="1076"/>
          <ac:spMkLst>
            <pc:docMk/>
            <pc:sldMk cId="2994340526" sldId="285"/>
            <ac:spMk id="8" creationId="{9E6A51E0-68A2-18E9-79A0-11BD7B97D365}"/>
          </ac:spMkLst>
        </pc:spChg>
      </pc:sldChg>
      <pc:sldChg chg="modSp add mod modTransition">
        <pc:chgData name="Simon Rundell" userId="02f36d3d-9692-43c5-873c-1a596eba61c5" providerId="ADAL" clId="{9115DE13-68C4-4D84-8CAF-2D5471E75CFD}" dt="2025-09-10T20:34:46.973" v="127"/>
        <pc:sldMkLst>
          <pc:docMk/>
          <pc:sldMk cId="1651766098" sldId="286"/>
        </pc:sldMkLst>
        <pc:spChg chg="mod ord">
          <ac:chgData name="Simon Rundell" userId="02f36d3d-9692-43c5-873c-1a596eba61c5" providerId="ADAL" clId="{9115DE13-68C4-4D84-8CAF-2D5471E75CFD}" dt="2025-09-10T20:34:43.454" v="126" actId="1076"/>
          <ac:spMkLst>
            <pc:docMk/>
            <pc:sldMk cId="1651766098" sldId="286"/>
            <ac:spMk id="4" creationId="{5454C89B-88E2-972E-B2FB-1A1B9D252476}"/>
          </ac:spMkLst>
        </pc:spChg>
        <pc:spChg chg="mod ord">
          <ac:chgData name="Simon Rundell" userId="02f36d3d-9692-43c5-873c-1a596eba61c5" providerId="ADAL" clId="{9115DE13-68C4-4D84-8CAF-2D5471E75CFD}" dt="2025-09-10T20:34:31.553" v="124" actId="1076"/>
          <ac:spMkLst>
            <pc:docMk/>
            <pc:sldMk cId="1651766098" sldId="286"/>
            <ac:spMk id="5" creationId="{168D585F-957F-F516-179C-CBB2D90993C7}"/>
          </ac:spMkLst>
        </pc:spChg>
      </pc:sldChg>
      <pc:sldChg chg="modSp add mod">
        <pc:chgData name="Simon Rundell" userId="02f36d3d-9692-43c5-873c-1a596eba61c5" providerId="ADAL" clId="{9115DE13-68C4-4D84-8CAF-2D5471E75CFD}" dt="2025-09-10T20:41:05.472" v="216" actId="122"/>
        <pc:sldMkLst>
          <pc:docMk/>
          <pc:sldMk cId="238320849" sldId="287"/>
        </pc:sldMkLst>
        <pc:spChg chg="mod">
          <ac:chgData name="Simon Rundell" userId="02f36d3d-9692-43c5-873c-1a596eba61c5" providerId="ADAL" clId="{9115DE13-68C4-4D84-8CAF-2D5471E75CFD}" dt="2025-09-10T20:40:48.757" v="211" actId="20577"/>
          <ac:spMkLst>
            <pc:docMk/>
            <pc:sldMk cId="238320849" sldId="287"/>
            <ac:spMk id="4" creationId="{4457C6E1-6130-5352-3555-BB296A2A86B2}"/>
          </ac:spMkLst>
        </pc:spChg>
        <pc:spChg chg="mod">
          <ac:chgData name="Simon Rundell" userId="02f36d3d-9692-43c5-873c-1a596eba61c5" providerId="ADAL" clId="{9115DE13-68C4-4D84-8CAF-2D5471E75CFD}" dt="2025-09-10T20:41:05.472" v="216" actId="122"/>
          <ac:spMkLst>
            <pc:docMk/>
            <pc:sldMk cId="238320849" sldId="287"/>
            <ac:spMk id="5" creationId="{73E2AA96-0BAA-783C-1321-F97E87389C8D}"/>
          </ac:spMkLst>
        </pc:spChg>
      </pc:sldChg>
      <pc:sldChg chg="addSp delSp modSp new mod modClrScheme chgLayout">
        <pc:chgData name="Simon Rundell" userId="02f36d3d-9692-43c5-873c-1a596eba61c5" providerId="ADAL" clId="{9115DE13-68C4-4D84-8CAF-2D5471E75CFD}" dt="2025-09-14T07:47:38.624" v="536" actId="13926"/>
        <pc:sldMkLst>
          <pc:docMk/>
          <pc:sldMk cId="3499364310" sldId="288"/>
        </pc:sldMkLst>
        <pc:spChg chg="add mod">
          <ac:chgData name="Simon Rundell" userId="02f36d3d-9692-43c5-873c-1a596eba61c5" providerId="ADAL" clId="{9115DE13-68C4-4D84-8CAF-2D5471E75CFD}" dt="2025-09-10T20:41:22.549" v="222" actId="20577"/>
          <ac:spMkLst>
            <pc:docMk/>
            <pc:sldMk cId="3499364310" sldId="288"/>
            <ac:spMk id="2" creationId="{8D90AF1D-7529-D1DA-D78D-B7339F3513F2}"/>
          </ac:spMkLst>
        </pc:spChg>
        <pc:spChg chg="add mod">
          <ac:chgData name="Simon Rundell" userId="02f36d3d-9692-43c5-873c-1a596eba61c5" providerId="ADAL" clId="{9115DE13-68C4-4D84-8CAF-2D5471E75CFD}" dt="2025-09-14T07:47:38.624" v="536" actId="13926"/>
          <ac:spMkLst>
            <pc:docMk/>
            <pc:sldMk cId="3499364310" sldId="288"/>
            <ac:spMk id="3" creationId="{62DF0E36-DED3-3030-78CE-7FF362D127B3}"/>
          </ac:spMkLst>
        </pc:spChg>
        <pc:spChg chg="add mod">
          <ac:chgData name="Simon Rundell" userId="02f36d3d-9692-43c5-873c-1a596eba61c5" providerId="ADAL" clId="{9115DE13-68C4-4D84-8CAF-2D5471E75CFD}" dt="2025-09-14T07:46:53.271" v="519" actId="1076"/>
          <ac:spMkLst>
            <pc:docMk/>
            <pc:sldMk cId="3499364310" sldId="288"/>
            <ac:spMk id="4" creationId="{508257A9-0431-A065-7ADF-D90262D38293}"/>
          </ac:spMkLst>
        </pc:spChg>
        <pc:spChg chg="add mod">
          <ac:chgData name="Simon Rundell" userId="02f36d3d-9692-43c5-873c-1a596eba61c5" providerId="ADAL" clId="{9115DE13-68C4-4D84-8CAF-2D5471E75CFD}" dt="2025-09-14T07:47:00.012" v="520" actId="1076"/>
          <ac:spMkLst>
            <pc:docMk/>
            <pc:sldMk cId="3499364310" sldId="288"/>
            <ac:spMk id="6" creationId="{8259F80A-BE77-8839-63E4-DBB56BE699A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730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simonrundell@exe-coll.ac.uk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cid.app/" TargetMode="External"/><Relationship Id="rId2" Type="http://schemas.openxmlformats.org/officeDocument/2006/relationships/hyperlink" Target="http://www.draw.i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torialspoint.com/cplusplus/index.htm" TargetMode="External"/><Relationship Id="rId2" Type="http://schemas.openxmlformats.org/officeDocument/2006/relationships/hyperlink" Target="https://www.tutorialspoint.com/java/index.htm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tutorialspoint.com/fortran/index.htm" TargetMode="External"/><Relationship Id="rId4" Type="http://schemas.openxmlformats.org/officeDocument/2006/relationships/hyperlink" Target="https://www.tutorialspoint.com/cprogramming/index.htm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cloud.microsoft/e/enHFqH93wr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17" Type="http://schemas.openxmlformats.org/officeDocument/2006/relationships/image" Target="../media/image26.png"/><Relationship Id="rId2" Type="http://schemas.openxmlformats.org/officeDocument/2006/relationships/image" Target="../media/image11.gif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gif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1EC5B8-B395-EA44-6BD8-13EDEC6FF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5098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073FF9-744C-4B8C-9A81-49CA35925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4925" y="741524"/>
            <a:ext cx="3616672" cy="23876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Bottom-Up and Modular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5E33B-8F26-44D1-A515-2890734C2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4524" y="6258247"/>
            <a:ext cx="3297475" cy="45718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CA1: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3534668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AF1D-7529-D1DA-D78D-B7339F351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F0E36-DED3-3030-78CE-7FF362D1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537314"/>
            <a:ext cx="945221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“Your team is asked to design a simple online quiz app.”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Use Bottom-Up thinking to outline key modules</a:t>
            </a:r>
          </a:p>
          <a:p>
            <a:pPr marL="0" indent="0">
              <a:buNone/>
            </a:pPr>
            <a:r>
              <a:rPr lang="en-US" sz="1800" dirty="0"/>
              <a:t>(e.g., questions, scoring, user login, results).</a:t>
            </a:r>
          </a:p>
          <a:p>
            <a:pPr marL="0" indent="0">
              <a:buNone/>
            </a:pPr>
            <a:r>
              <a:rPr lang="en-US" dirty="0"/>
              <a:t>Draw a quick diagram and identify team roles among you (who would build each module).</a:t>
            </a:r>
          </a:p>
          <a:p>
            <a:pPr marL="0" indent="0">
              <a:buNone/>
            </a:pPr>
            <a:r>
              <a:rPr lang="en-US" dirty="0"/>
              <a:t>Each group shares one module idea with the class. </a:t>
            </a:r>
          </a:p>
          <a:p>
            <a:pPr marL="0" indent="0">
              <a:buNone/>
            </a:pPr>
            <a:r>
              <a:rPr lang="en-US" dirty="0"/>
              <a:t>Create a PowerPoint and email it to      </a:t>
            </a:r>
            <a:r>
              <a:rPr lang="en-US" dirty="0">
                <a:hlinkClick r:id="rId2"/>
              </a:rPr>
              <a:t>simonrundell@exe-coll.ac.uk</a:t>
            </a:r>
            <a:r>
              <a:rPr lang="en-US" dirty="0"/>
              <a:t> when you are ready to present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508257A9-0431-A065-7ADF-D90262D38293}"/>
              </a:ext>
            </a:extLst>
          </p:cNvPr>
          <p:cNvSpPr/>
          <p:nvPr/>
        </p:nvSpPr>
        <p:spPr>
          <a:xfrm>
            <a:off x="9938395" y="1537314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In groups of 3–4</a:t>
            </a: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6" name="Minutes display">
            <a:extLst>
              <a:ext uri="{FF2B5EF4-FFF2-40B4-BE49-F238E27FC236}">
                <a16:creationId xmlns:a16="http://schemas.microsoft.com/office/drawing/2014/main" id="{8259F80A-BE77-8839-63E4-DBB56BE699A8}"/>
              </a:ext>
            </a:extLst>
          </p:cNvPr>
          <p:cNvSpPr/>
          <p:nvPr/>
        </p:nvSpPr>
        <p:spPr>
          <a:xfrm>
            <a:off x="10346031" y="2695291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25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364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B5B85-734D-49DC-BAC2-426D1DDA7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7498C-CDB9-4B3F-B254-6F60005BF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</a:rPr>
              <a:t>While the top-down approach focuses on breaking down a big problem into smaller and understandable chunks…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</a:rPr>
              <a:t>T</a:t>
            </a:r>
            <a:r>
              <a:rPr lang="en-GB" b="0" i="0" dirty="0">
                <a:solidFill>
                  <a:srgbClr val="333333"/>
                </a:solidFill>
                <a:effectLst/>
              </a:rPr>
              <a:t>he bottom-up approach first focuses on solving the smaller problems at a basic level…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</a:rPr>
              <a:t>And then building them up to a more complex solution. 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</a:rPr>
              <a:t>We can use the t</a:t>
            </a:r>
            <a:r>
              <a:rPr lang="en-GB" dirty="0">
                <a:solidFill>
                  <a:srgbClr val="333333"/>
                </a:solidFill>
              </a:rPr>
              <a:t>op down to decompose a problem into a more manageable solution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</a:rPr>
              <a:t>And the bottom-up approach lets us design specific aspects of a program that we design to fit together, so we know how they work. 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E4DB6F2F-FE9A-1D48-9D07-FC7D150618E3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41929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8D548-DFBA-4DF9-A6EF-D2F87F796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09EAD-DA85-40E1-BF99-2EDF5C5F1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627699"/>
            <a:ext cx="5646394" cy="435133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GB" dirty="0"/>
              <a:t>Creating a Vending Machine. </a:t>
            </a:r>
          </a:p>
          <a:p>
            <a:endParaRPr lang="en-GB" dirty="0"/>
          </a:p>
          <a:p>
            <a:r>
              <a:rPr lang="en-GB" dirty="0"/>
              <a:t>Using a Bottom-Up Approach, create the design tree for a vending machine. </a:t>
            </a:r>
          </a:p>
          <a:p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dirty="0">
                <a:cs typeface="Calibri"/>
                <a:hlinkClick r:id="rId2"/>
              </a:rPr>
              <a:t>www.draw.io</a:t>
            </a:r>
            <a:r>
              <a:rPr lang="en-GB" dirty="0">
                <a:cs typeface="Calibri"/>
              </a:rPr>
              <a:t> </a:t>
            </a:r>
          </a:p>
          <a:p>
            <a:pPr marL="0" indent="0">
              <a:buNone/>
            </a:pPr>
            <a:r>
              <a:rPr lang="en-GB" dirty="0">
                <a:cs typeface="Calibri"/>
                <a:hlinkClick r:id="rId3"/>
              </a:rPr>
              <a:t>www.lucid.app</a:t>
            </a:r>
            <a:r>
              <a:rPr lang="en-GB" dirty="0">
                <a:cs typeface="Calibri"/>
              </a:rPr>
              <a:t>   </a:t>
            </a:r>
            <a:r>
              <a:rPr lang="en-GB" sz="1700" dirty="0">
                <a:cs typeface="Calibri"/>
                <a:sym typeface="Wingdings" panose="05000000000000000000" pitchFamily="2" charset="2"/>
              </a:rPr>
              <a:t> tell them you’re a student to get </a:t>
            </a:r>
            <a:r>
              <a:rPr lang="en-GB" sz="1700">
                <a:cs typeface="Calibri"/>
                <a:sym typeface="Wingdings" panose="05000000000000000000" pitchFamily="2" charset="2"/>
              </a:rPr>
              <a:t>extra access</a:t>
            </a:r>
            <a:endParaRPr lang="en-GB" dirty="0">
              <a:cs typeface="Calibri"/>
              <a:hlinkClick r:id="rId2"/>
            </a:endParaRPr>
          </a:p>
          <a:p>
            <a:endParaRPr lang="en-GB" dirty="0">
              <a:cs typeface="Calibri"/>
            </a:endParaRPr>
          </a:p>
          <a:p>
            <a:r>
              <a:rPr lang="en-GB" dirty="0"/>
              <a:t>Consider:</a:t>
            </a:r>
          </a:p>
          <a:p>
            <a:pPr lvl="1"/>
            <a:r>
              <a:rPr lang="en-GB" dirty="0"/>
              <a:t>Inputs </a:t>
            </a:r>
          </a:p>
          <a:p>
            <a:pPr lvl="1"/>
            <a:r>
              <a:rPr lang="en-GB" dirty="0"/>
              <a:t>Outputs</a:t>
            </a:r>
          </a:p>
          <a:p>
            <a:pPr lvl="1"/>
            <a:r>
              <a:rPr lang="en-GB" dirty="0"/>
              <a:t>Calculations</a:t>
            </a:r>
          </a:p>
          <a:p>
            <a:pPr lvl="1"/>
            <a:r>
              <a:rPr lang="en-GB" dirty="0"/>
              <a:t>Stock Levels </a:t>
            </a:r>
          </a:p>
          <a:p>
            <a:pPr lvl="1"/>
            <a:r>
              <a:rPr lang="en-GB" dirty="0"/>
              <a:t>Product range (how many products) </a:t>
            </a:r>
          </a:p>
        </p:txBody>
      </p:sp>
      <p:pic>
        <p:nvPicPr>
          <p:cNvPr id="1026" name="Picture 2" descr="Coffetek Mistral H85 Vending Machine - Vending Sense">
            <a:extLst>
              <a:ext uri="{FF2B5EF4-FFF2-40B4-BE49-F238E27FC236}">
                <a16:creationId xmlns:a16="http://schemas.microsoft.com/office/drawing/2014/main" id="{16167A60-B4C2-CF4F-CA2B-06264FD00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68" y="1615971"/>
            <a:ext cx="4628537" cy="462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inutes display">
            <a:extLst>
              <a:ext uri="{FF2B5EF4-FFF2-40B4-BE49-F238E27FC236}">
                <a16:creationId xmlns:a16="http://schemas.microsoft.com/office/drawing/2014/main" id="{59F8B25B-6AF2-9426-ACD0-A2DDC5B85AAC}"/>
              </a:ext>
            </a:extLst>
          </p:cNvPr>
          <p:cNvSpPr/>
          <p:nvPr/>
        </p:nvSpPr>
        <p:spPr>
          <a:xfrm>
            <a:off x="10409905" y="1646238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0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3D17F-BD7C-84E4-212F-590D14B39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1827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05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9301-DE6F-4C1E-B597-A6EB0BE3E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Ultimately, it’s all Modular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2BEEE-D325-4186-96C5-79A36E4B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06301" cy="3048216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Ultimately it comes down to modular design. </a:t>
            </a:r>
          </a:p>
          <a:p>
            <a:r>
              <a:rPr lang="en-GB" dirty="0"/>
              <a:t>When we look at software, there are clear modules.</a:t>
            </a:r>
          </a:p>
          <a:p>
            <a:r>
              <a:rPr lang="en-GB" dirty="0"/>
              <a:t>PowerPoint/productivity software has modules, you can see how they are separated out here. </a:t>
            </a:r>
          </a:p>
          <a:p>
            <a:r>
              <a:rPr lang="en-GB" dirty="0"/>
              <a:t>If we were to remove or alter these modules, it might impact the experience of the user, but the software would still work. </a:t>
            </a:r>
          </a:p>
          <a:p>
            <a:r>
              <a:rPr lang="en-GB" dirty="0"/>
              <a:t>It also means I can have a team/person working on each module.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3C18C-7603-46DB-81F0-38B3ED8AE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04" y="5064125"/>
            <a:ext cx="8722897" cy="1317658"/>
          </a:xfrm>
          <a:prstGeom prst="rect">
            <a:avLst/>
          </a:prstGeom>
        </p:spPr>
      </p:pic>
      <p:sp>
        <p:nvSpPr>
          <p:cNvPr id="4" name="Note this down">
            <a:extLst>
              <a:ext uri="{FF2B5EF4-FFF2-40B4-BE49-F238E27FC236}">
                <a16:creationId xmlns:a16="http://schemas.microsoft.com/office/drawing/2014/main" id="{9A91108A-865A-C3DD-1310-0A145822C6A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02341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9C60-6B87-43FA-B669-D140ABF48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Modular Design and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5D5F2-F342-4225-8406-E6B74D570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GB" dirty="0"/>
              <a:t>Modular design and development allows us to break problems own into manageable solutions. </a:t>
            </a:r>
          </a:p>
          <a:p>
            <a:endParaRPr lang="en-GB" dirty="0"/>
          </a:p>
          <a:p>
            <a:r>
              <a:rPr lang="en-GB" dirty="0"/>
              <a:t>We can also change the content of modules, or how they handle data, without changing the wider system. </a:t>
            </a:r>
          </a:p>
          <a:p>
            <a:r>
              <a:rPr lang="en-GB" dirty="0"/>
              <a:t>As long as the interfaces between modules are consistent, they integrate seamlessly – like a jigsaw</a:t>
            </a:r>
          </a:p>
          <a:p>
            <a:r>
              <a:rPr lang="en-GB" dirty="0"/>
              <a:t>We can also redesign and redevelop modules to make them more efficient. </a:t>
            </a:r>
          </a:p>
          <a:p>
            <a:r>
              <a:rPr lang="en-GB" dirty="0"/>
              <a:t>The biggest aspect is we can add and refine modules, as the complexity of the system improves. </a:t>
            </a:r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Modules are often made up of units – individual sections or blocks of code that have a specific task.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5769D917-AE38-BE2A-CD12-50EF5874AAB9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1026" name="Picture 2" descr="Colorful Puzzle Pieces Animation">
            <a:extLst>
              <a:ext uri="{FF2B5EF4-FFF2-40B4-BE49-F238E27FC236}">
                <a16:creationId xmlns:a16="http://schemas.microsoft.com/office/drawing/2014/main" id="{B8E098EF-7564-810A-7306-2668BD514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030" y="2182761"/>
            <a:ext cx="2073992" cy="207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04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44093-ACF2-43FB-A82F-A7C3CD482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C1B7C-98DD-45CB-A49F-746052142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ea typeface="+mn-lt"/>
                <a:cs typeface="+mn-lt"/>
              </a:rPr>
              <a:t>Describe the benefits of modular design</a:t>
            </a:r>
            <a:endParaRPr lang="en-GB" dirty="0">
              <a:cs typeface="Calibri"/>
            </a:endParaRP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r>
              <a:rPr lang="en-GB" dirty="0">
                <a:ea typeface="+mn-lt"/>
                <a:cs typeface="+mn-lt"/>
              </a:rPr>
              <a:t>Why does modular design allow for better team based development?</a:t>
            </a:r>
            <a:endParaRPr lang="en-GB" dirty="0"/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r>
              <a:rPr lang="en-GB" dirty="0">
                <a:ea typeface="+mn-lt"/>
                <a:cs typeface="+mn-lt"/>
              </a:rPr>
              <a:t>Using the first link on the next slide, what is the difference between Bottom up and Top Down Design. </a:t>
            </a:r>
            <a:endParaRPr lang="en-GB" dirty="0"/>
          </a:p>
          <a:p>
            <a:endParaRPr lang="en-GB" dirty="0">
              <a:cs typeface="Calibri"/>
            </a:endParaRPr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7DE45319-8A8D-9B56-DFCC-1FDF402D55E8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03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0155AE6-FF3A-176E-C8CE-FA9B680446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284194"/>
              </p:ext>
            </p:extLst>
          </p:nvPr>
        </p:nvGraphicFramePr>
        <p:xfrm>
          <a:off x="4290140" y="98560"/>
          <a:ext cx="5479848" cy="6507611"/>
        </p:xfrm>
        <a:graphic>
          <a:graphicData uri="http://schemas.openxmlformats.org/drawingml/2006/table">
            <a:tbl>
              <a:tblPr/>
              <a:tblGrid>
                <a:gridCol w="1826616">
                  <a:extLst>
                    <a:ext uri="{9D8B030D-6E8A-4147-A177-3AD203B41FA5}">
                      <a16:colId xmlns:a16="http://schemas.microsoft.com/office/drawing/2014/main" val="328996358"/>
                    </a:ext>
                  </a:extLst>
                </a:gridCol>
                <a:gridCol w="1826616">
                  <a:extLst>
                    <a:ext uri="{9D8B030D-6E8A-4147-A177-3AD203B41FA5}">
                      <a16:colId xmlns:a16="http://schemas.microsoft.com/office/drawing/2014/main" val="1401516013"/>
                    </a:ext>
                  </a:extLst>
                </a:gridCol>
                <a:gridCol w="1826616">
                  <a:extLst>
                    <a:ext uri="{9D8B030D-6E8A-4147-A177-3AD203B41FA5}">
                      <a16:colId xmlns:a16="http://schemas.microsoft.com/office/drawing/2014/main" val="1553064543"/>
                    </a:ext>
                  </a:extLst>
                </a:gridCol>
              </a:tblGrid>
              <a:tr h="24568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Key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Bottom-Up Model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Top-Down Model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209189"/>
                  </a:ext>
                </a:extLst>
              </a:tr>
              <a:tr h="976665">
                <a:tc>
                  <a:txBody>
                    <a:bodyPr/>
                    <a:lstStyle/>
                    <a:p>
                      <a:pPr algn="l" fontAlgn="ctr">
                        <a:lnSpc>
                          <a:spcPts val="1800"/>
                        </a:lnSpc>
                        <a:buNone/>
                      </a:pPr>
                      <a:r>
                        <a:rPr lang="en-GB" sz="1200" dirty="0">
                          <a:effectLst/>
                          <a:latin typeface="inherit"/>
                        </a:rPr>
                        <a:t>Focus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200" dirty="0">
                          <a:effectLst/>
                          <a:latin typeface="inherit"/>
                        </a:rPr>
                        <a:t>In Bottom-Up Model, the focus is on identifying and resolving smallest problems and then integrating them together to solve the bigger problem.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200" dirty="0">
                          <a:effectLst/>
                          <a:latin typeface="inherit"/>
                        </a:rPr>
                        <a:t>In Top-down Model, the focus is on breaking the bigger problem into smaller one and then repeat the process with each problem.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93648"/>
                  </a:ext>
                </a:extLst>
              </a:tr>
              <a:tr h="684275">
                <a:tc>
                  <a:txBody>
                    <a:bodyPr/>
                    <a:lstStyle/>
                    <a:p>
                      <a:pPr algn="l" fontAlgn="ctr">
                        <a:lnSpc>
                          <a:spcPts val="1800"/>
                        </a:lnSpc>
                        <a:buNone/>
                      </a:pPr>
                      <a:r>
                        <a:rPr lang="en-GB" sz="1200">
                          <a:effectLst/>
                          <a:latin typeface="inherit"/>
                        </a:rPr>
                        <a:t>Language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200" dirty="0">
                          <a:effectLst/>
                          <a:latin typeface="inherit"/>
                        </a:rPr>
                        <a:t>Bottom-Up Model is mainly used by object oriented programming languages like </a:t>
                      </a:r>
                      <a:r>
                        <a:rPr lang="en-US" sz="1200" b="1" u="none" strike="noStrike" dirty="0">
                          <a:solidFill>
                            <a:srgbClr val="008000"/>
                          </a:solidFill>
                          <a:effectLst/>
                          <a:latin typeface="inherit"/>
                          <a:hlinkClick r:id="rId2"/>
                        </a:rPr>
                        <a:t>Java</a:t>
                      </a:r>
                      <a:r>
                        <a:rPr lang="en-US" sz="1200" dirty="0">
                          <a:effectLst/>
                          <a:latin typeface="inherit"/>
                        </a:rPr>
                        <a:t>, </a:t>
                      </a:r>
                      <a:r>
                        <a:rPr lang="en-US" sz="1200" b="1" u="none" strike="noStrike" dirty="0">
                          <a:solidFill>
                            <a:srgbClr val="008000"/>
                          </a:solidFill>
                          <a:effectLst/>
                          <a:latin typeface="inherit"/>
                          <a:hlinkClick r:id="rId3"/>
                        </a:rPr>
                        <a:t>C++</a:t>
                      </a:r>
                      <a:r>
                        <a:rPr lang="en-US" sz="1200" dirty="0">
                          <a:effectLst/>
                          <a:latin typeface="inherit"/>
                        </a:rPr>
                        <a:t>, etc.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200">
                          <a:effectLst/>
                          <a:latin typeface="inherit"/>
                        </a:rPr>
                        <a:t>Top-Down Model is followed by structural programming languages like </a:t>
                      </a:r>
                      <a:r>
                        <a:rPr lang="en-US" sz="1200" b="1" u="none" strike="noStrike">
                          <a:solidFill>
                            <a:srgbClr val="008000"/>
                          </a:solidFill>
                          <a:effectLst/>
                          <a:latin typeface="inherit"/>
                          <a:hlinkClick r:id="rId4"/>
                        </a:rPr>
                        <a:t>C</a:t>
                      </a:r>
                      <a:r>
                        <a:rPr lang="en-US" sz="1200">
                          <a:effectLst/>
                          <a:latin typeface="inherit"/>
                        </a:rPr>
                        <a:t>, </a:t>
                      </a:r>
                      <a:r>
                        <a:rPr lang="en-US" sz="1200" b="1" u="none" strike="noStrike">
                          <a:solidFill>
                            <a:srgbClr val="008000"/>
                          </a:solidFill>
                          <a:effectLst/>
                          <a:latin typeface="inherit"/>
                          <a:hlinkClick r:id="rId5"/>
                        </a:rPr>
                        <a:t>Fortran</a:t>
                      </a:r>
                      <a:r>
                        <a:rPr lang="en-US" sz="1200">
                          <a:effectLst/>
                          <a:latin typeface="inherit"/>
                        </a:rPr>
                        <a:t>, etc.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277218"/>
                  </a:ext>
                </a:extLst>
              </a:tr>
              <a:tr h="684275">
                <a:tc>
                  <a:txBody>
                    <a:bodyPr/>
                    <a:lstStyle/>
                    <a:p>
                      <a:pPr algn="l" fontAlgn="ctr">
                        <a:lnSpc>
                          <a:spcPts val="1800"/>
                        </a:lnSpc>
                        <a:buNone/>
                      </a:pPr>
                      <a:r>
                        <a:rPr lang="en-GB" sz="1200">
                          <a:effectLst/>
                          <a:latin typeface="inherit"/>
                        </a:rPr>
                        <a:t>Redundancy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200" dirty="0">
                          <a:effectLst/>
                          <a:latin typeface="inherit"/>
                        </a:rPr>
                        <a:t>Bottom-Up model is better suited as it ensures minimum data redundancy and focus is on re-usability.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200">
                          <a:effectLst/>
                          <a:latin typeface="inherit"/>
                        </a:rPr>
                        <a:t>Top-down model has high ratio of redundancy as the size of project increases.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896960"/>
                  </a:ext>
                </a:extLst>
              </a:tr>
              <a:tr h="684275">
                <a:tc>
                  <a:txBody>
                    <a:bodyPr/>
                    <a:lstStyle/>
                    <a:p>
                      <a:pPr algn="l" fontAlgn="ctr">
                        <a:lnSpc>
                          <a:spcPts val="1800"/>
                        </a:lnSpc>
                        <a:buNone/>
                      </a:pPr>
                      <a:r>
                        <a:rPr lang="en-GB" sz="1200">
                          <a:effectLst/>
                          <a:latin typeface="inherit"/>
                        </a:rPr>
                        <a:t>Interaction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200" dirty="0">
                          <a:effectLst/>
                          <a:latin typeface="inherit"/>
                        </a:rPr>
                        <a:t>Bottom-Up model have high interactivity between various modules.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200" dirty="0">
                          <a:effectLst/>
                          <a:latin typeface="inherit"/>
                        </a:rPr>
                        <a:t>Top-down model has tight coupling issues and low interactivity between various modules.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763389"/>
                  </a:ext>
                </a:extLst>
              </a:tr>
              <a:tr h="391884">
                <a:tc>
                  <a:txBody>
                    <a:bodyPr/>
                    <a:lstStyle/>
                    <a:p>
                      <a:pPr algn="l" fontAlgn="ctr">
                        <a:lnSpc>
                          <a:spcPts val="1800"/>
                        </a:lnSpc>
                        <a:buNone/>
                      </a:pPr>
                      <a:r>
                        <a:rPr lang="en-GB" sz="1200">
                          <a:effectLst/>
                          <a:latin typeface="inherit"/>
                        </a:rPr>
                        <a:t>Approach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200">
                          <a:effectLst/>
                          <a:latin typeface="inherit"/>
                        </a:rPr>
                        <a:t>Bottom-up model is based on composition approach.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200" dirty="0">
                          <a:effectLst/>
                          <a:latin typeface="inherit"/>
                        </a:rPr>
                        <a:t>Top-down model is based on decomposition approach.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307451"/>
                  </a:ext>
                </a:extLst>
              </a:tr>
              <a:tr h="684275">
                <a:tc>
                  <a:txBody>
                    <a:bodyPr/>
                    <a:lstStyle/>
                    <a:p>
                      <a:pPr algn="l" fontAlgn="ctr">
                        <a:lnSpc>
                          <a:spcPts val="1800"/>
                        </a:lnSpc>
                        <a:buNone/>
                      </a:pPr>
                      <a:r>
                        <a:rPr lang="en-GB" sz="1200">
                          <a:effectLst/>
                          <a:latin typeface="inherit"/>
                        </a:rPr>
                        <a:t>Issues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200">
                          <a:effectLst/>
                          <a:latin typeface="inherit"/>
                        </a:rPr>
                        <a:t>In Bottom-Up, sometimes it is difficult to identify overall functionality of system in initial stages.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200" dirty="0">
                          <a:effectLst/>
                          <a:latin typeface="inherit"/>
                        </a:rPr>
                        <a:t>In Top-Down, it may not be possible to break the problem into set of smaller problems.</a:t>
                      </a:r>
                    </a:p>
                  </a:txBody>
                  <a:tcPr marL="48732" marR="48732" marT="48732" marB="48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48557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8501FC99-D38A-FB61-0199-772DE2209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975" y="7477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E3E374-B319-8AE3-8B17-2E0D04146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37" y="953447"/>
            <a:ext cx="3911514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Difference </a:t>
            </a:r>
            <a:r>
              <a:rPr lang="en-US" dirty="0"/>
              <a:t>between Bottom-Up Model and Top-Down Model</a:t>
            </a:r>
            <a:endParaRPr lang="en-GB" dirty="0"/>
          </a:p>
        </p:txBody>
      </p:sp>
      <p:sp>
        <p:nvSpPr>
          <p:cNvPr id="7" name="Note this down">
            <a:extLst>
              <a:ext uri="{FF2B5EF4-FFF2-40B4-BE49-F238E27FC236}">
                <a16:creationId xmlns:a16="http://schemas.microsoft.com/office/drawing/2014/main" id="{69E17DB6-9318-1F6C-C5EC-DBDED5721C4D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538983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FBCD7-3118-4B75-AAFE-82852086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  <a:endParaRPr lang="en-GB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99E74-D896-40C8-B00F-08B4163E1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376516"/>
            <a:ext cx="9452211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>
                <a:ea typeface="+mn-lt"/>
                <a:cs typeface="+mn-lt"/>
              </a:rPr>
              <a:t>Using either the Bottom Up or Top Down approach (your choice) design:</a:t>
            </a:r>
          </a:p>
          <a:p>
            <a:endParaRPr lang="en-GB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4000" dirty="0">
                <a:solidFill>
                  <a:srgbClr val="FF0000"/>
                </a:solidFill>
                <a:ea typeface="+mn-lt"/>
                <a:cs typeface="+mn-lt"/>
              </a:rPr>
              <a:t>An online e-commerce system that allows people to order products online (think Amazon)</a:t>
            </a:r>
            <a:endParaRPr lang="en-GB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dirty="0">
                <a:cs typeface="Calibri"/>
              </a:rPr>
              <a:t>Create a Word document using a variety of tools, including charting, text, relational</a:t>
            </a:r>
          </a:p>
          <a:p>
            <a:pPr lvl="1"/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91F72ACE-5B87-4402-B432-CAA7C29F3197}"/>
              </a:ext>
            </a:extLst>
          </p:cNvPr>
          <p:cNvSpPr/>
          <p:nvPr/>
        </p:nvSpPr>
        <p:spPr>
          <a:xfrm>
            <a:off x="10021504" y="249129"/>
            <a:ext cx="1873045" cy="11273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Deadline: Midnight next Sunday</a:t>
            </a:r>
          </a:p>
        </p:txBody>
      </p:sp>
    </p:spTree>
    <p:extLst>
      <p:ext uri="{BB962C8B-B14F-4D97-AF65-F5344CB8AC3E}">
        <p14:creationId xmlns:p14="http://schemas.microsoft.com/office/powerpoint/2010/main" val="221188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mple Texts">
            <a:extLst>
              <a:ext uri="{FF2B5EF4-FFF2-40B4-BE49-F238E27FC236}">
                <a16:creationId xmlns:a16="http://schemas.microsoft.com/office/drawing/2014/main" id="{788E3DC4-B8DA-B2E7-D566-B2EB498CB3B4}"/>
              </a:ext>
            </a:extLst>
          </p:cNvPr>
          <p:cNvSpPr>
            <a:spLocks/>
          </p:cNvSpPr>
          <p:nvPr/>
        </p:nvSpPr>
        <p:spPr>
          <a:xfrm>
            <a:off x="246632" y="215493"/>
            <a:ext cx="4250940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Sample Texts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Please Log In (Red)">
            <a:extLst>
              <a:ext uri="{FF2B5EF4-FFF2-40B4-BE49-F238E27FC236}">
                <a16:creationId xmlns:a16="http://schemas.microsoft.com/office/drawing/2014/main" id="{EDC1AEAA-040D-03B9-0A9A-3CED76C064C6}"/>
              </a:ext>
            </a:extLst>
          </p:cNvPr>
          <p:cNvSpPr txBox="1"/>
          <p:nvPr/>
        </p:nvSpPr>
        <p:spPr>
          <a:xfrm>
            <a:off x="246632" y="254512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PLEASE LOG IN</a:t>
            </a:r>
          </a:p>
        </p:txBody>
      </p:sp>
      <p:sp>
        <p:nvSpPr>
          <p:cNvPr id="7" name="Please Log In (Green)">
            <a:extLst>
              <a:ext uri="{FF2B5EF4-FFF2-40B4-BE49-F238E27FC236}">
                <a16:creationId xmlns:a16="http://schemas.microsoft.com/office/drawing/2014/main" id="{5FCC4698-8CBC-9518-5D09-A14E6CC1E299}"/>
              </a:ext>
            </a:extLst>
          </p:cNvPr>
          <p:cNvSpPr txBox="1"/>
          <p:nvPr/>
        </p:nvSpPr>
        <p:spPr>
          <a:xfrm>
            <a:off x="252306" y="2914460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Trebuchet MS" panose="020B0603020202020204" pitchFamily="34" charset="0"/>
              </a:rPr>
              <a:t>PLEASE LOG IN </a:t>
            </a:r>
          </a:p>
        </p:txBody>
      </p:sp>
      <p:sp>
        <p:nvSpPr>
          <p:cNvPr id="2" name="True / False:">
            <a:extLst>
              <a:ext uri="{FF2B5EF4-FFF2-40B4-BE49-F238E27FC236}">
                <a16:creationId xmlns:a16="http://schemas.microsoft.com/office/drawing/2014/main" id="{A9215A17-B260-8337-4537-2045399246C2}"/>
              </a:ext>
            </a:extLst>
          </p:cNvPr>
          <p:cNvSpPr txBox="1"/>
          <p:nvPr/>
        </p:nvSpPr>
        <p:spPr>
          <a:xfrm>
            <a:off x="246632" y="2094613"/>
            <a:ext cx="1978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True / False:</a:t>
            </a:r>
          </a:p>
        </p:txBody>
      </p:sp>
      <p:sp>
        <p:nvSpPr>
          <p:cNvPr id="5" name="DO NOT USE">
            <a:extLst>
              <a:ext uri="{FF2B5EF4-FFF2-40B4-BE49-F238E27FC236}">
                <a16:creationId xmlns:a16="http://schemas.microsoft.com/office/drawing/2014/main" id="{650BC6C0-EDBB-FC13-C3D6-3F6152CEE4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3656521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96EF1-0F92-414F-B851-792C111AB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Recall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226FB-01D8-41C2-814D-F9299848A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Trebuchet MS" panose="020B0603020202020204" pitchFamily="34" charset="0"/>
              </a:rPr>
              <a:t>See Microsoft Forms Quiz</a:t>
            </a:r>
          </a:p>
          <a:p>
            <a:pPr marL="0" indent="0">
              <a:buNone/>
            </a:pPr>
            <a:endParaRPr lang="en-GB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Trebuchet MS" panose="020B0603020202020204" pitchFamily="34" charset="0"/>
                <a:hlinkClick r:id="rId2"/>
              </a:rPr>
              <a:t>https://forms.cloud.microsoft/e/enHFqH93wr</a:t>
            </a:r>
            <a:r>
              <a:rPr lang="en-GB" dirty="0">
                <a:latin typeface="Trebuchet MS" panose="020B0603020202020204" pitchFamily="34" charset="0"/>
              </a:rPr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latin typeface="Trebuchet MS" panose="020B0603020202020204" pitchFamily="34" charset="0"/>
              </a:rPr>
              <a:t>There </a:t>
            </a:r>
            <a:r>
              <a:rPr lang="en-GB" i="1" dirty="0">
                <a:latin typeface="Trebuchet MS" panose="020B0603020202020204" pitchFamily="34" charset="0"/>
              </a:rPr>
              <a:t>should</a:t>
            </a:r>
            <a:r>
              <a:rPr lang="en-GB" dirty="0">
                <a:latin typeface="Trebuchet MS" panose="020B0603020202020204" pitchFamily="34" charset="0"/>
              </a:rPr>
              <a:t> be a scheduled email with the link for this in your inbox.</a:t>
            </a:r>
          </a:p>
        </p:txBody>
      </p:sp>
    </p:spTree>
    <p:extLst>
      <p:ext uri="{BB962C8B-B14F-4D97-AF65-F5344CB8AC3E}">
        <p14:creationId xmlns:p14="http://schemas.microsoft.com/office/powerpoint/2010/main" val="215697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9146C-18CB-4A0F-B6D4-D17C5EE24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CDC6A-66B0-4518-8EBC-CC75E7D54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Explain the features of bottom-up design</a:t>
            </a:r>
          </a:p>
          <a:p>
            <a:r>
              <a:rPr lang="en-GB" dirty="0"/>
              <a:t>Apply bottom-up design. </a:t>
            </a:r>
          </a:p>
          <a:p>
            <a:r>
              <a:rPr lang="en-GB" dirty="0"/>
              <a:t>Discuss the benefits of modular design</a:t>
            </a:r>
          </a:p>
        </p:txBody>
      </p:sp>
    </p:spTree>
    <p:extLst>
      <p:ext uri="{BB962C8B-B14F-4D97-AF65-F5344CB8AC3E}">
        <p14:creationId xmlns:p14="http://schemas.microsoft.com/office/powerpoint/2010/main" val="383462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60A76-2E7C-CD08-307C-88EE565BC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Top-Down or Bottom-Up?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05B8A-E5E3-15C4-FA26-51FCA33119E2}"/>
              </a:ext>
            </a:extLst>
          </p:cNvPr>
          <p:cNvSpPr txBox="1"/>
          <p:nvPr/>
        </p:nvSpPr>
        <p:spPr>
          <a:xfrm>
            <a:off x="1897626" y="2025444"/>
            <a:ext cx="2783904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en-GB" sz="2800" dirty="0">
              <a:latin typeface="Trebuchet MS" panose="020B0603020202020204" pitchFamily="34" charset="0"/>
            </a:endParaRPr>
          </a:p>
          <a:p>
            <a:r>
              <a:rPr lang="en-GB" sz="2800" dirty="0">
                <a:latin typeface="Trebuchet MS" panose="020B0603020202020204" pitchFamily="34" charset="0"/>
              </a:rPr>
              <a:t>Planning a Party</a:t>
            </a:r>
          </a:p>
          <a:p>
            <a:endParaRPr lang="en-GB" sz="2800" dirty="0"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215B3-A229-9E39-8A9E-D113C85B90BE}"/>
              </a:ext>
            </a:extLst>
          </p:cNvPr>
          <p:cNvSpPr txBox="1"/>
          <p:nvPr/>
        </p:nvSpPr>
        <p:spPr>
          <a:xfrm>
            <a:off x="5018395" y="2044005"/>
            <a:ext cx="3190566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rebuchet MS" panose="020B0603020202020204" pitchFamily="34" charset="0"/>
              </a:rPr>
              <a:t>Building something out of </a:t>
            </a:r>
            <a:r>
              <a:rPr lang="en-GB" sz="2800" dirty="0" err="1">
                <a:latin typeface="Trebuchet MS" panose="020B0603020202020204" pitchFamily="34" charset="0"/>
              </a:rPr>
              <a:t>lego</a:t>
            </a:r>
            <a:endParaRPr lang="en-GB" sz="2800" dirty="0">
              <a:latin typeface="Trebuchet MS" panose="020B0603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0D7EB2-746B-3FE4-CF15-B207FDC9A842}"/>
              </a:ext>
            </a:extLst>
          </p:cNvPr>
          <p:cNvSpPr/>
          <p:nvPr/>
        </p:nvSpPr>
        <p:spPr>
          <a:xfrm>
            <a:off x="2310581" y="4326194"/>
            <a:ext cx="2517058" cy="171081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Bottom Up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949FC1-235C-1517-E7B1-6F95CDD8D0F2}"/>
              </a:ext>
            </a:extLst>
          </p:cNvPr>
          <p:cNvSpPr/>
          <p:nvPr/>
        </p:nvSpPr>
        <p:spPr>
          <a:xfrm>
            <a:off x="5355149" y="4326194"/>
            <a:ext cx="2517058" cy="171081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Top Down</a:t>
            </a:r>
          </a:p>
        </p:txBody>
      </p:sp>
      <p:sp>
        <p:nvSpPr>
          <p:cNvPr id="8" name="Note this down">
            <a:extLst>
              <a:ext uri="{FF2B5EF4-FFF2-40B4-BE49-F238E27FC236}">
                <a16:creationId xmlns:a16="http://schemas.microsoft.com/office/drawing/2014/main" id="{9E6A51E0-68A2-18E9-79A0-11BD7B97D365}"/>
              </a:ext>
            </a:extLst>
          </p:cNvPr>
          <p:cNvSpPr/>
          <p:nvPr/>
        </p:nvSpPr>
        <p:spPr>
          <a:xfrm>
            <a:off x="10001840" y="2025444"/>
            <a:ext cx="1873045" cy="8422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Discuss in small groups</a:t>
            </a:r>
          </a:p>
        </p:txBody>
      </p:sp>
    </p:spTree>
    <p:extLst>
      <p:ext uri="{BB962C8B-B14F-4D97-AF65-F5344CB8AC3E}">
        <p14:creationId xmlns:p14="http://schemas.microsoft.com/office/powerpoint/2010/main" val="2994340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04B15-061E-DDF0-57B0-7592750F4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90A9-D873-0E63-FC89-FACA4BDAD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Top-Down or Bottom-Up?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22713A-2743-8525-1F12-CBEE2D6D0A56}"/>
              </a:ext>
            </a:extLst>
          </p:cNvPr>
          <p:cNvSpPr/>
          <p:nvPr/>
        </p:nvSpPr>
        <p:spPr>
          <a:xfrm>
            <a:off x="2310581" y="4326194"/>
            <a:ext cx="2517058" cy="171081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Bottom Up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AC5DDF-08E2-677E-788C-158FB6363892}"/>
              </a:ext>
            </a:extLst>
          </p:cNvPr>
          <p:cNvSpPr/>
          <p:nvPr/>
        </p:nvSpPr>
        <p:spPr>
          <a:xfrm>
            <a:off x="5355149" y="4326194"/>
            <a:ext cx="2517058" cy="171081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Top Down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8D585F-957F-F516-179C-CBB2D90993C7}"/>
              </a:ext>
            </a:extLst>
          </p:cNvPr>
          <p:cNvSpPr txBox="1"/>
          <p:nvPr/>
        </p:nvSpPr>
        <p:spPr>
          <a:xfrm>
            <a:off x="1220175" y="3633696"/>
            <a:ext cx="3190566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rebuchet MS" panose="020B0603020202020204" pitchFamily="34" charset="0"/>
              </a:rPr>
              <a:t>Building something out of </a:t>
            </a:r>
            <a:r>
              <a:rPr lang="en-GB" sz="2800" dirty="0" err="1">
                <a:latin typeface="Trebuchet MS" panose="020B0603020202020204" pitchFamily="34" charset="0"/>
              </a:rPr>
              <a:t>lego</a:t>
            </a:r>
            <a:endParaRPr lang="en-GB" sz="2800" dirty="0">
              <a:latin typeface="Trebuchet MS" panose="020B06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4C89B-88E2-972E-B2FB-1A1B9D252476}"/>
              </a:ext>
            </a:extLst>
          </p:cNvPr>
          <p:cNvSpPr txBox="1"/>
          <p:nvPr/>
        </p:nvSpPr>
        <p:spPr>
          <a:xfrm>
            <a:off x="5830529" y="3633695"/>
            <a:ext cx="2783904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en-GB" sz="2800" dirty="0">
              <a:latin typeface="Trebuchet MS" panose="020B0603020202020204" pitchFamily="34" charset="0"/>
            </a:endParaRPr>
          </a:p>
          <a:p>
            <a:r>
              <a:rPr lang="en-GB" sz="2800" dirty="0">
                <a:latin typeface="Trebuchet MS" panose="020B0603020202020204" pitchFamily="34" charset="0"/>
              </a:rPr>
              <a:t>Planning a Party</a:t>
            </a:r>
          </a:p>
          <a:p>
            <a:endParaRPr lang="en-GB" sz="2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766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9222F-9461-4545-AE32-A79D3D1C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Top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007F3-835B-4A7C-B8D3-7481F52A5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399663"/>
            <a:ext cx="9452211" cy="4351338"/>
          </a:xfrm>
        </p:spPr>
        <p:txBody>
          <a:bodyPr>
            <a:noAutofit/>
          </a:bodyPr>
          <a:lstStyle/>
          <a:p>
            <a:r>
              <a:rPr lang="en-GB" sz="2400" dirty="0"/>
              <a:t>Top down can be effective at identifying the component parts and reverse engineering a challenging question/problem. </a:t>
            </a:r>
          </a:p>
          <a:p>
            <a:r>
              <a:rPr lang="en-GB" sz="2400" dirty="0"/>
              <a:t>But implementation can be limited or flawed – this is because:</a:t>
            </a:r>
          </a:p>
          <a:p>
            <a:pPr lvl="1"/>
            <a:r>
              <a:rPr lang="en-GB" dirty="0"/>
              <a:t>It doesn’t detail the specific content of each module</a:t>
            </a:r>
          </a:p>
          <a:p>
            <a:pPr lvl="1"/>
            <a:r>
              <a:rPr lang="en-GB" dirty="0"/>
              <a:t>It doesn’t help with specific inputs or outputs for each module or unit</a:t>
            </a:r>
          </a:p>
          <a:p>
            <a:pPr lvl="1"/>
            <a:r>
              <a:rPr lang="en-GB" dirty="0"/>
              <a:t>It might not characterise how data or processes are passed between units. </a:t>
            </a:r>
          </a:p>
          <a:p>
            <a:pPr lvl="1"/>
            <a:r>
              <a:rPr lang="en-GB" dirty="0"/>
              <a:t>We can end up with a huge level of detail which can be difficult to sort</a:t>
            </a:r>
          </a:p>
          <a:p>
            <a:r>
              <a:rPr lang="en-GB" sz="2400" dirty="0"/>
              <a:t>It is not a method that should be disregarded as it can provide a way to solve a problem, not to fully design a system.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64258464-5DE6-10B3-927B-BACF9E9A037B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80356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C0ED0-1953-4629-973D-294934F15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Development -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65640-ACC9-4527-BB28-E73F12491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53870" cy="4351338"/>
          </a:xfrm>
        </p:spPr>
        <p:txBody>
          <a:bodyPr>
            <a:normAutofit/>
          </a:bodyPr>
          <a:lstStyle/>
          <a:p>
            <a:r>
              <a:rPr lang="en-GB" dirty="0"/>
              <a:t>Top down is just one method we can use and is part of a larger design methodology. </a:t>
            </a:r>
          </a:p>
          <a:p>
            <a:r>
              <a:rPr lang="en-GB" dirty="0"/>
              <a:t>The Waterfall method is an example of a methodology to design and implement software solutions from the top down. </a:t>
            </a:r>
          </a:p>
          <a:p>
            <a:r>
              <a:rPr lang="en-GB" dirty="0"/>
              <a:t>Each stage has to be completed before we move onto the next. </a:t>
            </a:r>
          </a:p>
          <a:p>
            <a:r>
              <a:rPr lang="en-GB" dirty="0"/>
              <a:t>It is a linear model, that works well to simplify the development process.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17B7E-62AA-422B-A651-39A257A02E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7054"/>
          <a:stretch/>
        </p:blipFill>
        <p:spPr>
          <a:xfrm>
            <a:off x="9894040" y="1200713"/>
            <a:ext cx="2297960" cy="4894959"/>
          </a:xfrm>
          <a:prstGeom prst="rect">
            <a:avLst/>
          </a:prstGeom>
        </p:spPr>
      </p:pic>
      <p:sp>
        <p:nvSpPr>
          <p:cNvPr id="4" name="Note this down">
            <a:extLst>
              <a:ext uri="{FF2B5EF4-FFF2-40B4-BE49-F238E27FC236}">
                <a16:creationId xmlns:a16="http://schemas.microsoft.com/office/drawing/2014/main" id="{0713C522-11B3-3C93-BCF5-2D27226C00B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58272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501AC-961C-435A-B11A-B19873F89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Bottom-Up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BC198-B46E-4AFA-9B87-798CAC123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GB" b="0" i="0" dirty="0">
                <a:solidFill>
                  <a:srgbClr val="202122"/>
                </a:solidFill>
                <a:effectLst/>
              </a:rPr>
              <a:t>A bottom up design looks at individual component parts and inputs/outputs to a system to work out the individual units (modules).</a:t>
            </a:r>
            <a:endParaRPr lang="en-GB" dirty="0">
              <a:solidFill>
                <a:srgbClr val="202122"/>
              </a:solidFill>
            </a:endParaRPr>
          </a:p>
          <a:p>
            <a:pPr>
              <a:spcBef>
                <a:spcPts val="0"/>
              </a:spcBef>
            </a:pPr>
            <a:r>
              <a:rPr lang="en-GB" b="0" i="0" dirty="0">
                <a:solidFill>
                  <a:srgbClr val="202122"/>
                </a:solidFill>
                <a:effectLst/>
              </a:rPr>
              <a:t>These Modules are then pieced together to produce more complex systems and we build up the software in this method. </a:t>
            </a:r>
            <a:endParaRPr lang="en-GB" dirty="0">
              <a:solidFill>
                <a:srgbClr val="202122"/>
              </a:solidFill>
            </a:endParaRPr>
          </a:p>
          <a:p>
            <a:pPr>
              <a:spcBef>
                <a:spcPts val="0"/>
              </a:spcBef>
            </a:pPr>
            <a:r>
              <a:rPr lang="en-GB" b="0" i="0" dirty="0">
                <a:solidFill>
                  <a:srgbClr val="202122"/>
                </a:solidFill>
                <a:effectLst/>
              </a:rPr>
              <a:t>In a bottom-up approach the individual base elements of a new system are first designed in great detail. </a:t>
            </a:r>
            <a:endParaRPr lang="en-GB" dirty="0">
              <a:solidFill>
                <a:srgbClr val="202122"/>
              </a:solidFill>
            </a:endParaRPr>
          </a:p>
          <a:p>
            <a:pPr>
              <a:spcBef>
                <a:spcPts val="0"/>
              </a:spcBef>
            </a:pPr>
            <a:r>
              <a:rPr lang="en-GB" b="0" i="0" dirty="0">
                <a:solidFill>
                  <a:srgbClr val="202122"/>
                </a:solidFill>
                <a:effectLst/>
              </a:rPr>
              <a:t>These elements are then linked together to form larger subsystems, which then in turn are linked, sometimes in many levels, until a complete top-level system is formed. 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B98A9D40-31A1-A470-5BF9-AD55A1E307B9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0617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62463-DF10-52F5-1AAD-D69FF2169B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613" y="774290"/>
            <a:ext cx="3114368" cy="3114368"/>
          </a:xfrm>
          <a:prstGeom prst="rect">
            <a:avLst/>
          </a:prstGeom>
        </p:spPr>
      </p:pic>
      <p:pic>
        <p:nvPicPr>
          <p:cNvPr id="2050" name="Picture 2" descr="LEGO MASTERS: SamzBrego (LEGO Lapel Pin) – Samz Brego">
            <a:extLst>
              <a:ext uri="{FF2B5EF4-FFF2-40B4-BE49-F238E27FC236}">
                <a16:creationId xmlns:a16="http://schemas.microsoft.com/office/drawing/2014/main" id="{ED9E34FE-0E59-4876-DAEF-88C20EE9C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57" y="1143000"/>
            <a:ext cx="4805470" cy="270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806E7E9-46E1-5607-0671-D553E788B617}"/>
              </a:ext>
            </a:extLst>
          </p:cNvPr>
          <p:cNvSpPr/>
          <p:nvPr/>
        </p:nvSpPr>
        <p:spPr>
          <a:xfrm>
            <a:off x="3605981" y="2331474"/>
            <a:ext cx="1064342" cy="59853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57C6E1-6130-5352-3555-BB296A2A86B2}"/>
              </a:ext>
            </a:extLst>
          </p:cNvPr>
          <p:cNvSpPr txBox="1"/>
          <p:nvPr/>
        </p:nvSpPr>
        <p:spPr>
          <a:xfrm>
            <a:off x="393291" y="4043656"/>
            <a:ext cx="2939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A Bottom-Up approach is like a Lego building block. </a:t>
            </a:r>
          </a:p>
          <a:p>
            <a:endParaRPr lang="en-GB" dirty="0">
              <a:latin typeface="Trebuchet MS" panose="020B0603020202020204" pitchFamily="34" charset="0"/>
            </a:endParaRPr>
          </a:p>
          <a:p>
            <a:r>
              <a:rPr lang="en-GB" dirty="0">
                <a:latin typeface="Trebuchet MS" panose="020B0603020202020204" pitchFamily="34" charset="0"/>
              </a:rPr>
              <a:t>On its own it has shape and function…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E2AA96-0BAA-783C-1321-F97E87389C8D}"/>
              </a:ext>
            </a:extLst>
          </p:cNvPr>
          <p:cNvSpPr txBox="1"/>
          <p:nvPr/>
        </p:nvSpPr>
        <p:spPr>
          <a:xfrm>
            <a:off x="3333135" y="4117865"/>
            <a:ext cx="1189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but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combined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206657-0F75-0D93-3FF4-E8E795C96688}"/>
              </a:ext>
            </a:extLst>
          </p:cNvPr>
          <p:cNvSpPr txBox="1"/>
          <p:nvPr/>
        </p:nvSpPr>
        <p:spPr>
          <a:xfrm>
            <a:off x="4670323" y="4117865"/>
            <a:ext cx="496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it makes something much bigger and better!</a:t>
            </a:r>
          </a:p>
        </p:txBody>
      </p:sp>
    </p:spTree>
    <p:extLst>
      <p:ext uri="{BB962C8B-B14F-4D97-AF65-F5344CB8AC3E}">
        <p14:creationId xmlns:p14="http://schemas.microsoft.com/office/powerpoint/2010/main" val="23832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65FBB679-C8E9-429F-B1AF-E08CE422D40D}" vid="{7710FD2E-D743-437C-A152-E4EC4BD606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164</TotalTime>
  <Words>1189</Words>
  <Application>Microsoft Office PowerPoint</Application>
  <PresentationFormat>Widescreen</PresentationFormat>
  <Paragraphs>148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Century Gothic</vt:lpstr>
      <vt:lpstr>inherit</vt:lpstr>
      <vt:lpstr>Trebuchet MS</vt:lpstr>
      <vt:lpstr>Office Theme</vt:lpstr>
      <vt:lpstr>Bottom-Up and Modular Design</vt:lpstr>
      <vt:lpstr>Recall Quiz</vt:lpstr>
      <vt:lpstr>Learning Outcomes</vt:lpstr>
      <vt:lpstr>Top-Down or Bottom-Up?</vt:lpstr>
      <vt:lpstr>Top-Down or Bottom-Up?</vt:lpstr>
      <vt:lpstr>Top Down</vt:lpstr>
      <vt:lpstr>Software Development - Methodology</vt:lpstr>
      <vt:lpstr>Bottom-Up Design</vt:lpstr>
      <vt:lpstr>PowerPoint Presentation</vt:lpstr>
      <vt:lpstr>Task</vt:lpstr>
      <vt:lpstr>Differences</vt:lpstr>
      <vt:lpstr>Task </vt:lpstr>
      <vt:lpstr>PowerPoint Presentation</vt:lpstr>
      <vt:lpstr>Ultimately, it’s all Modular</vt:lpstr>
      <vt:lpstr>Modular Design and Development</vt:lpstr>
      <vt:lpstr>Task</vt:lpstr>
      <vt:lpstr>Difference between Bottom-Up Model and Top-Down Model</vt:lpstr>
      <vt:lpstr>Homework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2025-09-10T18:03:07Z</dcterms:created>
  <dcterms:modified xsi:type="dcterms:W3CDTF">2025-09-14T07:49:18Z</dcterms:modified>
</cp:coreProperties>
</file>