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notesMasterIdLst>
    <p:notesMasterId r:id="rId25"/>
  </p:notesMasterIdLst>
  <p:sldIdLst>
    <p:sldId id="264" r:id="rId3"/>
    <p:sldId id="263" r:id="rId4"/>
    <p:sldId id="265" r:id="rId5"/>
    <p:sldId id="266" r:id="rId6"/>
    <p:sldId id="274" r:id="rId7"/>
    <p:sldId id="267" r:id="rId8"/>
    <p:sldId id="268" r:id="rId9"/>
    <p:sldId id="269" r:id="rId10"/>
    <p:sldId id="270" r:id="rId11"/>
    <p:sldId id="271" r:id="rId12"/>
    <p:sldId id="275" r:id="rId13"/>
    <p:sldId id="276" r:id="rId14"/>
    <p:sldId id="277" r:id="rId15"/>
    <p:sldId id="278" r:id="rId16"/>
    <p:sldId id="279" r:id="rId17"/>
    <p:sldId id="280" r:id="rId18"/>
    <p:sldId id="281" r:id="rId19"/>
    <p:sldId id="282" r:id="rId20"/>
    <p:sldId id="283" r:id="rId21"/>
    <p:sldId id="273" r:id="rId22"/>
    <p:sldId id="272" r:id="rId23"/>
    <p:sldId id="28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7802F5-7F36-47F8-8D0E-14DCAA059361}" v="83" dt="2025-09-14T10:09:59.7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920" autoAdjust="0"/>
  </p:normalViewPr>
  <p:slideViewPr>
    <p:cSldViewPr snapToGrid="0">
      <p:cViewPr varScale="1">
        <p:scale>
          <a:sx n="92" d="100"/>
          <a:sy n="92" d="100"/>
        </p:scale>
        <p:origin x="1314" y="306"/>
      </p:cViewPr>
      <p:guideLst/>
    </p:cSldViewPr>
  </p:slideViewPr>
  <p:notesTextViewPr>
    <p:cViewPr>
      <p:scale>
        <a:sx n="1" d="1"/>
        <a:sy n="1" d="1"/>
      </p:scale>
      <p:origin x="0" y="0"/>
    </p:cViewPr>
  </p:notesTextViewPr>
  <p:sorterViewPr>
    <p:cViewPr>
      <p:scale>
        <a:sx n="100" d="100"/>
        <a:sy n="100" d="100"/>
      </p:scale>
      <p:origin x="0" y="-76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Rundell" userId="02f36d3d-9692-43c5-873c-1a596eba61c5" providerId="ADAL" clId="{9115DE13-68C4-4D84-8CAF-2D5471E75CFD}"/>
    <pc:docChg chg="undo custSel addSld delSld modSld sldOrd">
      <pc:chgData name="Simon Rundell" userId="02f36d3d-9692-43c5-873c-1a596eba61c5" providerId="ADAL" clId="{9115DE13-68C4-4D84-8CAF-2D5471E75CFD}" dt="2025-09-14T12:12:15.973" v="719" actId="47"/>
      <pc:docMkLst>
        <pc:docMk/>
      </pc:docMkLst>
      <pc:sldChg chg="del">
        <pc:chgData name="Simon Rundell" userId="02f36d3d-9692-43c5-873c-1a596eba61c5" providerId="ADAL" clId="{9115DE13-68C4-4D84-8CAF-2D5471E75CFD}" dt="2025-09-14T12:02:05.403" v="716" actId="47"/>
        <pc:sldMkLst>
          <pc:docMk/>
          <pc:sldMk cId="580146339" sldId="257"/>
        </pc:sldMkLst>
      </pc:sldChg>
      <pc:sldChg chg="del">
        <pc:chgData name="Simon Rundell" userId="02f36d3d-9692-43c5-873c-1a596eba61c5" providerId="ADAL" clId="{9115DE13-68C4-4D84-8CAF-2D5471E75CFD}" dt="2025-09-14T12:12:10.063" v="717" actId="47"/>
        <pc:sldMkLst>
          <pc:docMk/>
          <pc:sldMk cId="367824828" sldId="260"/>
        </pc:sldMkLst>
      </pc:sldChg>
      <pc:sldChg chg="del">
        <pc:chgData name="Simon Rundell" userId="02f36d3d-9692-43c5-873c-1a596eba61c5" providerId="ADAL" clId="{9115DE13-68C4-4D84-8CAF-2D5471E75CFD}" dt="2025-09-14T12:12:13.027" v="718" actId="47"/>
        <pc:sldMkLst>
          <pc:docMk/>
          <pc:sldMk cId="3656521123" sldId="261"/>
        </pc:sldMkLst>
      </pc:sldChg>
      <pc:sldChg chg="del">
        <pc:chgData name="Simon Rundell" userId="02f36d3d-9692-43c5-873c-1a596eba61c5" providerId="ADAL" clId="{9115DE13-68C4-4D84-8CAF-2D5471E75CFD}" dt="2025-09-14T12:12:15.973" v="719" actId="47"/>
        <pc:sldMkLst>
          <pc:docMk/>
          <pc:sldMk cId="1864880989" sldId="262"/>
        </pc:sldMkLst>
      </pc:sldChg>
      <pc:sldChg chg="modSp">
        <pc:chgData name="Simon Rundell" userId="02f36d3d-9692-43c5-873c-1a596eba61c5" providerId="ADAL" clId="{9115DE13-68C4-4D84-8CAF-2D5471E75CFD}" dt="2025-09-14T09:21:04.828" v="14" actId="20577"/>
        <pc:sldMkLst>
          <pc:docMk/>
          <pc:sldMk cId="931990991" sldId="274"/>
        </pc:sldMkLst>
        <pc:spChg chg="mod">
          <ac:chgData name="Simon Rundell" userId="02f36d3d-9692-43c5-873c-1a596eba61c5" providerId="ADAL" clId="{9115DE13-68C4-4D84-8CAF-2D5471E75CFD}" dt="2025-09-14T09:21:04.828" v="14" actId="20577"/>
          <ac:spMkLst>
            <pc:docMk/>
            <pc:sldMk cId="931990991" sldId="274"/>
            <ac:spMk id="5" creationId="{BD058241-E56B-A8CA-087B-27CADFCA7462}"/>
          </ac:spMkLst>
        </pc:spChg>
      </pc:sldChg>
      <pc:sldChg chg="modSp new mod ord modAnim">
        <pc:chgData name="Simon Rundell" userId="02f36d3d-9692-43c5-873c-1a596eba61c5" providerId="ADAL" clId="{9115DE13-68C4-4D84-8CAF-2D5471E75CFD}" dt="2025-09-14T09:49:27.445" v="479"/>
        <pc:sldMkLst>
          <pc:docMk/>
          <pc:sldMk cId="1279964546" sldId="275"/>
        </pc:sldMkLst>
        <pc:spChg chg="mod">
          <ac:chgData name="Simon Rundell" userId="02f36d3d-9692-43c5-873c-1a596eba61c5" providerId="ADAL" clId="{9115DE13-68C4-4D84-8CAF-2D5471E75CFD}" dt="2025-09-14T09:21:49.953" v="43" actId="20577"/>
          <ac:spMkLst>
            <pc:docMk/>
            <pc:sldMk cId="1279964546" sldId="275"/>
            <ac:spMk id="2" creationId="{633F60FF-3137-9623-355D-E6FD31297E08}"/>
          </ac:spMkLst>
        </pc:spChg>
        <pc:spChg chg="mod">
          <ac:chgData name="Simon Rundell" userId="02f36d3d-9692-43c5-873c-1a596eba61c5" providerId="ADAL" clId="{9115DE13-68C4-4D84-8CAF-2D5471E75CFD}" dt="2025-09-14T09:23:40.725" v="72" actId="15"/>
          <ac:spMkLst>
            <pc:docMk/>
            <pc:sldMk cId="1279964546" sldId="275"/>
            <ac:spMk id="3" creationId="{DD177C57-D887-8FED-E42C-A286C5943D1F}"/>
          </ac:spMkLst>
        </pc:spChg>
      </pc:sldChg>
      <pc:sldChg chg="addSp delSp modSp new mod ord">
        <pc:chgData name="Simon Rundell" userId="02f36d3d-9692-43c5-873c-1a596eba61c5" providerId="ADAL" clId="{9115DE13-68C4-4D84-8CAF-2D5471E75CFD}" dt="2025-09-14T09:49:27.445" v="479"/>
        <pc:sldMkLst>
          <pc:docMk/>
          <pc:sldMk cId="2012997617" sldId="276"/>
        </pc:sldMkLst>
        <pc:spChg chg="mod">
          <ac:chgData name="Simon Rundell" userId="02f36d3d-9692-43c5-873c-1a596eba61c5" providerId="ADAL" clId="{9115DE13-68C4-4D84-8CAF-2D5471E75CFD}" dt="2025-09-14T09:24:15.958" v="107" actId="20577"/>
          <ac:spMkLst>
            <pc:docMk/>
            <pc:sldMk cId="2012997617" sldId="276"/>
            <ac:spMk id="2" creationId="{B930BF26-0F56-CB54-BDC6-95D8DC7FFE9B}"/>
          </ac:spMkLst>
        </pc:spChg>
        <pc:spChg chg="del mod">
          <ac:chgData name="Simon Rundell" userId="02f36d3d-9692-43c5-873c-1a596eba61c5" providerId="ADAL" clId="{9115DE13-68C4-4D84-8CAF-2D5471E75CFD}" dt="2025-09-14T09:24:27.745" v="109"/>
          <ac:spMkLst>
            <pc:docMk/>
            <pc:sldMk cId="2012997617" sldId="276"/>
            <ac:spMk id="3" creationId="{B58FF78E-8080-5FE5-E44E-A971DDF5EF58}"/>
          </ac:spMkLst>
        </pc:spChg>
        <pc:spChg chg="add mod">
          <ac:chgData name="Simon Rundell" userId="02f36d3d-9692-43c5-873c-1a596eba61c5" providerId="ADAL" clId="{9115DE13-68C4-4D84-8CAF-2D5471E75CFD}" dt="2025-09-14T09:26:25.433" v="142" actId="5793"/>
          <ac:spMkLst>
            <pc:docMk/>
            <pc:sldMk cId="2012997617" sldId="276"/>
            <ac:spMk id="5" creationId="{2F33813D-F0CA-4C2A-8CA2-E1BC4351E5FE}"/>
          </ac:spMkLst>
        </pc:spChg>
        <pc:graphicFrameChg chg="add mod modGraphic">
          <ac:chgData name="Simon Rundell" userId="02f36d3d-9692-43c5-873c-1a596eba61c5" providerId="ADAL" clId="{9115DE13-68C4-4D84-8CAF-2D5471E75CFD}" dt="2025-09-14T09:25:26.173" v="132" actId="207"/>
          <ac:graphicFrameMkLst>
            <pc:docMk/>
            <pc:sldMk cId="2012997617" sldId="276"/>
            <ac:graphicFrameMk id="4" creationId="{E5CADFCD-093B-795D-87A2-D35D531BBC5B}"/>
          </ac:graphicFrameMkLst>
        </pc:graphicFrameChg>
      </pc:sldChg>
      <pc:sldChg chg="addSp modSp new mod ord modAnim">
        <pc:chgData name="Simon Rundell" userId="02f36d3d-9692-43c5-873c-1a596eba61c5" providerId="ADAL" clId="{9115DE13-68C4-4D84-8CAF-2D5471E75CFD}" dt="2025-09-14T09:49:27.445" v="479"/>
        <pc:sldMkLst>
          <pc:docMk/>
          <pc:sldMk cId="1093597466" sldId="277"/>
        </pc:sldMkLst>
        <pc:spChg chg="mod">
          <ac:chgData name="Simon Rundell" userId="02f36d3d-9692-43c5-873c-1a596eba61c5" providerId="ADAL" clId="{9115DE13-68C4-4D84-8CAF-2D5471E75CFD}" dt="2025-09-14T09:26:49.202" v="176" actId="20577"/>
          <ac:spMkLst>
            <pc:docMk/>
            <pc:sldMk cId="1093597466" sldId="277"/>
            <ac:spMk id="2" creationId="{63BA8C39-6B67-DC1A-8D82-D9C5B627FB82}"/>
          </ac:spMkLst>
        </pc:spChg>
        <pc:spChg chg="mod">
          <ac:chgData name="Simon Rundell" userId="02f36d3d-9692-43c5-873c-1a596eba61c5" providerId="ADAL" clId="{9115DE13-68C4-4D84-8CAF-2D5471E75CFD}" dt="2025-09-14T09:27:28.803" v="182" actId="1076"/>
          <ac:spMkLst>
            <pc:docMk/>
            <pc:sldMk cId="1093597466" sldId="277"/>
            <ac:spMk id="3" creationId="{9A7F8EBF-4871-1D6B-1212-D6B692935FB7}"/>
          </ac:spMkLst>
        </pc:spChg>
        <pc:spChg chg="add mod">
          <ac:chgData name="Simon Rundell" userId="02f36d3d-9692-43c5-873c-1a596eba61c5" providerId="ADAL" clId="{9115DE13-68C4-4D84-8CAF-2D5471E75CFD}" dt="2025-09-14T09:29:00.234" v="205" actId="1076"/>
          <ac:spMkLst>
            <pc:docMk/>
            <pc:sldMk cId="1093597466" sldId="277"/>
            <ac:spMk id="5" creationId="{54622D85-9D80-6D16-B865-2BDFD390E44E}"/>
          </ac:spMkLst>
        </pc:spChg>
        <pc:graphicFrameChg chg="add mod modGraphic">
          <ac:chgData name="Simon Rundell" userId="02f36d3d-9692-43c5-873c-1a596eba61c5" providerId="ADAL" clId="{9115DE13-68C4-4D84-8CAF-2D5471E75CFD}" dt="2025-09-14T09:28:09.582" v="193" actId="207"/>
          <ac:graphicFrameMkLst>
            <pc:docMk/>
            <pc:sldMk cId="1093597466" sldId="277"/>
            <ac:graphicFrameMk id="4" creationId="{3CE500E7-3B54-D394-F4E2-AE03ED185600}"/>
          </ac:graphicFrameMkLst>
        </pc:graphicFrameChg>
      </pc:sldChg>
      <pc:sldChg chg="addSp delSp modSp new mod ord">
        <pc:chgData name="Simon Rundell" userId="02f36d3d-9692-43c5-873c-1a596eba61c5" providerId="ADAL" clId="{9115DE13-68C4-4D84-8CAF-2D5471E75CFD}" dt="2025-09-14T09:49:27.445" v="479"/>
        <pc:sldMkLst>
          <pc:docMk/>
          <pc:sldMk cId="3635239013" sldId="278"/>
        </pc:sldMkLst>
        <pc:spChg chg="mod">
          <ac:chgData name="Simon Rundell" userId="02f36d3d-9692-43c5-873c-1a596eba61c5" providerId="ADAL" clId="{9115DE13-68C4-4D84-8CAF-2D5471E75CFD}" dt="2025-09-14T09:30:23.285" v="239" actId="20577"/>
          <ac:spMkLst>
            <pc:docMk/>
            <pc:sldMk cId="3635239013" sldId="278"/>
            <ac:spMk id="2" creationId="{47E153F9-CDCC-D079-FA7A-E05D2860B2E7}"/>
          </ac:spMkLst>
        </pc:spChg>
        <pc:spChg chg="mod">
          <ac:chgData name="Simon Rundell" userId="02f36d3d-9692-43c5-873c-1a596eba61c5" providerId="ADAL" clId="{9115DE13-68C4-4D84-8CAF-2D5471E75CFD}" dt="2025-09-14T09:32:51.298" v="445" actId="14100"/>
          <ac:spMkLst>
            <pc:docMk/>
            <pc:sldMk cId="3635239013" sldId="278"/>
            <ac:spMk id="3" creationId="{DFD64CCA-4D5A-7E4E-619A-BBB3CE665216}"/>
          </ac:spMkLst>
        </pc:spChg>
        <pc:picChg chg="add del mod">
          <ac:chgData name="Simon Rundell" userId="02f36d3d-9692-43c5-873c-1a596eba61c5" providerId="ADAL" clId="{9115DE13-68C4-4D84-8CAF-2D5471E75CFD}" dt="2025-09-14T09:34:10.713" v="448" actId="478"/>
          <ac:picMkLst>
            <pc:docMk/>
            <pc:sldMk cId="3635239013" sldId="278"/>
            <ac:picMk id="5" creationId="{B41B5B07-4A27-8237-251C-F6589CA55ECE}"/>
          </ac:picMkLst>
        </pc:picChg>
        <pc:picChg chg="add mod">
          <ac:chgData name="Simon Rundell" userId="02f36d3d-9692-43c5-873c-1a596eba61c5" providerId="ADAL" clId="{9115DE13-68C4-4D84-8CAF-2D5471E75CFD}" dt="2025-09-14T09:43:31.899" v="456" actId="1440"/>
          <ac:picMkLst>
            <pc:docMk/>
            <pc:sldMk cId="3635239013" sldId="278"/>
            <ac:picMk id="7" creationId="{2A9494AC-245A-0285-B324-7E6CA8FDCC4A}"/>
          </ac:picMkLst>
        </pc:picChg>
      </pc:sldChg>
      <pc:sldChg chg="addSp delSp modSp new mod ord modAnim">
        <pc:chgData name="Simon Rundell" userId="02f36d3d-9692-43c5-873c-1a596eba61c5" providerId="ADAL" clId="{9115DE13-68C4-4D84-8CAF-2D5471E75CFD}" dt="2025-09-14T09:49:27.445" v="479"/>
        <pc:sldMkLst>
          <pc:docMk/>
          <pc:sldMk cId="957447452" sldId="279"/>
        </pc:sldMkLst>
        <pc:spChg chg="mod">
          <ac:chgData name="Simon Rundell" userId="02f36d3d-9692-43c5-873c-1a596eba61c5" providerId="ADAL" clId="{9115DE13-68C4-4D84-8CAF-2D5471E75CFD}" dt="2025-09-14T09:44:27.412" v="466" actId="20577"/>
          <ac:spMkLst>
            <pc:docMk/>
            <pc:sldMk cId="957447452" sldId="279"/>
            <ac:spMk id="2" creationId="{E65C491B-2104-91B4-6ED5-35969CEA84C3}"/>
          </ac:spMkLst>
        </pc:spChg>
        <pc:spChg chg="add del mod">
          <ac:chgData name="Simon Rundell" userId="02f36d3d-9692-43c5-873c-1a596eba61c5" providerId="ADAL" clId="{9115DE13-68C4-4D84-8CAF-2D5471E75CFD}" dt="2025-09-14T09:45:18.271" v="476" actId="14100"/>
          <ac:spMkLst>
            <pc:docMk/>
            <pc:sldMk cId="957447452" sldId="279"/>
            <ac:spMk id="3" creationId="{CAB004E4-2B47-933C-8632-BAD993477771}"/>
          </ac:spMkLst>
        </pc:spChg>
        <pc:spChg chg="add mod">
          <ac:chgData name="Simon Rundell" userId="02f36d3d-9692-43c5-873c-1a596eba61c5" providerId="ADAL" clId="{9115DE13-68C4-4D84-8CAF-2D5471E75CFD}" dt="2025-09-14T09:44:39.838" v="468"/>
          <ac:spMkLst>
            <pc:docMk/>
            <pc:sldMk cId="957447452" sldId="279"/>
            <ac:spMk id="4" creationId="{8AA659A2-2057-9871-8DFF-23C5E4260EDF}"/>
          </ac:spMkLst>
        </pc:spChg>
        <pc:spChg chg="add mod">
          <ac:chgData name="Simon Rundell" userId="02f36d3d-9692-43c5-873c-1a596eba61c5" providerId="ADAL" clId="{9115DE13-68C4-4D84-8CAF-2D5471E75CFD}" dt="2025-09-14T09:44:43.585" v="470"/>
          <ac:spMkLst>
            <pc:docMk/>
            <pc:sldMk cId="957447452" sldId="279"/>
            <ac:spMk id="5" creationId="{CEDF8EC8-4E3B-E9E7-3A37-B7F1878EDB4C}"/>
          </ac:spMkLst>
        </pc:spChg>
        <pc:picChg chg="add mod">
          <ac:chgData name="Simon Rundell" userId="02f36d3d-9692-43c5-873c-1a596eba61c5" providerId="ADAL" clId="{9115DE13-68C4-4D84-8CAF-2D5471E75CFD}" dt="2025-09-14T09:45:12.836" v="475"/>
          <ac:picMkLst>
            <pc:docMk/>
            <pc:sldMk cId="957447452" sldId="279"/>
            <ac:picMk id="6" creationId="{29FB1DA4-7AFD-D169-4985-BCB1D524952A}"/>
          </ac:picMkLst>
        </pc:picChg>
      </pc:sldChg>
      <pc:sldChg chg="modSp new mod modAnim">
        <pc:chgData name="Simon Rundell" userId="02f36d3d-9692-43c5-873c-1a596eba61c5" providerId="ADAL" clId="{9115DE13-68C4-4D84-8CAF-2D5471E75CFD}" dt="2025-09-14T09:51:59.563" v="531"/>
        <pc:sldMkLst>
          <pc:docMk/>
          <pc:sldMk cId="663861334" sldId="280"/>
        </pc:sldMkLst>
        <pc:spChg chg="mod">
          <ac:chgData name="Simon Rundell" userId="02f36d3d-9692-43c5-873c-1a596eba61c5" providerId="ADAL" clId="{9115DE13-68C4-4D84-8CAF-2D5471E75CFD}" dt="2025-09-14T09:50:16.939" v="504" actId="20577"/>
          <ac:spMkLst>
            <pc:docMk/>
            <pc:sldMk cId="663861334" sldId="280"/>
            <ac:spMk id="2" creationId="{03EA84AF-9836-0CBD-149A-19856F4D4F90}"/>
          </ac:spMkLst>
        </pc:spChg>
        <pc:spChg chg="mod">
          <ac:chgData name="Simon Rundell" userId="02f36d3d-9692-43c5-873c-1a596eba61c5" providerId="ADAL" clId="{9115DE13-68C4-4D84-8CAF-2D5471E75CFD}" dt="2025-09-14T09:51:43.513" v="529" actId="27636"/>
          <ac:spMkLst>
            <pc:docMk/>
            <pc:sldMk cId="663861334" sldId="280"/>
            <ac:spMk id="3" creationId="{15073ACC-137D-0360-6206-9380168901A5}"/>
          </ac:spMkLst>
        </pc:spChg>
      </pc:sldChg>
      <pc:sldChg chg="addSp modSp new mod">
        <pc:chgData name="Simon Rundell" userId="02f36d3d-9692-43c5-873c-1a596eba61c5" providerId="ADAL" clId="{9115DE13-68C4-4D84-8CAF-2D5471E75CFD}" dt="2025-09-14T09:54:20.500" v="573" actId="1076"/>
        <pc:sldMkLst>
          <pc:docMk/>
          <pc:sldMk cId="3144553031" sldId="281"/>
        </pc:sldMkLst>
        <pc:spChg chg="mod">
          <ac:chgData name="Simon Rundell" userId="02f36d3d-9692-43c5-873c-1a596eba61c5" providerId="ADAL" clId="{9115DE13-68C4-4D84-8CAF-2D5471E75CFD}" dt="2025-09-14T09:52:15.309" v="555" actId="20577"/>
          <ac:spMkLst>
            <pc:docMk/>
            <pc:sldMk cId="3144553031" sldId="281"/>
            <ac:spMk id="2" creationId="{DBA94F72-E0C4-E900-1CE0-8FE5BAA2FBD1}"/>
          </ac:spMkLst>
        </pc:spChg>
        <pc:spChg chg="mod">
          <ac:chgData name="Simon Rundell" userId="02f36d3d-9692-43c5-873c-1a596eba61c5" providerId="ADAL" clId="{9115DE13-68C4-4D84-8CAF-2D5471E75CFD}" dt="2025-09-14T09:54:10.382" v="569" actId="14100"/>
          <ac:spMkLst>
            <pc:docMk/>
            <pc:sldMk cId="3144553031" sldId="281"/>
            <ac:spMk id="3" creationId="{1F486504-7432-4648-3B2C-907CA67654AB}"/>
          </ac:spMkLst>
        </pc:spChg>
        <pc:picChg chg="add mod">
          <ac:chgData name="Simon Rundell" userId="02f36d3d-9692-43c5-873c-1a596eba61c5" providerId="ADAL" clId="{9115DE13-68C4-4D84-8CAF-2D5471E75CFD}" dt="2025-09-14T09:54:20.500" v="573" actId="1076"/>
          <ac:picMkLst>
            <pc:docMk/>
            <pc:sldMk cId="3144553031" sldId="281"/>
            <ac:picMk id="8194" creationId="{6A0B8AA2-22D6-A853-16E1-CF276C2E90FE}"/>
          </ac:picMkLst>
        </pc:picChg>
      </pc:sldChg>
      <pc:sldChg chg="modSp new mod">
        <pc:chgData name="Simon Rundell" userId="02f36d3d-9692-43c5-873c-1a596eba61c5" providerId="ADAL" clId="{9115DE13-68C4-4D84-8CAF-2D5471E75CFD}" dt="2025-09-14T09:55:47.698" v="606" actId="207"/>
        <pc:sldMkLst>
          <pc:docMk/>
          <pc:sldMk cId="3623802339" sldId="282"/>
        </pc:sldMkLst>
        <pc:spChg chg="mod">
          <ac:chgData name="Simon Rundell" userId="02f36d3d-9692-43c5-873c-1a596eba61c5" providerId="ADAL" clId="{9115DE13-68C4-4D84-8CAF-2D5471E75CFD}" dt="2025-09-14T09:54:58.640" v="593" actId="20577"/>
          <ac:spMkLst>
            <pc:docMk/>
            <pc:sldMk cId="3623802339" sldId="282"/>
            <ac:spMk id="2" creationId="{2F5DF6E6-8A41-16D1-AB97-B57B929EEC69}"/>
          </ac:spMkLst>
        </pc:spChg>
        <pc:spChg chg="mod">
          <ac:chgData name="Simon Rundell" userId="02f36d3d-9692-43c5-873c-1a596eba61c5" providerId="ADAL" clId="{9115DE13-68C4-4D84-8CAF-2D5471E75CFD}" dt="2025-09-14T09:55:47.698" v="606" actId="207"/>
          <ac:spMkLst>
            <pc:docMk/>
            <pc:sldMk cId="3623802339" sldId="282"/>
            <ac:spMk id="3" creationId="{08FCE60E-A6B7-2FB4-8CA8-D6335EBB144C}"/>
          </ac:spMkLst>
        </pc:spChg>
      </pc:sldChg>
      <pc:sldChg chg="addSp modSp new mod modAnim">
        <pc:chgData name="Simon Rundell" userId="02f36d3d-9692-43c5-873c-1a596eba61c5" providerId="ADAL" clId="{9115DE13-68C4-4D84-8CAF-2D5471E75CFD}" dt="2025-09-14T10:00:54.220" v="685"/>
        <pc:sldMkLst>
          <pc:docMk/>
          <pc:sldMk cId="1765370021" sldId="283"/>
        </pc:sldMkLst>
        <pc:spChg chg="mod">
          <ac:chgData name="Simon Rundell" userId="02f36d3d-9692-43c5-873c-1a596eba61c5" providerId="ADAL" clId="{9115DE13-68C4-4D84-8CAF-2D5471E75CFD}" dt="2025-09-14T09:56:04.179" v="627" actId="20577"/>
          <ac:spMkLst>
            <pc:docMk/>
            <pc:sldMk cId="1765370021" sldId="283"/>
            <ac:spMk id="2" creationId="{E4A9B1D3-CEF9-F6C5-B917-D0DCC1B1EB13}"/>
          </ac:spMkLst>
        </pc:spChg>
        <pc:spChg chg="mod">
          <ac:chgData name="Simon Rundell" userId="02f36d3d-9692-43c5-873c-1a596eba61c5" providerId="ADAL" clId="{9115DE13-68C4-4D84-8CAF-2D5471E75CFD}" dt="2025-09-14T09:57:57.171" v="648" actId="27636"/>
          <ac:spMkLst>
            <pc:docMk/>
            <pc:sldMk cId="1765370021" sldId="283"/>
            <ac:spMk id="3" creationId="{B1C1AF6C-4F7B-D38A-67BB-BA9A382573FA}"/>
          </ac:spMkLst>
        </pc:spChg>
        <pc:spChg chg="add mod">
          <ac:chgData name="Simon Rundell" userId="02f36d3d-9692-43c5-873c-1a596eba61c5" providerId="ADAL" clId="{9115DE13-68C4-4D84-8CAF-2D5471E75CFD}" dt="2025-09-14T10:00:10.951" v="678" actId="14100"/>
          <ac:spMkLst>
            <pc:docMk/>
            <pc:sldMk cId="1765370021" sldId="283"/>
            <ac:spMk id="5" creationId="{17B5949F-9D9E-3085-AE10-C3FEA6166B1C}"/>
          </ac:spMkLst>
        </pc:spChg>
        <pc:graphicFrameChg chg="add mod modGraphic">
          <ac:chgData name="Simon Rundell" userId="02f36d3d-9692-43c5-873c-1a596eba61c5" providerId="ADAL" clId="{9115DE13-68C4-4D84-8CAF-2D5471E75CFD}" dt="2025-09-14T10:00:03.591" v="676" actId="1076"/>
          <ac:graphicFrameMkLst>
            <pc:docMk/>
            <pc:sldMk cId="1765370021" sldId="283"/>
            <ac:graphicFrameMk id="4" creationId="{D839785F-F354-48F3-DE47-D6D7D0574400}"/>
          </ac:graphicFrameMkLst>
        </pc:graphicFrameChg>
        <pc:picChg chg="add mod">
          <ac:chgData name="Simon Rundell" userId="02f36d3d-9692-43c5-873c-1a596eba61c5" providerId="ADAL" clId="{9115DE13-68C4-4D84-8CAF-2D5471E75CFD}" dt="2025-09-14T09:58:13.943" v="654" actId="1076"/>
          <ac:picMkLst>
            <pc:docMk/>
            <pc:sldMk cId="1765370021" sldId="283"/>
            <ac:picMk id="9218" creationId="{37F95616-C1D1-7D2E-28FF-0DF2C2D750D3}"/>
          </ac:picMkLst>
        </pc:picChg>
      </pc:sldChg>
      <pc:sldChg chg="addSp delSp modSp new mod modClrScheme chgLayout">
        <pc:chgData name="Simon Rundell" userId="02f36d3d-9692-43c5-873c-1a596eba61c5" providerId="ADAL" clId="{9115DE13-68C4-4D84-8CAF-2D5471E75CFD}" dt="2025-09-14T10:12:25.473" v="715" actId="27636"/>
        <pc:sldMkLst>
          <pc:docMk/>
          <pc:sldMk cId="2420659062" sldId="284"/>
        </pc:sldMkLst>
        <pc:spChg chg="del mod ord">
          <ac:chgData name="Simon Rundell" userId="02f36d3d-9692-43c5-873c-1a596eba61c5" providerId="ADAL" clId="{9115DE13-68C4-4D84-8CAF-2D5471E75CFD}" dt="2025-09-14T10:01:53.842" v="687" actId="700"/>
          <ac:spMkLst>
            <pc:docMk/>
            <pc:sldMk cId="2420659062" sldId="284"/>
            <ac:spMk id="2" creationId="{E2A19552-5E46-7A33-20D8-8BDD3A911E6D}"/>
          </ac:spMkLst>
        </pc:spChg>
        <pc:spChg chg="del mod ord">
          <ac:chgData name="Simon Rundell" userId="02f36d3d-9692-43c5-873c-1a596eba61c5" providerId="ADAL" clId="{9115DE13-68C4-4D84-8CAF-2D5471E75CFD}" dt="2025-09-14T10:01:53.842" v="687" actId="700"/>
          <ac:spMkLst>
            <pc:docMk/>
            <pc:sldMk cId="2420659062" sldId="284"/>
            <ac:spMk id="3" creationId="{E1DA9FAE-2139-6116-BFBA-714FF1A8284A}"/>
          </ac:spMkLst>
        </pc:spChg>
        <pc:spChg chg="del">
          <ac:chgData name="Simon Rundell" userId="02f36d3d-9692-43c5-873c-1a596eba61c5" providerId="ADAL" clId="{9115DE13-68C4-4D84-8CAF-2D5471E75CFD}" dt="2025-09-14T10:01:53.842" v="687" actId="700"/>
          <ac:spMkLst>
            <pc:docMk/>
            <pc:sldMk cId="2420659062" sldId="284"/>
            <ac:spMk id="4" creationId="{1EC9934C-4EE3-1C67-04F5-3C1CAAFAA66A}"/>
          </ac:spMkLst>
        </pc:spChg>
        <pc:spChg chg="add mod ord">
          <ac:chgData name="Simon Rundell" userId="02f36d3d-9692-43c5-873c-1a596eba61c5" providerId="ADAL" clId="{9115DE13-68C4-4D84-8CAF-2D5471E75CFD}" dt="2025-09-14T10:01:57.105" v="695" actId="20577"/>
          <ac:spMkLst>
            <pc:docMk/>
            <pc:sldMk cId="2420659062" sldId="284"/>
            <ac:spMk id="5" creationId="{52F6DD1B-E9D6-0C3E-8EA3-D865127CF0E1}"/>
          </ac:spMkLst>
        </pc:spChg>
        <pc:spChg chg="add del mod ord">
          <ac:chgData name="Simon Rundell" userId="02f36d3d-9692-43c5-873c-1a596eba61c5" providerId="ADAL" clId="{9115DE13-68C4-4D84-8CAF-2D5471E75CFD}" dt="2025-09-14T10:12:25.473" v="715" actId="27636"/>
          <ac:spMkLst>
            <pc:docMk/>
            <pc:sldMk cId="2420659062" sldId="284"/>
            <ac:spMk id="6" creationId="{0A743FDA-15B4-3C28-947D-7A4299EF7DF1}"/>
          </ac:spMkLst>
        </pc:spChg>
        <pc:spChg chg="add mod">
          <ac:chgData name="Simon Rundell" userId="02f36d3d-9692-43c5-873c-1a596eba61c5" providerId="ADAL" clId="{9115DE13-68C4-4D84-8CAF-2D5471E75CFD}" dt="2025-09-14T10:08:59.136" v="697"/>
          <ac:spMkLst>
            <pc:docMk/>
            <pc:sldMk cId="2420659062" sldId="284"/>
            <ac:spMk id="7" creationId="{E5239128-0DE5-ACB1-7EA8-AE9556CBD315}"/>
          </ac:spMkLst>
        </pc:spChg>
        <pc:spChg chg="add mod">
          <ac:chgData name="Simon Rundell" userId="02f36d3d-9692-43c5-873c-1a596eba61c5" providerId="ADAL" clId="{9115DE13-68C4-4D84-8CAF-2D5471E75CFD}" dt="2025-09-14T10:09:59.714" v="713"/>
          <ac:spMkLst>
            <pc:docMk/>
            <pc:sldMk cId="2420659062" sldId="284"/>
            <ac:spMk id="8" creationId="{018A7F6D-65A5-8C80-A0B6-3F31575EC64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146CF-1C4D-4459-B08C-FB5331E3EFD0}" type="datetimeFigureOut">
              <a:rPr lang="en-GB" smtClean="0"/>
              <a:t>14/09/2025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1C6BE0-322D-4546-8545-11D9A1862AEB}" type="slidenum">
              <a:rPr lang="en-GB" smtClean="0"/>
              <a:t>‹#›</a:t>
            </a:fld>
            <a:endParaRPr lang="en-GB"/>
          </a:p>
        </p:txBody>
      </p:sp>
    </p:spTree>
    <p:extLst>
      <p:ext uri="{BB962C8B-B14F-4D97-AF65-F5344CB8AC3E}">
        <p14:creationId xmlns:p14="http://schemas.microsoft.com/office/powerpoint/2010/main" val="210236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Why Automated Testing Might Be More Reliable Than Manual Testing</a:t>
            </a:r>
          </a:p>
          <a:p>
            <a:r>
              <a:rPr lang="en-US" b="1" dirty="0"/>
              <a:t>Consistency and Repeatability</a:t>
            </a:r>
            <a:r>
              <a:rPr lang="en-US" dirty="0"/>
              <a:t>: Automated tests execute the same steps precisely every time, eliminating human error due to fatigue, oversight, or inconsistency. They follow predefined scripts, ensuring consistent test conditions and results.</a:t>
            </a:r>
          </a:p>
          <a:p>
            <a:endParaRPr lang="en-US" dirty="0"/>
          </a:p>
          <a:p>
            <a:r>
              <a:rPr lang="en-US" b="1" dirty="0"/>
              <a:t>Speed and Efficiency</a:t>
            </a:r>
            <a:r>
              <a:rPr lang="en-US" dirty="0"/>
              <a:t>: Automated tests can run much faster than manual tests, allowing for frequent and rapid execution across multiple scenarios, environments, or datasets. This enables more thorough testing in less time.</a:t>
            </a:r>
          </a:p>
          <a:p>
            <a:endParaRPr lang="en-US" dirty="0"/>
          </a:p>
          <a:p>
            <a:r>
              <a:rPr lang="en-US" b="1" dirty="0"/>
              <a:t>Coverage</a:t>
            </a:r>
            <a:r>
              <a:rPr lang="en-US" dirty="0"/>
              <a:t>: Automated testing can cover a larger number of test cases, including edge cases, in a shorter period. It can simulate thousands of user interactions or data combinations that would be impractical for manual testing.</a:t>
            </a:r>
          </a:p>
          <a:p>
            <a:endParaRPr lang="en-US" dirty="0"/>
          </a:p>
          <a:p>
            <a:r>
              <a:rPr lang="en-US" b="1" dirty="0"/>
              <a:t>Reusability</a:t>
            </a:r>
            <a:r>
              <a:rPr lang="en-US" dirty="0"/>
              <a:t>: Once created, automated test scripts can be reused across different versions of the software, reducing the effort needed for regression testing and ensuring consistent validation over time.</a:t>
            </a:r>
          </a:p>
          <a:p>
            <a:endParaRPr lang="en-US" dirty="0"/>
          </a:p>
          <a:p>
            <a:r>
              <a:rPr lang="en-US" b="1" dirty="0"/>
              <a:t>Data Accuracy</a:t>
            </a:r>
            <a:r>
              <a:rPr lang="en-US" dirty="0"/>
              <a:t>: Automated tests can handle complex calculations, data comparisons, and validations with high precision, reducing the likelihood of errors in evaluating test outcomes.</a:t>
            </a:r>
          </a:p>
          <a:p>
            <a:endParaRPr lang="en-US" dirty="0"/>
          </a:p>
          <a:p>
            <a:r>
              <a:rPr lang="en-US" b="1" dirty="0"/>
              <a:t>Scalability</a:t>
            </a:r>
            <a:r>
              <a:rPr lang="en-US" dirty="0"/>
              <a:t>: Automated testing scales well for large applications, multiple platforms, or continuous integration pipelines, where manual testing would be too resource-intensive.</a:t>
            </a:r>
          </a:p>
          <a:p>
            <a:endParaRPr lang="en-US" dirty="0"/>
          </a:p>
          <a:p>
            <a:r>
              <a:rPr lang="en-US" b="1" dirty="0"/>
              <a:t>Elimination of Human Bias</a:t>
            </a:r>
            <a:r>
              <a:rPr lang="en-US" dirty="0"/>
              <a:t>: Automated tests are not influenced by tester assumptions, mood, or experience level, leading to objective and reproducible results.</a:t>
            </a:r>
          </a:p>
          <a:p>
            <a:endParaRPr lang="en-US" dirty="0"/>
          </a:p>
          <a:p>
            <a:r>
              <a:rPr lang="en-US" b="1" dirty="0"/>
              <a:t>Why Automated Testing Might Not Be More Reliable Than Manual Testing</a:t>
            </a:r>
          </a:p>
          <a:p>
            <a:r>
              <a:rPr lang="en-US" b="1" dirty="0"/>
              <a:t>Limited Contextual Understanding</a:t>
            </a:r>
            <a:r>
              <a:rPr lang="en-US" dirty="0"/>
              <a:t>: Automated tests lack human intuition and cannot interpret context or subtle usability issues (e.g., poor UI design, confusing workflows) that a manual tester might notice.</a:t>
            </a:r>
          </a:p>
          <a:p>
            <a:endParaRPr lang="en-US" dirty="0"/>
          </a:p>
          <a:p>
            <a:r>
              <a:rPr lang="en-US" b="1" dirty="0"/>
              <a:t>Incomplete Test Coverage</a:t>
            </a:r>
            <a:r>
              <a:rPr lang="en-US" dirty="0"/>
              <a:t>: Automated tests only verify what they are programmed to check. If the test scripts are poorly designed or miss critical scenarios, they may fail to detect defects that a manual tester could identify through exploratory testing.</a:t>
            </a:r>
          </a:p>
          <a:p>
            <a:endParaRPr lang="en-US" dirty="0"/>
          </a:p>
          <a:p>
            <a:r>
              <a:rPr lang="en-US" b="1" dirty="0"/>
              <a:t>Initial Setup and Maintenance</a:t>
            </a:r>
            <a:r>
              <a:rPr lang="en-US" dirty="0"/>
              <a:t>: Writing and maintaining automated test scripts requires significant upfront effort and technical expertise. Bugs in the test scripts themselves or outdated tests can lead to false positives or negatives, reducing reliability.</a:t>
            </a:r>
          </a:p>
          <a:p>
            <a:endParaRPr lang="en-US" dirty="0"/>
          </a:p>
          <a:p>
            <a:r>
              <a:rPr lang="en-US" b="1" dirty="0"/>
              <a:t>Inability to Handle Dynamic or Unpredictable Scenarios</a:t>
            </a:r>
            <a:r>
              <a:rPr lang="en-US" dirty="0"/>
              <a:t>: Automated tests struggle with scenarios that involve unpredictable user behavior, dynamic content (e.g., CAPTCHA), or complex visual validation, where human judgment excels.</a:t>
            </a:r>
          </a:p>
          <a:p>
            <a:endParaRPr lang="en-US" dirty="0"/>
          </a:p>
          <a:p>
            <a:r>
              <a:rPr lang="en-US" b="1" dirty="0"/>
              <a:t>High Dependency on Environment Stability</a:t>
            </a:r>
            <a:r>
              <a:rPr lang="en-US" dirty="0"/>
              <a:t>: Automated tests can fail due to environmental issues (e.g., network latency, UI changes, or test data inconsistencies) that a manual tester might adapt to or overlook.</a:t>
            </a:r>
          </a:p>
          <a:p>
            <a:endParaRPr lang="en-US" dirty="0"/>
          </a:p>
          <a:p>
            <a:r>
              <a:rPr lang="en-US" b="1" dirty="0"/>
              <a:t>False Sense of Security</a:t>
            </a:r>
            <a:r>
              <a:rPr lang="en-US" dirty="0"/>
              <a:t>: Over-reliance on automated tests can lead teams to assume the software is defect-free, even when untested areas or edge cases exist that require manual validation.</a:t>
            </a:r>
          </a:p>
          <a:p>
            <a:endParaRPr lang="en-US" dirty="0"/>
          </a:p>
          <a:p>
            <a:r>
              <a:rPr lang="en-US" b="1" dirty="0"/>
              <a:t>Cost of Tools and Expertise</a:t>
            </a:r>
            <a:r>
              <a:rPr lang="en-US" dirty="0"/>
              <a:t>: Automated testing often requires investment in tools, frameworks, and skilled personnel. If not properly implemented, the resulting tests may be less reliable than manual efforts by experienced testers.</a:t>
            </a:r>
          </a:p>
          <a:p>
            <a:endParaRPr lang="en-US" dirty="0"/>
          </a:p>
          <a:p>
            <a:r>
              <a:rPr lang="en-US" b="1" dirty="0"/>
              <a:t>Summary</a:t>
            </a:r>
          </a:p>
          <a:p>
            <a:r>
              <a:rPr lang="en-US" dirty="0">
                <a:effectLst/>
              </a:rPr>
              <a:t>Automated testing is generally more reliable for repetitive, well-defined, and data-driven tasks due to its consistency, speed, and scalability. However, it may fall short in scenarios requiring human intuition, adaptability, or complex qualitative assessments, where manual testing excels. A balanced approach combining both methods often yields the best results, leveraging automation for efficiency and manual testing for exploratory and context-sensitive validation.</a:t>
            </a:r>
          </a:p>
          <a:p>
            <a:endParaRPr lang="en-GB" dirty="0"/>
          </a:p>
        </p:txBody>
      </p:sp>
      <p:sp>
        <p:nvSpPr>
          <p:cNvPr id="4" name="Slide Number Placeholder 3"/>
          <p:cNvSpPr>
            <a:spLocks noGrp="1"/>
          </p:cNvSpPr>
          <p:nvPr>
            <p:ph type="sldNum" sz="quarter" idx="5"/>
          </p:nvPr>
        </p:nvSpPr>
        <p:spPr/>
        <p:txBody>
          <a:bodyPr/>
          <a:lstStyle/>
          <a:p>
            <a:fld id="{CD1C6BE0-322D-4546-8545-11D9A1862AEB}" type="slidenum">
              <a:rPr lang="en-GB" smtClean="0"/>
              <a:t>20</a:t>
            </a:fld>
            <a:endParaRPr lang="en-GB"/>
          </a:p>
        </p:txBody>
      </p:sp>
    </p:spTree>
    <p:extLst>
      <p:ext uri="{BB962C8B-B14F-4D97-AF65-F5344CB8AC3E}">
        <p14:creationId xmlns:p14="http://schemas.microsoft.com/office/powerpoint/2010/main" val="320624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Why Automated Testing Might Be More Reliable Than Manual Testing</a:t>
            </a:r>
          </a:p>
          <a:p>
            <a:r>
              <a:rPr lang="en-US" b="1" dirty="0"/>
              <a:t>Consistency and Repeatability</a:t>
            </a:r>
            <a:r>
              <a:rPr lang="en-US" dirty="0"/>
              <a:t>: Automated tests execute the same steps precisely every time, eliminating human error due to fatigue, oversight, or inconsistency. They follow predefined scripts, ensuring consistent test conditions and results.</a:t>
            </a:r>
          </a:p>
          <a:p>
            <a:endParaRPr lang="en-US" dirty="0"/>
          </a:p>
          <a:p>
            <a:r>
              <a:rPr lang="en-US" b="1" dirty="0"/>
              <a:t>Speed and Efficiency</a:t>
            </a:r>
            <a:r>
              <a:rPr lang="en-US" dirty="0"/>
              <a:t>: Automated tests can run much faster than manual tests, allowing for frequent and rapid execution across multiple scenarios, environments, or datasets. This enables more thorough testing in less time.</a:t>
            </a:r>
          </a:p>
          <a:p>
            <a:endParaRPr lang="en-US" dirty="0"/>
          </a:p>
          <a:p>
            <a:r>
              <a:rPr lang="en-US" b="1" dirty="0"/>
              <a:t>Coverage</a:t>
            </a:r>
            <a:r>
              <a:rPr lang="en-US" dirty="0"/>
              <a:t>: Automated testing can cover a larger number of test cases, including edge cases, in a shorter period. It can simulate thousands of user interactions or data combinations that would be impractical for manual testing.</a:t>
            </a:r>
          </a:p>
          <a:p>
            <a:endParaRPr lang="en-US" dirty="0"/>
          </a:p>
          <a:p>
            <a:r>
              <a:rPr lang="en-US" b="1" dirty="0"/>
              <a:t>Reusability</a:t>
            </a:r>
            <a:r>
              <a:rPr lang="en-US" dirty="0"/>
              <a:t>: Once created, automated test scripts can be reused across different versions of the software, reducing the effort needed for regression testing and ensuring consistent validation over time.</a:t>
            </a:r>
          </a:p>
          <a:p>
            <a:endParaRPr lang="en-US" dirty="0"/>
          </a:p>
          <a:p>
            <a:r>
              <a:rPr lang="en-US" b="1" dirty="0"/>
              <a:t>Data Accuracy</a:t>
            </a:r>
            <a:r>
              <a:rPr lang="en-US" dirty="0"/>
              <a:t>: Automated tests can handle complex calculations, data comparisons, and validations with high precision, reducing the likelihood of errors in evaluating test outcomes.</a:t>
            </a:r>
          </a:p>
          <a:p>
            <a:endParaRPr lang="en-US" dirty="0"/>
          </a:p>
          <a:p>
            <a:r>
              <a:rPr lang="en-US" b="1" dirty="0"/>
              <a:t>Scalability</a:t>
            </a:r>
            <a:r>
              <a:rPr lang="en-US" dirty="0"/>
              <a:t>: Automated testing scales well for large applications, multiple platforms, or continuous integration pipelines, where manual testing would be too resource-intensive.</a:t>
            </a:r>
          </a:p>
          <a:p>
            <a:endParaRPr lang="en-US" dirty="0"/>
          </a:p>
          <a:p>
            <a:r>
              <a:rPr lang="en-US" b="1" dirty="0"/>
              <a:t>Elimination of Human Bias</a:t>
            </a:r>
            <a:r>
              <a:rPr lang="en-US" dirty="0"/>
              <a:t>: Automated tests are not influenced by tester assumptions, mood, or experience level, leading to objective and reproducible results.</a:t>
            </a:r>
          </a:p>
          <a:p>
            <a:endParaRPr lang="en-US" dirty="0"/>
          </a:p>
          <a:p>
            <a:r>
              <a:rPr lang="en-US" b="1" dirty="0"/>
              <a:t>Why Automated Testing Might Not Be More Reliable Than Manual Testing</a:t>
            </a:r>
          </a:p>
          <a:p>
            <a:r>
              <a:rPr lang="en-US" b="1" dirty="0"/>
              <a:t>Limited Contextual Understanding</a:t>
            </a:r>
            <a:r>
              <a:rPr lang="en-US" dirty="0"/>
              <a:t>: Automated tests lack human intuition and cannot interpret context or subtle usability issues (e.g., poor UI design, confusing workflows) that a manual tester might notice.</a:t>
            </a:r>
          </a:p>
          <a:p>
            <a:endParaRPr lang="en-US" dirty="0"/>
          </a:p>
          <a:p>
            <a:r>
              <a:rPr lang="en-US" b="1" dirty="0"/>
              <a:t>Incomplete Test Coverage</a:t>
            </a:r>
            <a:r>
              <a:rPr lang="en-US" dirty="0"/>
              <a:t>: Automated tests only verify what they are programmed to check. If the test scripts are poorly designed or miss critical scenarios, they may fail to detect defects that a manual tester could identify through exploratory testing.</a:t>
            </a:r>
          </a:p>
          <a:p>
            <a:endParaRPr lang="en-US" dirty="0"/>
          </a:p>
          <a:p>
            <a:r>
              <a:rPr lang="en-US" b="1" dirty="0"/>
              <a:t>Initial Setup and Maintenance</a:t>
            </a:r>
            <a:r>
              <a:rPr lang="en-US" dirty="0"/>
              <a:t>: Writing and maintaining automated test scripts requires significant upfront effort and technical expertise. Bugs in the test scripts themselves or outdated tests can lead to false positives or negatives, reducing reliability.</a:t>
            </a:r>
          </a:p>
          <a:p>
            <a:endParaRPr lang="en-US" dirty="0"/>
          </a:p>
          <a:p>
            <a:r>
              <a:rPr lang="en-US" b="1" dirty="0"/>
              <a:t>Inability to Handle Dynamic or Unpredictable Scenarios</a:t>
            </a:r>
            <a:r>
              <a:rPr lang="en-US" dirty="0"/>
              <a:t>: Automated tests struggle with scenarios that involve unpredictable user behavior, dynamic content (e.g., CAPTCHA), or complex visual validation, where human judgment excels.</a:t>
            </a:r>
          </a:p>
          <a:p>
            <a:endParaRPr lang="en-US" dirty="0"/>
          </a:p>
          <a:p>
            <a:r>
              <a:rPr lang="en-US" b="1" dirty="0"/>
              <a:t>High Dependency on Environment Stability</a:t>
            </a:r>
            <a:r>
              <a:rPr lang="en-US" dirty="0"/>
              <a:t>: Automated tests can fail due to environmental issues (e.g., network latency, UI changes, or test data inconsistencies) that a manual tester might adapt to or overlook.</a:t>
            </a:r>
          </a:p>
          <a:p>
            <a:endParaRPr lang="en-US" dirty="0"/>
          </a:p>
          <a:p>
            <a:r>
              <a:rPr lang="en-US" b="1" dirty="0"/>
              <a:t>False Sense of Security</a:t>
            </a:r>
            <a:r>
              <a:rPr lang="en-US" dirty="0"/>
              <a:t>: Over-reliance on automated tests can lead teams to assume the software is defect-free, even when untested areas or edge cases exist that require manual validation.</a:t>
            </a:r>
          </a:p>
          <a:p>
            <a:endParaRPr lang="en-US" dirty="0"/>
          </a:p>
          <a:p>
            <a:r>
              <a:rPr lang="en-US" b="1" dirty="0"/>
              <a:t>Cost of Tools and Expertise</a:t>
            </a:r>
            <a:r>
              <a:rPr lang="en-US" dirty="0"/>
              <a:t>: Automated testing often requires investment in tools, frameworks, and skilled personnel. If not properly implemented, the resulting tests may be less reliable than manual efforts by experienced testers.</a:t>
            </a:r>
          </a:p>
          <a:p>
            <a:endParaRPr lang="en-US" dirty="0"/>
          </a:p>
          <a:p>
            <a:r>
              <a:rPr lang="en-US" b="1" dirty="0"/>
              <a:t>Summary</a:t>
            </a:r>
          </a:p>
          <a:p>
            <a:r>
              <a:rPr lang="en-US" dirty="0">
                <a:effectLst/>
              </a:rPr>
              <a:t>Automated testing is generally more reliable for repetitive, well-defined, and data-driven tasks due to its consistency, speed, and scalability. However, it may fall short in scenarios requiring human intuition, adaptability, or complex qualitative assessments, where manual testing excels. A balanced approach combining both methods often yields the best results, leveraging automation for efficiency and manual testing for exploratory and context-sensitive validation.</a:t>
            </a:r>
          </a:p>
        </p:txBody>
      </p:sp>
      <p:sp>
        <p:nvSpPr>
          <p:cNvPr id="4" name="Slide Number Placeholder 3"/>
          <p:cNvSpPr>
            <a:spLocks noGrp="1"/>
          </p:cNvSpPr>
          <p:nvPr>
            <p:ph type="sldNum" sz="quarter" idx="5"/>
          </p:nvPr>
        </p:nvSpPr>
        <p:spPr/>
        <p:txBody>
          <a:bodyPr/>
          <a:lstStyle/>
          <a:p>
            <a:fld id="{CD1C6BE0-322D-4546-8545-11D9A1862AEB}" type="slidenum">
              <a:rPr lang="en-GB" smtClean="0"/>
              <a:t>21</a:t>
            </a:fld>
            <a:endParaRPr lang="en-GB"/>
          </a:p>
        </p:txBody>
      </p:sp>
    </p:spTree>
    <p:extLst>
      <p:ext uri="{BB962C8B-B14F-4D97-AF65-F5344CB8AC3E}">
        <p14:creationId xmlns:p14="http://schemas.microsoft.com/office/powerpoint/2010/main" val="2128591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D77E5-D4D7-B205-BC97-A42E3784112B}"/>
              </a:ext>
            </a:extLst>
          </p:cNvPr>
          <p:cNvSpPr>
            <a:spLocks noGrp="1"/>
          </p:cNvSpPr>
          <p:nvPr>
            <p:ph type="ctrTitle"/>
          </p:nvPr>
        </p:nvSpPr>
        <p:spPr>
          <a:xfrm>
            <a:off x="350293" y="276202"/>
            <a:ext cx="9144000" cy="2387600"/>
          </a:xfrm>
        </p:spPr>
        <p:txBody>
          <a:bodyPr anchor="b"/>
          <a:lstStyle>
            <a:lvl1pPr algn="ctr">
              <a:defRPr sz="6000">
                <a:latin typeface="Trebuchet MS" panose="020B0603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768632CE-B07D-3C93-C187-66683498B3D7}"/>
              </a:ext>
            </a:extLst>
          </p:cNvPr>
          <p:cNvSpPr>
            <a:spLocks noGrp="1"/>
          </p:cNvSpPr>
          <p:nvPr>
            <p:ph type="subTitle" idx="1"/>
          </p:nvPr>
        </p:nvSpPr>
        <p:spPr>
          <a:xfrm>
            <a:off x="350293" y="3682195"/>
            <a:ext cx="9144000" cy="1655762"/>
          </a:xfrm>
        </p:spPr>
        <p:txBody>
          <a:bodyPr/>
          <a:lstStyle>
            <a:lvl1pPr marL="0" indent="0" algn="ctr">
              <a:buNone/>
              <a:defRPr sz="24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94E33C46-4CBA-CBCC-F870-0753D1ADD241}"/>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5" name="Footer Placeholder 4">
            <a:extLst>
              <a:ext uri="{FF2B5EF4-FFF2-40B4-BE49-F238E27FC236}">
                <a16:creationId xmlns:a16="http://schemas.microsoft.com/office/drawing/2014/main" id="{43938ACA-4627-5E7A-B463-6B05A9654D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12E6E9-4AB2-F993-91A6-117C861F0F60}"/>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442609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9432E-9BB0-0E84-11BE-72EBD4D733E7}"/>
              </a:ext>
            </a:extLst>
          </p:cNvPr>
          <p:cNvSpPr>
            <a:spLocks noGrp="1"/>
          </p:cNvSpPr>
          <p:nvPr>
            <p:ph type="title"/>
          </p:nvPr>
        </p:nvSpPr>
        <p:spPr>
          <a:xfrm>
            <a:off x="292290" y="320675"/>
            <a:ext cx="9452211"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0B5622-9FDD-991A-ADCD-0E0266EE41AC}"/>
              </a:ext>
            </a:extLst>
          </p:cNvPr>
          <p:cNvSpPr>
            <a:spLocks noGrp="1"/>
          </p:cNvSpPr>
          <p:nvPr>
            <p:ph idx="1"/>
          </p:nvPr>
        </p:nvSpPr>
        <p:spPr>
          <a:xfrm>
            <a:off x="292290" y="1822450"/>
            <a:ext cx="945221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326A27-1CE0-0E24-D308-125CD4EC0044}"/>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5" name="Footer Placeholder 4">
            <a:extLst>
              <a:ext uri="{FF2B5EF4-FFF2-40B4-BE49-F238E27FC236}">
                <a16:creationId xmlns:a16="http://schemas.microsoft.com/office/drawing/2014/main" id="{39CF5E06-7475-E0B5-7822-B896F902F5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5AC1A1-B643-B1CA-08C7-8DDEB1D1ABF6}"/>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196471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4D82B-2885-AD13-42E3-0436E47E7BA7}"/>
              </a:ext>
            </a:extLst>
          </p:cNvPr>
          <p:cNvSpPr>
            <a:spLocks noGrp="1"/>
          </p:cNvSpPr>
          <p:nvPr>
            <p:ph type="title"/>
          </p:nvPr>
        </p:nvSpPr>
        <p:spPr>
          <a:xfrm>
            <a:off x="204716" y="1709738"/>
            <a:ext cx="951249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25FE0B5-87E8-B01C-9C79-F247BF0CB58E}"/>
              </a:ext>
            </a:extLst>
          </p:cNvPr>
          <p:cNvSpPr>
            <a:spLocks noGrp="1"/>
          </p:cNvSpPr>
          <p:nvPr>
            <p:ph type="body" idx="1"/>
          </p:nvPr>
        </p:nvSpPr>
        <p:spPr>
          <a:xfrm>
            <a:off x="204716" y="4562475"/>
            <a:ext cx="951249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4785B7-8B41-AA66-1C61-8F64672AA3CA}"/>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5" name="Footer Placeholder 4">
            <a:extLst>
              <a:ext uri="{FF2B5EF4-FFF2-40B4-BE49-F238E27FC236}">
                <a16:creationId xmlns:a16="http://schemas.microsoft.com/office/drawing/2014/main" id="{F394674F-8825-1C34-BEB7-E50896E8AE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1FEB33-42F3-EC09-ED01-1B18CE28BA53}"/>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157420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2F4E-A6A0-A46A-C745-7068CDC04F1F}"/>
              </a:ext>
            </a:extLst>
          </p:cNvPr>
          <p:cNvSpPr>
            <a:spLocks noGrp="1"/>
          </p:cNvSpPr>
          <p:nvPr>
            <p:ph type="title"/>
          </p:nvPr>
        </p:nvSpPr>
        <p:spPr>
          <a:xfrm>
            <a:off x="264994" y="320675"/>
            <a:ext cx="9493155" cy="1325563"/>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14CC7DB2-037E-0993-86BF-00D6D3092EF9}"/>
              </a:ext>
            </a:extLst>
          </p:cNvPr>
          <p:cNvSpPr>
            <a:spLocks noGrp="1"/>
          </p:cNvSpPr>
          <p:nvPr>
            <p:ph sz="half" idx="1"/>
          </p:nvPr>
        </p:nvSpPr>
        <p:spPr>
          <a:xfrm>
            <a:off x="264994" y="1825625"/>
            <a:ext cx="419554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3C3C4F-D4FF-FD09-1978-56FB6AD59AFF}"/>
              </a:ext>
            </a:extLst>
          </p:cNvPr>
          <p:cNvSpPr>
            <a:spLocks noGrp="1"/>
          </p:cNvSpPr>
          <p:nvPr>
            <p:ph sz="half" idx="2"/>
          </p:nvPr>
        </p:nvSpPr>
        <p:spPr>
          <a:xfrm>
            <a:off x="5562600" y="1836098"/>
            <a:ext cx="419554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9CFD34D-03A4-BE13-8588-24719638AF3A}"/>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6" name="Footer Placeholder 5">
            <a:extLst>
              <a:ext uri="{FF2B5EF4-FFF2-40B4-BE49-F238E27FC236}">
                <a16:creationId xmlns:a16="http://schemas.microsoft.com/office/drawing/2014/main" id="{289CFD31-CFC4-CB50-2E4E-320A317435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B64005-5076-C00A-FE3B-4DB16CB2DDAA}"/>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878994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0C76A-7F14-2534-9B36-9BF84460C4CA}"/>
              </a:ext>
            </a:extLst>
          </p:cNvPr>
          <p:cNvSpPr>
            <a:spLocks noGrp="1"/>
          </p:cNvSpPr>
          <p:nvPr>
            <p:ph type="title"/>
          </p:nvPr>
        </p:nvSpPr>
        <p:spPr>
          <a:xfrm>
            <a:off x="239287" y="355600"/>
            <a:ext cx="9491567"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3CF0A9-98D2-1697-4A18-B4732DFF70FC}"/>
              </a:ext>
            </a:extLst>
          </p:cNvPr>
          <p:cNvSpPr>
            <a:spLocks noGrp="1"/>
          </p:cNvSpPr>
          <p:nvPr>
            <p:ph type="body" idx="1"/>
          </p:nvPr>
        </p:nvSpPr>
        <p:spPr>
          <a:xfrm>
            <a:off x="239288" y="1681163"/>
            <a:ext cx="431254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EBE36F-B28A-70C9-0ED7-B83CC6A71F46}"/>
              </a:ext>
            </a:extLst>
          </p:cNvPr>
          <p:cNvSpPr>
            <a:spLocks noGrp="1"/>
          </p:cNvSpPr>
          <p:nvPr>
            <p:ph sz="half" idx="2"/>
          </p:nvPr>
        </p:nvSpPr>
        <p:spPr>
          <a:xfrm>
            <a:off x="239288" y="2505075"/>
            <a:ext cx="413877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BD31D4F-D65E-A262-ECF9-CE35E4EF4E58}"/>
              </a:ext>
            </a:extLst>
          </p:cNvPr>
          <p:cNvSpPr>
            <a:spLocks noGrp="1"/>
          </p:cNvSpPr>
          <p:nvPr>
            <p:ph type="body" sz="quarter" idx="3"/>
          </p:nvPr>
        </p:nvSpPr>
        <p:spPr>
          <a:xfrm>
            <a:off x="5397074" y="1681163"/>
            <a:ext cx="433378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8CEC33-2E30-3A67-FACE-70F6ED8FC06F}"/>
              </a:ext>
            </a:extLst>
          </p:cNvPr>
          <p:cNvSpPr>
            <a:spLocks noGrp="1"/>
          </p:cNvSpPr>
          <p:nvPr>
            <p:ph sz="quarter" idx="4"/>
          </p:nvPr>
        </p:nvSpPr>
        <p:spPr>
          <a:xfrm>
            <a:off x="5571699" y="2505075"/>
            <a:ext cx="415915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B5BB140-CADE-FAD4-6C91-30CE50CBEBE9}"/>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8" name="Footer Placeholder 7">
            <a:extLst>
              <a:ext uri="{FF2B5EF4-FFF2-40B4-BE49-F238E27FC236}">
                <a16:creationId xmlns:a16="http://schemas.microsoft.com/office/drawing/2014/main" id="{95711941-F21C-CF3C-B5FB-E96723ADDCF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612A3D5-C441-7404-EFCB-90BFA022B82A}"/>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699430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385F9-EE79-97C9-0F98-F2328A199DC0}"/>
              </a:ext>
            </a:extLst>
          </p:cNvPr>
          <p:cNvSpPr>
            <a:spLocks noGrp="1"/>
          </p:cNvSpPr>
          <p:nvPr>
            <p:ph type="title"/>
          </p:nvPr>
        </p:nvSpPr>
        <p:spPr>
          <a:xfrm>
            <a:off x="237699" y="324182"/>
            <a:ext cx="9506802" cy="1325563"/>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9E86E71-2144-0EE2-1FDE-3613B52D6849}"/>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4" name="Footer Placeholder 3">
            <a:extLst>
              <a:ext uri="{FF2B5EF4-FFF2-40B4-BE49-F238E27FC236}">
                <a16:creationId xmlns:a16="http://schemas.microsoft.com/office/drawing/2014/main" id="{A0424FE0-84FB-978F-A2B6-8F5EFDF54D7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F9ABF63-80C9-E41C-466A-C397874EB400}"/>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840253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F9C143-096A-A95E-2B77-0B9DA594A7B5}"/>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3" name="Footer Placeholder 2">
            <a:extLst>
              <a:ext uri="{FF2B5EF4-FFF2-40B4-BE49-F238E27FC236}">
                <a16:creationId xmlns:a16="http://schemas.microsoft.com/office/drawing/2014/main" id="{38BEB839-5FEA-1890-4890-F8D0492FE34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AF7763C-3194-EF49-BD5F-06A8864F842C}"/>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80018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26791-D625-5171-2B9C-4180EAD161C5}"/>
              </a:ext>
            </a:extLst>
          </p:cNvPr>
          <p:cNvSpPr>
            <a:spLocks noGrp="1"/>
          </p:cNvSpPr>
          <p:nvPr>
            <p:ph type="title"/>
          </p:nvPr>
        </p:nvSpPr>
        <p:spPr>
          <a:xfrm>
            <a:off x="239286" y="366428"/>
            <a:ext cx="9464272"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8305CF0-9215-FD21-F3BE-833212AAAC1B}"/>
              </a:ext>
            </a:extLst>
          </p:cNvPr>
          <p:cNvSpPr>
            <a:spLocks noGrp="1"/>
          </p:cNvSpPr>
          <p:nvPr>
            <p:ph type="pic" idx="1"/>
          </p:nvPr>
        </p:nvSpPr>
        <p:spPr>
          <a:xfrm>
            <a:off x="4582686" y="2040079"/>
            <a:ext cx="5120872" cy="38991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E1B7632D-0EA5-78FD-91F9-685B074CB51E}"/>
              </a:ext>
            </a:extLst>
          </p:cNvPr>
          <p:cNvSpPr>
            <a:spLocks noGrp="1"/>
          </p:cNvSpPr>
          <p:nvPr>
            <p:ph type="body" sz="half" idx="2"/>
          </p:nvPr>
        </p:nvSpPr>
        <p:spPr>
          <a:xfrm>
            <a:off x="239286" y="20621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E9B71F-2974-8850-0B38-F4541C41609F}"/>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6" name="Footer Placeholder 5">
            <a:extLst>
              <a:ext uri="{FF2B5EF4-FFF2-40B4-BE49-F238E27FC236}">
                <a16:creationId xmlns:a16="http://schemas.microsoft.com/office/drawing/2014/main" id="{2722E7B5-7DE1-80E2-4D65-58EBBF7346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4B8DEC-1B41-5879-53DF-D29FEC8D3EDF}"/>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1747158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9432E-9BB0-0E84-11BE-72EBD4D733E7}"/>
              </a:ext>
            </a:extLst>
          </p:cNvPr>
          <p:cNvSpPr>
            <a:spLocks noGrp="1"/>
          </p:cNvSpPr>
          <p:nvPr>
            <p:ph type="title"/>
          </p:nvPr>
        </p:nvSpPr>
        <p:spPr>
          <a:xfrm>
            <a:off x="292290" y="320675"/>
            <a:ext cx="9452211"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0B5622-9FDD-991A-ADCD-0E0266EE41AC}"/>
              </a:ext>
            </a:extLst>
          </p:cNvPr>
          <p:cNvSpPr>
            <a:spLocks noGrp="1"/>
          </p:cNvSpPr>
          <p:nvPr>
            <p:ph idx="1"/>
          </p:nvPr>
        </p:nvSpPr>
        <p:spPr>
          <a:xfrm>
            <a:off x="292290" y="1822450"/>
            <a:ext cx="945221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326A27-1CE0-0E24-D308-125CD4EC0044}"/>
              </a:ext>
            </a:extLst>
          </p:cNvPr>
          <p:cNvSpPr>
            <a:spLocks noGrp="1"/>
          </p:cNvSpPr>
          <p:nvPr>
            <p:ph type="dt" sz="half" idx="10"/>
          </p:nvPr>
        </p:nvSpPr>
        <p:spPr/>
        <p:txBody>
          <a:bodyPr/>
          <a:lstStyle/>
          <a:p>
            <a:fld id="{8B2B7FDC-9F13-4E8D-96EF-2B694806A3A6}" type="datetimeFigureOut">
              <a:rPr lang="en-GB" smtClean="0"/>
              <a:t>14/09/2025</a:t>
            </a:fld>
            <a:endParaRPr lang="en-GB"/>
          </a:p>
        </p:txBody>
      </p:sp>
      <p:sp>
        <p:nvSpPr>
          <p:cNvPr id="5" name="Footer Placeholder 4">
            <a:extLst>
              <a:ext uri="{FF2B5EF4-FFF2-40B4-BE49-F238E27FC236}">
                <a16:creationId xmlns:a16="http://schemas.microsoft.com/office/drawing/2014/main" id="{39CF5E06-7475-E0B5-7822-B896F902F5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5AC1A1-B643-B1CA-08C7-8DDEB1D1ABF6}"/>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196471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9.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8DB1DCA-55EB-1A92-CCE5-A51C66D8CC59}"/>
              </a:ext>
            </a:extLst>
          </p:cNvPr>
          <p:cNvSpPr txBox="1"/>
          <p:nvPr userDrawn="1"/>
        </p:nvSpPr>
        <p:spPr>
          <a:xfrm>
            <a:off x="9826388" y="0"/>
            <a:ext cx="2365612" cy="7017306"/>
          </a:xfrm>
          <a:prstGeom prst="rect">
            <a:avLst/>
          </a:prstGeom>
          <a:solidFill>
            <a:schemeClr val="bg1">
              <a:lumMod val="85000"/>
            </a:schemeClr>
          </a:solidFill>
        </p:spPr>
        <p:txBody>
          <a:bodyPr wrap="square" rtlCol="0">
            <a:spAutoFit/>
          </a:bodyPr>
          <a:lstStyle/>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p:txBody>
      </p:sp>
      <p:sp>
        <p:nvSpPr>
          <p:cNvPr id="2" name="Title Placeholder 1">
            <a:extLst>
              <a:ext uri="{FF2B5EF4-FFF2-40B4-BE49-F238E27FC236}">
                <a16:creationId xmlns:a16="http://schemas.microsoft.com/office/drawing/2014/main" id="{23E5A428-CC80-BA90-15EB-CFB3ECD668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477894-212D-4126-33D7-4E46E8F7F8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70B3DE-9634-DCA9-2027-3A012D76DE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8B2B7FDC-9F13-4E8D-96EF-2B694806A3A6}" type="datetimeFigureOut">
              <a:rPr lang="en-GB" smtClean="0"/>
              <a:pPr/>
              <a:t>14/09/2025</a:t>
            </a:fld>
            <a:endParaRPr lang="en-GB"/>
          </a:p>
        </p:txBody>
      </p:sp>
      <p:sp>
        <p:nvSpPr>
          <p:cNvPr id="5" name="Footer Placeholder 4">
            <a:extLst>
              <a:ext uri="{FF2B5EF4-FFF2-40B4-BE49-F238E27FC236}">
                <a16:creationId xmlns:a16="http://schemas.microsoft.com/office/drawing/2014/main" id="{57C4077C-DF17-F586-2C6E-25213F2938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a:p>
        </p:txBody>
      </p:sp>
      <p:sp>
        <p:nvSpPr>
          <p:cNvPr id="6" name="Slide Number Placeholder 5">
            <a:extLst>
              <a:ext uri="{FF2B5EF4-FFF2-40B4-BE49-F238E27FC236}">
                <a16:creationId xmlns:a16="http://schemas.microsoft.com/office/drawing/2014/main" id="{00795ECB-05D3-5F40-396E-DAEB9AA5D4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71DB8418-45AD-47F2-8615-F0D6417A1D98}" type="slidenum">
              <a:rPr lang="en-GB" smtClean="0"/>
              <a:pPr/>
              <a:t>‹#›</a:t>
            </a:fld>
            <a:endParaRPr lang="en-GB"/>
          </a:p>
        </p:txBody>
      </p:sp>
      <p:pic>
        <p:nvPicPr>
          <p:cNvPr id="8" name="Picture 7">
            <a:extLst>
              <a:ext uri="{FF2B5EF4-FFF2-40B4-BE49-F238E27FC236}">
                <a16:creationId xmlns:a16="http://schemas.microsoft.com/office/drawing/2014/main" id="{78FC906F-6709-705E-FD80-DC9ED483FD8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413241" y="6064424"/>
            <a:ext cx="1613353" cy="657051"/>
          </a:xfrm>
          <a:prstGeom prst="rect">
            <a:avLst/>
          </a:prstGeom>
        </p:spPr>
      </p:pic>
      <p:sp>
        <p:nvSpPr>
          <p:cNvPr id="10" name="Freeform 12">
            <a:extLst>
              <a:ext uri="{FF2B5EF4-FFF2-40B4-BE49-F238E27FC236}">
                <a16:creationId xmlns:a16="http://schemas.microsoft.com/office/drawing/2014/main" id="{B3F53C75-771E-0996-7DCB-DFEB69855E20}"/>
              </a:ext>
            </a:extLst>
          </p:cNvPr>
          <p:cNvSpPr/>
          <p:nvPr userDrawn="1"/>
        </p:nvSpPr>
        <p:spPr>
          <a:xfrm>
            <a:off x="0" y="6064424"/>
            <a:ext cx="2565779" cy="793576"/>
          </a:xfrm>
          <a:custGeom>
            <a:avLst/>
            <a:gdLst/>
            <a:ahLst/>
            <a:cxnLst/>
            <a:rect l="l" t="t" r="r" b="b"/>
            <a:pathLst>
              <a:path w="2800871" h="942939">
                <a:moveTo>
                  <a:pt x="0" y="0"/>
                </a:moveTo>
                <a:lnTo>
                  <a:pt x="2800871" y="0"/>
                </a:lnTo>
                <a:lnTo>
                  <a:pt x="2800871" y="942939"/>
                </a:lnTo>
                <a:lnTo>
                  <a:pt x="0" y="942939"/>
                </a:lnTo>
                <a:lnTo>
                  <a:pt x="0" y="0"/>
                </a:lnTo>
                <a:close/>
              </a:path>
            </a:pathLst>
          </a:custGeom>
          <a:blipFill>
            <a:blip r:embed="rId11"/>
            <a:stretch>
              <a:fillRect/>
            </a:stretch>
          </a:blipFill>
        </p:spPr>
        <p:txBody>
          <a:bodyPr/>
          <a:lstStyle/>
          <a:p>
            <a:endParaRPr lang="en-GB"/>
          </a:p>
        </p:txBody>
      </p:sp>
    </p:spTree>
    <p:extLst>
      <p:ext uri="{BB962C8B-B14F-4D97-AF65-F5344CB8AC3E}">
        <p14:creationId xmlns:p14="http://schemas.microsoft.com/office/powerpoint/2010/main" val="252042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Lst>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8DB1DCA-55EB-1A92-CCE5-A51C66D8CC59}"/>
              </a:ext>
            </a:extLst>
          </p:cNvPr>
          <p:cNvSpPr txBox="1"/>
          <p:nvPr userDrawn="1"/>
        </p:nvSpPr>
        <p:spPr>
          <a:xfrm>
            <a:off x="9826388" y="0"/>
            <a:ext cx="2365612" cy="7017306"/>
          </a:xfrm>
          <a:prstGeom prst="rect">
            <a:avLst/>
          </a:prstGeom>
          <a:solidFill>
            <a:schemeClr val="bg1">
              <a:lumMod val="85000"/>
            </a:schemeClr>
          </a:solidFill>
        </p:spPr>
        <p:txBody>
          <a:bodyPr wrap="square" rtlCol="0">
            <a:spAutoFit/>
          </a:bodyPr>
          <a:lstStyle/>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p:txBody>
      </p:sp>
      <p:sp>
        <p:nvSpPr>
          <p:cNvPr id="2" name="Title Placeholder 1">
            <a:extLst>
              <a:ext uri="{FF2B5EF4-FFF2-40B4-BE49-F238E27FC236}">
                <a16:creationId xmlns:a16="http://schemas.microsoft.com/office/drawing/2014/main" id="{23E5A428-CC80-BA90-15EB-CFB3ECD668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477894-212D-4126-33D7-4E46E8F7F8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70B3DE-9634-DCA9-2027-3A012D76DE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8B2B7FDC-9F13-4E8D-96EF-2B694806A3A6}" type="datetimeFigureOut">
              <a:rPr lang="en-GB" smtClean="0"/>
              <a:pPr/>
              <a:t>14/09/2025</a:t>
            </a:fld>
            <a:endParaRPr lang="en-GB"/>
          </a:p>
        </p:txBody>
      </p:sp>
      <p:sp>
        <p:nvSpPr>
          <p:cNvPr id="5" name="Footer Placeholder 4">
            <a:extLst>
              <a:ext uri="{FF2B5EF4-FFF2-40B4-BE49-F238E27FC236}">
                <a16:creationId xmlns:a16="http://schemas.microsoft.com/office/drawing/2014/main" id="{57C4077C-DF17-F586-2C6E-25213F2938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a:p>
        </p:txBody>
      </p:sp>
      <p:sp>
        <p:nvSpPr>
          <p:cNvPr id="6" name="Slide Number Placeholder 5">
            <a:extLst>
              <a:ext uri="{FF2B5EF4-FFF2-40B4-BE49-F238E27FC236}">
                <a16:creationId xmlns:a16="http://schemas.microsoft.com/office/drawing/2014/main" id="{00795ECB-05D3-5F40-396E-DAEB9AA5D4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71DB8418-45AD-47F2-8615-F0D6417A1D98}" type="slidenum">
              <a:rPr lang="en-GB" smtClean="0"/>
              <a:pPr/>
              <a:t>‹#›</a:t>
            </a:fld>
            <a:endParaRPr lang="en-GB"/>
          </a:p>
        </p:txBody>
      </p:sp>
      <p:pic>
        <p:nvPicPr>
          <p:cNvPr id="8" name="Picture 7">
            <a:extLst>
              <a:ext uri="{FF2B5EF4-FFF2-40B4-BE49-F238E27FC236}">
                <a16:creationId xmlns:a16="http://schemas.microsoft.com/office/drawing/2014/main" id="{78FC906F-6709-705E-FD80-DC9ED483FD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3241" y="6064424"/>
            <a:ext cx="1613353" cy="657051"/>
          </a:xfrm>
          <a:prstGeom prst="rect">
            <a:avLst/>
          </a:prstGeom>
        </p:spPr>
      </p:pic>
      <p:sp>
        <p:nvSpPr>
          <p:cNvPr id="10" name="Freeform 12">
            <a:extLst>
              <a:ext uri="{FF2B5EF4-FFF2-40B4-BE49-F238E27FC236}">
                <a16:creationId xmlns:a16="http://schemas.microsoft.com/office/drawing/2014/main" id="{B3F53C75-771E-0996-7DCB-DFEB69855E20}"/>
              </a:ext>
            </a:extLst>
          </p:cNvPr>
          <p:cNvSpPr/>
          <p:nvPr userDrawn="1"/>
        </p:nvSpPr>
        <p:spPr>
          <a:xfrm>
            <a:off x="0" y="6064424"/>
            <a:ext cx="2565779" cy="793576"/>
          </a:xfrm>
          <a:custGeom>
            <a:avLst/>
            <a:gdLst/>
            <a:ahLst/>
            <a:cxnLst/>
            <a:rect l="l" t="t" r="r" b="b"/>
            <a:pathLst>
              <a:path w="2800871" h="942939">
                <a:moveTo>
                  <a:pt x="0" y="0"/>
                </a:moveTo>
                <a:lnTo>
                  <a:pt x="2800871" y="0"/>
                </a:lnTo>
                <a:lnTo>
                  <a:pt x="2800871" y="942939"/>
                </a:lnTo>
                <a:lnTo>
                  <a:pt x="0" y="942939"/>
                </a:lnTo>
                <a:lnTo>
                  <a:pt x="0" y="0"/>
                </a:lnTo>
                <a:close/>
              </a:path>
            </a:pathLst>
          </a:custGeom>
          <a:blipFill>
            <a:blip r:embed="rId4"/>
            <a:stretch>
              <a:fillRect/>
            </a:stretch>
          </a:blipFill>
        </p:spPr>
        <p:txBody>
          <a:bodyPr/>
          <a:lstStyle/>
          <a:p>
            <a:endParaRPr lang="en-GB"/>
          </a:p>
        </p:txBody>
      </p:sp>
    </p:spTree>
    <p:extLst>
      <p:ext uri="{BB962C8B-B14F-4D97-AF65-F5344CB8AC3E}">
        <p14:creationId xmlns:p14="http://schemas.microsoft.com/office/powerpoint/2010/main" val="252042275"/>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9.xml"/><Relationship Id="rId4" Type="http://schemas.openxmlformats.org/officeDocument/2006/relationships/hyperlink" Target="http://www.programiz.co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forms.microsoft.com/e/nSFSd1ChAH" TargetMode="Externa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51EFAB-66E5-1B4B-F5A0-126D9B1F225C}"/>
              </a:ext>
            </a:extLst>
          </p:cNvPr>
          <p:cNvSpPr>
            <a:spLocks noGrp="1"/>
          </p:cNvSpPr>
          <p:nvPr>
            <p:ph type="ctrTitle"/>
          </p:nvPr>
        </p:nvSpPr>
        <p:spPr>
          <a:xfrm>
            <a:off x="350293" y="788205"/>
            <a:ext cx="9144000" cy="2387600"/>
          </a:xfrm>
        </p:spPr>
        <p:txBody>
          <a:bodyPr/>
          <a:lstStyle/>
          <a:p>
            <a:r>
              <a:rPr lang="en-GB" dirty="0"/>
              <a:t>Testing Methods and Test Design Techniques</a:t>
            </a:r>
          </a:p>
        </p:txBody>
      </p:sp>
      <p:sp>
        <p:nvSpPr>
          <p:cNvPr id="5" name="Subtitle 4">
            <a:extLst>
              <a:ext uri="{FF2B5EF4-FFF2-40B4-BE49-F238E27FC236}">
                <a16:creationId xmlns:a16="http://schemas.microsoft.com/office/drawing/2014/main" id="{6B5F010E-7071-ED3B-5C85-4A32E130D864}"/>
              </a:ext>
            </a:extLst>
          </p:cNvPr>
          <p:cNvSpPr>
            <a:spLocks noGrp="1"/>
          </p:cNvSpPr>
          <p:nvPr>
            <p:ph type="subTitle" idx="1"/>
          </p:nvPr>
        </p:nvSpPr>
        <p:spPr/>
        <p:txBody>
          <a:bodyPr/>
          <a:lstStyle/>
          <a:p>
            <a:r>
              <a:rPr lang="en-GB" dirty="0"/>
              <a:t>Lesson 2</a:t>
            </a:r>
          </a:p>
        </p:txBody>
      </p:sp>
    </p:spTree>
    <p:extLst>
      <p:ext uri="{BB962C8B-B14F-4D97-AF65-F5344CB8AC3E}">
        <p14:creationId xmlns:p14="http://schemas.microsoft.com/office/powerpoint/2010/main" val="2848340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37C30-A06B-1382-7350-6EAD858C002B}"/>
              </a:ext>
            </a:extLst>
          </p:cNvPr>
          <p:cNvSpPr>
            <a:spLocks noGrp="1"/>
          </p:cNvSpPr>
          <p:nvPr>
            <p:ph type="title"/>
          </p:nvPr>
        </p:nvSpPr>
        <p:spPr/>
        <p:txBody>
          <a:bodyPr/>
          <a:lstStyle/>
          <a:p>
            <a:r>
              <a:rPr lang="en-GB" dirty="0"/>
              <a:t>Task: Movie classification </a:t>
            </a:r>
          </a:p>
        </p:txBody>
      </p:sp>
      <p:sp>
        <p:nvSpPr>
          <p:cNvPr id="3" name="Content Placeholder 2">
            <a:extLst>
              <a:ext uri="{FF2B5EF4-FFF2-40B4-BE49-F238E27FC236}">
                <a16:creationId xmlns:a16="http://schemas.microsoft.com/office/drawing/2014/main" id="{C7390BF2-B440-0976-BA60-400DDF8E00EA}"/>
              </a:ext>
            </a:extLst>
          </p:cNvPr>
          <p:cNvSpPr>
            <a:spLocks noGrp="1"/>
          </p:cNvSpPr>
          <p:nvPr>
            <p:ph idx="1"/>
          </p:nvPr>
        </p:nvSpPr>
        <p:spPr>
          <a:xfrm>
            <a:off x="292290" y="1822450"/>
            <a:ext cx="5203942" cy="4351338"/>
          </a:xfrm>
        </p:spPr>
        <p:txBody>
          <a:bodyPr/>
          <a:lstStyle/>
          <a:p>
            <a:r>
              <a:rPr lang="en-GB" dirty="0"/>
              <a:t>We have the BBFC Ratings:</a:t>
            </a:r>
          </a:p>
          <a:p>
            <a:r>
              <a:rPr lang="en-GB" dirty="0"/>
              <a:t>Identify which boundary values should be tested when a user inputs an age</a:t>
            </a:r>
          </a:p>
          <a:p>
            <a:r>
              <a:rPr lang="en-GB" dirty="0"/>
              <a:t>Write some code </a:t>
            </a:r>
            <a:r>
              <a:rPr lang="en-GB" sz="1200" dirty="0"/>
              <a:t>(in a language of your choice) </a:t>
            </a:r>
            <a:r>
              <a:rPr lang="en-GB" dirty="0"/>
              <a:t>to do this</a:t>
            </a:r>
          </a:p>
          <a:p>
            <a:r>
              <a:rPr lang="en-GB" dirty="0"/>
              <a:t>Apply your boundary tests and report your findings </a:t>
            </a:r>
          </a:p>
        </p:txBody>
      </p:sp>
      <p:pic>
        <p:nvPicPr>
          <p:cNvPr id="3074" name="Picture 2" descr="BBFC - Classification Guidelines">
            <a:extLst>
              <a:ext uri="{FF2B5EF4-FFF2-40B4-BE49-F238E27FC236}">
                <a16:creationId xmlns:a16="http://schemas.microsoft.com/office/drawing/2014/main" id="{8C2976BD-20A1-7A61-4919-CF0E6888CB8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74465" y="1517273"/>
            <a:ext cx="5044682" cy="2020500"/>
          </a:xfrm>
          <a:prstGeom prst="rect">
            <a:avLst/>
          </a:prstGeom>
          <a:noFill/>
          <a:extLst>
            <a:ext uri="{909E8E84-426E-40DD-AFC4-6F175D3DCCD1}">
              <a14:hiddenFill xmlns:a14="http://schemas.microsoft.com/office/drawing/2010/main">
                <a:solidFill>
                  <a:srgbClr val="FFFFFF"/>
                </a:solidFill>
              </a14:hiddenFill>
            </a:ext>
          </a:extLst>
        </p:spPr>
      </p:pic>
      <p:pic>
        <p:nvPicPr>
          <p:cNvPr id="4" name="Make it So" descr="a bald man says &quot; make it so &quot; in front of a blurred background">
            <a:extLst>
              <a:ext uri="{FF2B5EF4-FFF2-40B4-BE49-F238E27FC236}">
                <a16:creationId xmlns:a16="http://schemas.microsoft.com/office/drawing/2014/main" id="{7F7BF63F-A32C-AEBB-2D36-F1B9987EB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9147" y="3216454"/>
            <a:ext cx="1563329" cy="1563329"/>
          </a:xfrm>
          <a:prstGeom prst="rect">
            <a:avLst/>
          </a:prstGeom>
          <a:noFill/>
          <a:extLst>
            <a:ext uri="{909E8E84-426E-40DD-AFC4-6F175D3DCCD1}">
              <a14:hiddenFill xmlns:a14="http://schemas.microsoft.com/office/drawing/2010/main">
                <a:solidFill>
                  <a:srgbClr val="FFFFFF"/>
                </a:solidFill>
              </a14:hiddenFill>
            </a:ext>
          </a:extLst>
        </p:spPr>
      </p:pic>
      <p:sp>
        <p:nvSpPr>
          <p:cNvPr id="5" name="Minutes display">
            <a:extLst>
              <a:ext uri="{FF2B5EF4-FFF2-40B4-BE49-F238E27FC236}">
                <a16:creationId xmlns:a16="http://schemas.microsoft.com/office/drawing/2014/main" id="{79B8B0C6-2365-601E-4417-FC05C81CA2FB}"/>
              </a:ext>
            </a:extLst>
          </p:cNvPr>
          <p:cNvSpPr/>
          <p:nvPr/>
        </p:nvSpPr>
        <p:spPr>
          <a:xfrm>
            <a:off x="10471925" y="4937499"/>
            <a:ext cx="1057771" cy="4032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Trebuchet MS" panose="020B0603020202020204" pitchFamily="34" charset="0"/>
              </a:rPr>
              <a:t>20 </a:t>
            </a:r>
            <a:r>
              <a:rPr lang="en-US" sz="1800" b="1" dirty="0">
                <a:latin typeface="Trebuchet MS" panose="020B0603020202020204" pitchFamily="34" charset="0"/>
              </a:rPr>
              <a:t>mins</a:t>
            </a:r>
            <a:endParaRPr lang="en-GB" sz="1800" b="1" dirty="0">
              <a:latin typeface="Trebuchet MS" panose="020B0603020202020204" pitchFamily="34" charset="0"/>
            </a:endParaRPr>
          </a:p>
        </p:txBody>
      </p:sp>
      <p:sp>
        <p:nvSpPr>
          <p:cNvPr id="6" name="Note this down">
            <a:extLst>
              <a:ext uri="{FF2B5EF4-FFF2-40B4-BE49-F238E27FC236}">
                <a16:creationId xmlns:a16="http://schemas.microsoft.com/office/drawing/2014/main" id="{A442C42C-266C-70F8-926A-07C5CC734CBF}"/>
              </a:ext>
            </a:extLst>
          </p:cNvPr>
          <p:cNvSpPr/>
          <p:nvPr/>
        </p:nvSpPr>
        <p:spPr>
          <a:xfrm>
            <a:off x="5621813" y="4091500"/>
            <a:ext cx="3777826" cy="124922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You could use </a:t>
            </a:r>
            <a:r>
              <a:rPr lang="en-GB" dirty="0">
                <a:latin typeface="Trebuchet MS" panose="020B0603020202020204" pitchFamily="34" charset="0"/>
                <a:hlinkClick r:id="rId4"/>
              </a:rPr>
              <a:t>www.programiz.com</a:t>
            </a:r>
            <a:r>
              <a:rPr lang="en-GB" dirty="0">
                <a:latin typeface="Trebuchet MS" panose="020B0603020202020204" pitchFamily="34" charset="0"/>
              </a:rPr>
              <a:t> </a:t>
            </a:r>
          </a:p>
          <a:p>
            <a:pPr algn="ctr"/>
            <a:r>
              <a:rPr lang="en-GB" dirty="0">
                <a:latin typeface="Trebuchet MS" panose="020B0603020202020204" pitchFamily="34" charset="0"/>
              </a:rPr>
              <a:t>if stuck for an environment</a:t>
            </a:r>
          </a:p>
          <a:p>
            <a:pPr algn="ctr"/>
            <a:r>
              <a:rPr lang="en-GB" sz="1400" dirty="0">
                <a:latin typeface="Trebuchet MS" panose="020B0603020202020204" pitchFamily="34" charset="0"/>
              </a:rPr>
              <a:t>(select a language then ‘Online Compiler’)</a:t>
            </a:r>
          </a:p>
        </p:txBody>
      </p:sp>
    </p:spTree>
    <p:extLst>
      <p:ext uri="{BB962C8B-B14F-4D97-AF65-F5344CB8AC3E}">
        <p14:creationId xmlns:p14="http://schemas.microsoft.com/office/powerpoint/2010/main" val="53502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50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F60FF-3137-9623-355D-E6FD31297E08}"/>
              </a:ext>
            </a:extLst>
          </p:cNvPr>
          <p:cNvSpPr>
            <a:spLocks noGrp="1"/>
          </p:cNvSpPr>
          <p:nvPr>
            <p:ph type="title"/>
          </p:nvPr>
        </p:nvSpPr>
        <p:spPr/>
        <p:txBody>
          <a:bodyPr/>
          <a:lstStyle/>
          <a:p>
            <a:r>
              <a:rPr lang="en-GB" dirty="0"/>
              <a:t>Decision Table Testing</a:t>
            </a:r>
          </a:p>
        </p:txBody>
      </p:sp>
      <p:sp>
        <p:nvSpPr>
          <p:cNvPr id="3" name="Content Placeholder 2">
            <a:extLst>
              <a:ext uri="{FF2B5EF4-FFF2-40B4-BE49-F238E27FC236}">
                <a16:creationId xmlns:a16="http://schemas.microsoft.com/office/drawing/2014/main" id="{DD177C57-D887-8FED-E42C-A286C5943D1F}"/>
              </a:ext>
            </a:extLst>
          </p:cNvPr>
          <p:cNvSpPr>
            <a:spLocks noGrp="1"/>
          </p:cNvSpPr>
          <p:nvPr>
            <p:ph idx="1"/>
          </p:nvPr>
        </p:nvSpPr>
        <p:spPr/>
        <p:txBody>
          <a:bodyPr>
            <a:normAutofit fontScale="92500" lnSpcReduction="10000"/>
          </a:bodyPr>
          <a:lstStyle/>
          <a:p>
            <a:r>
              <a:rPr lang="en-GB" dirty="0"/>
              <a:t>This is </a:t>
            </a:r>
            <a:r>
              <a:rPr lang="en-US" dirty="0"/>
              <a:t>a black box test design technique that uses a table of conditions and actions to represent complex business rules and logic.</a:t>
            </a:r>
          </a:p>
          <a:p>
            <a:pPr lvl="1"/>
            <a:r>
              <a:rPr lang="en-US" dirty="0"/>
              <a:t>It’s especially useful when there are multiple inputs or conditions that can combine in different ways.</a:t>
            </a:r>
          </a:p>
          <a:p>
            <a:pPr lvl="1"/>
            <a:r>
              <a:rPr lang="en-US" dirty="0"/>
              <a:t>Sometimes called </a:t>
            </a:r>
            <a:r>
              <a:rPr lang="en-US" b="1" dirty="0">
                <a:solidFill>
                  <a:srgbClr val="FF0000"/>
                </a:solidFill>
              </a:rPr>
              <a:t>Cause–Effect Testing</a:t>
            </a:r>
            <a:r>
              <a:rPr lang="en-US" dirty="0"/>
              <a:t>.</a:t>
            </a:r>
          </a:p>
          <a:p>
            <a:r>
              <a:rPr lang="en-GB" dirty="0"/>
              <a:t>Why Use It?</a:t>
            </a:r>
          </a:p>
          <a:p>
            <a:pPr lvl="1"/>
            <a:r>
              <a:rPr lang="en-US" dirty="0"/>
              <a:t>Complex rules can be difficult to cover exhaustively if you only think about test cases informally.</a:t>
            </a:r>
          </a:p>
          <a:p>
            <a:pPr lvl="1"/>
            <a:r>
              <a:rPr lang="en-US" dirty="0"/>
              <a:t>Decision tables make you systematically list all possible combinations.</a:t>
            </a:r>
          </a:p>
          <a:p>
            <a:pPr lvl="1"/>
            <a:r>
              <a:rPr lang="en-US" dirty="0"/>
              <a:t>Helps ensure no rules are missed.</a:t>
            </a:r>
            <a:endParaRPr lang="en-GB" dirty="0"/>
          </a:p>
        </p:txBody>
      </p:sp>
    </p:spTree>
    <p:extLst>
      <p:ext uri="{BB962C8B-B14F-4D97-AF65-F5344CB8AC3E}">
        <p14:creationId xmlns:p14="http://schemas.microsoft.com/office/powerpoint/2010/main" val="127996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0BF26-0F56-CB54-BDC6-95D8DC7FFE9B}"/>
              </a:ext>
            </a:extLst>
          </p:cNvPr>
          <p:cNvSpPr>
            <a:spLocks noGrp="1"/>
          </p:cNvSpPr>
          <p:nvPr>
            <p:ph type="title"/>
          </p:nvPr>
        </p:nvSpPr>
        <p:spPr/>
        <p:txBody>
          <a:bodyPr/>
          <a:lstStyle/>
          <a:p>
            <a:r>
              <a:rPr lang="en-GB" dirty="0"/>
              <a:t>Structure of a Decision Table</a:t>
            </a:r>
          </a:p>
        </p:txBody>
      </p:sp>
      <p:graphicFrame>
        <p:nvGraphicFramePr>
          <p:cNvPr id="4" name="Content Placeholder 3">
            <a:extLst>
              <a:ext uri="{FF2B5EF4-FFF2-40B4-BE49-F238E27FC236}">
                <a16:creationId xmlns:a16="http://schemas.microsoft.com/office/drawing/2014/main" id="{E5CADFCD-093B-795D-87A2-D35D531BBC5B}"/>
              </a:ext>
            </a:extLst>
          </p:cNvPr>
          <p:cNvGraphicFramePr>
            <a:graphicFrameLocks noGrp="1"/>
          </p:cNvGraphicFramePr>
          <p:nvPr>
            <p:ph idx="1"/>
            <p:extLst>
              <p:ext uri="{D42A27DB-BD31-4B8C-83A1-F6EECF244321}">
                <p14:modId xmlns:p14="http://schemas.microsoft.com/office/powerpoint/2010/main" val="645305618"/>
              </p:ext>
            </p:extLst>
          </p:nvPr>
        </p:nvGraphicFramePr>
        <p:xfrm>
          <a:off x="685169" y="1943822"/>
          <a:ext cx="8386095" cy="2449356"/>
        </p:xfrm>
        <a:graphic>
          <a:graphicData uri="http://schemas.openxmlformats.org/drawingml/2006/table">
            <a:tbl>
              <a:tblPr/>
              <a:tblGrid>
                <a:gridCol w="1677219">
                  <a:extLst>
                    <a:ext uri="{9D8B030D-6E8A-4147-A177-3AD203B41FA5}">
                      <a16:colId xmlns:a16="http://schemas.microsoft.com/office/drawing/2014/main" val="167179616"/>
                    </a:ext>
                  </a:extLst>
                </a:gridCol>
                <a:gridCol w="1677219">
                  <a:extLst>
                    <a:ext uri="{9D8B030D-6E8A-4147-A177-3AD203B41FA5}">
                      <a16:colId xmlns:a16="http://schemas.microsoft.com/office/drawing/2014/main" val="649867199"/>
                    </a:ext>
                  </a:extLst>
                </a:gridCol>
                <a:gridCol w="1677219">
                  <a:extLst>
                    <a:ext uri="{9D8B030D-6E8A-4147-A177-3AD203B41FA5}">
                      <a16:colId xmlns:a16="http://schemas.microsoft.com/office/drawing/2014/main" val="4204223923"/>
                    </a:ext>
                  </a:extLst>
                </a:gridCol>
                <a:gridCol w="1677219">
                  <a:extLst>
                    <a:ext uri="{9D8B030D-6E8A-4147-A177-3AD203B41FA5}">
                      <a16:colId xmlns:a16="http://schemas.microsoft.com/office/drawing/2014/main" val="1028801635"/>
                    </a:ext>
                  </a:extLst>
                </a:gridCol>
                <a:gridCol w="1677219">
                  <a:extLst>
                    <a:ext uri="{9D8B030D-6E8A-4147-A177-3AD203B41FA5}">
                      <a16:colId xmlns:a16="http://schemas.microsoft.com/office/drawing/2014/main" val="2856751771"/>
                    </a:ext>
                  </a:extLst>
                </a:gridCol>
              </a:tblGrid>
              <a:tr h="297752">
                <a:tc>
                  <a:txBody>
                    <a:bodyPr/>
                    <a:lstStyle/>
                    <a:p>
                      <a:pPr>
                        <a:buNone/>
                      </a:pPr>
                      <a:r>
                        <a:rPr lang="en-GB" sz="2400" b="1">
                          <a:solidFill>
                            <a:schemeClr val="bg1"/>
                          </a:solidFill>
                        </a:rPr>
                        <a:t>Conditions</a:t>
                      </a:r>
                      <a:endParaRPr lang="en-GB" sz="2400">
                        <a:solidFill>
                          <a:schemeClr val="bg1"/>
                        </a:solidFill>
                      </a:endParaRPr>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buNone/>
                      </a:pPr>
                      <a:r>
                        <a:rPr lang="en-GB" sz="2400" b="1">
                          <a:solidFill>
                            <a:schemeClr val="bg1"/>
                          </a:solidFill>
                        </a:rPr>
                        <a:t>Rule 1</a:t>
                      </a:r>
                      <a:endParaRPr lang="en-GB" sz="2400">
                        <a:solidFill>
                          <a:schemeClr val="bg1"/>
                        </a:solidFill>
                      </a:endParaRPr>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buNone/>
                      </a:pPr>
                      <a:r>
                        <a:rPr lang="en-GB" sz="2400" b="1">
                          <a:solidFill>
                            <a:schemeClr val="bg1"/>
                          </a:solidFill>
                        </a:rPr>
                        <a:t>Rule 2</a:t>
                      </a:r>
                      <a:endParaRPr lang="en-GB" sz="2400">
                        <a:solidFill>
                          <a:schemeClr val="bg1"/>
                        </a:solidFill>
                      </a:endParaRPr>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buNone/>
                      </a:pPr>
                      <a:r>
                        <a:rPr lang="en-GB" sz="2400" b="1">
                          <a:solidFill>
                            <a:schemeClr val="bg1"/>
                          </a:solidFill>
                        </a:rPr>
                        <a:t>Rule 3</a:t>
                      </a:r>
                      <a:endParaRPr lang="en-GB" sz="2400">
                        <a:solidFill>
                          <a:schemeClr val="bg1"/>
                        </a:solidFill>
                      </a:endParaRPr>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buNone/>
                      </a:pPr>
                      <a:r>
                        <a:rPr lang="en-GB" sz="2400" b="1" dirty="0">
                          <a:solidFill>
                            <a:schemeClr val="bg1"/>
                          </a:solidFill>
                        </a:rPr>
                        <a:t>Rule 4</a:t>
                      </a:r>
                      <a:endParaRPr lang="en-GB" sz="2400" dirty="0">
                        <a:solidFill>
                          <a:schemeClr val="bg1"/>
                        </a:solidFill>
                      </a:endParaRPr>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880196721"/>
                  </a:ext>
                </a:extLst>
              </a:tr>
              <a:tr h="297752">
                <a:tc>
                  <a:txBody>
                    <a:bodyPr/>
                    <a:lstStyle/>
                    <a:p>
                      <a:pPr>
                        <a:buNone/>
                      </a:pPr>
                      <a:r>
                        <a:rPr lang="en-GB" sz="2400"/>
                        <a:t>Condition 1</a:t>
                      </a:r>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400"/>
                        <a:t>T</a:t>
                      </a:r>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400"/>
                        <a:t>T</a:t>
                      </a:r>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400"/>
                        <a:t>F</a:t>
                      </a:r>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400"/>
                        <a:t>F</a:t>
                      </a:r>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0520314"/>
                  </a:ext>
                </a:extLst>
              </a:tr>
              <a:tr h="297752">
                <a:tc>
                  <a:txBody>
                    <a:bodyPr/>
                    <a:lstStyle/>
                    <a:p>
                      <a:pPr>
                        <a:buNone/>
                      </a:pPr>
                      <a:r>
                        <a:rPr lang="en-GB" sz="2400" dirty="0"/>
                        <a:t>Condition 2</a:t>
                      </a:r>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400"/>
                        <a:t>T</a:t>
                      </a:r>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400" dirty="0"/>
                        <a:t>F</a:t>
                      </a:r>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400"/>
                        <a:t>T</a:t>
                      </a:r>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400"/>
                        <a:t>F</a:t>
                      </a:r>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2115433"/>
                  </a:ext>
                </a:extLst>
              </a:tr>
              <a:tr h="297752">
                <a:tc>
                  <a:txBody>
                    <a:bodyPr/>
                    <a:lstStyle/>
                    <a:p>
                      <a:pPr>
                        <a:buNone/>
                      </a:pPr>
                      <a:r>
                        <a:rPr lang="en-GB" sz="2400" b="1">
                          <a:solidFill>
                            <a:schemeClr val="bg1"/>
                          </a:solidFill>
                        </a:rPr>
                        <a:t>Actions</a:t>
                      </a:r>
                      <a:endParaRPr lang="en-GB" sz="2400">
                        <a:solidFill>
                          <a:schemeClr val="bg1"/>
                        </a:solidFill>
                      </a:endParaRPr>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buNone/>
                      </a:pPr>
                      <a:endParaRPr lang="en-GB" sz="2400">
                        <a:solidFill>
                          <a:schemeClr val="bg1"/>
                        </a:solidFill>
                      </a:endParaRPr>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buNone/>
                      </a:pPr>
                      <a:endParaRPr lang="en-GB" sz="2400">
                        <a:solidFill>
                          <a:schemeClr val="bg1"/>
                        </a:solidFill>
                      </a:endParaRPr>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buNone/>
                      </a:pPr>
                      <a:endParaRPr lang="en-GB" sz="2400">
                        <a:solidFill>
                          <a:schemeClr val="bg1"/>
                        </a:solidFill>
                      </a:endParaRPr>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buNone/>
                      </a:pPr>
                      <a:endParaRPr lang="en-GB" sz="2400" dirty="0">
                        <a:solidFill>
                          <a:schemeClr val="bg1"/>
                        </a:solidFill>
                      </a:endParaRPr>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778545690"/>
                  </a:ext>
                </a:extLst>
              </a:tr>
              <a:tr h="297752">
                <a:tc>
                  <a:txBody>
                    <a:bodyPr/>
                    <a:lstStyle/>
                    <a:p>
                      <a:pPr>
                        <a:buNone/>
                      </a:pPr>
                      <a:r>
                        <a:rPr lang="en-GB" sz="2400"/>
                        <a:t>Action 1</a:t>
                      </a:r>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400"/>
                        <a:t>✓</a:t>
                      </a:r>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GB" sz="2400"/>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400"/>
                        <a:t>✓</a:t>
                      </a:r>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GB" sz="2400"/>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2545564"/>
                  </a:ext>
                </a:extLst>
              </a:tr>
              <a:tr h="297752">
                <a:tc>
                  <a:txBody>
                    <a:bodyPr/>
                    <a:lstStyle/>
                    <a:p>
                      <a:pPr>
                        <a:buNone/>
                      </a:pPr>
                      <a:r>
                        <a:rPr lang="en-GB" sz="2400"/>
                        <a:t>Action 2</a:t>
                      </a:r>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GB" sz="2400"/>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400"/>
                        <a:t>✓</a:t>
                      </a:r>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GB" sz="2400"/>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400" dirty="0"/>
                        <a:t>✓</a:t>
                      </a:r>
                    </a:p>
                  </a:txBody>
                  <a:tcPr marL="42466" marR="42466" marT="21233" marB="212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85818103"/>
                  </a:ext>
                </a:extLst>
              </a:tr>
            </a:tbl>
          </a:graphicData>
        </a:graphic>
      </p:graphicFrame>
      <p:sp>
        <p:nvSpPr>
          <p:cNvPr id="5" name="Rectangle 1">
            <a:extLst>
              <a:ext uri="{FF2B5EF4-FFF2-40B4-BE49-F238E27FC236}">
                <a16:creationId xmlns:a16="http://schemas.microsoft.com/office/drawing/2014/main" id="{2F33813D-F0CA-4C2A-8CA2-E1BC4351E5FE}"/>
              </a:ext>
            </a:extLst>
          </p:cNvPr>
          <p:cNvSpPr>
            <a:spLocks noChangeArrowheads="1"/>
          </p:cNvSpPr>
          <p:nvPr/>
        </p:nvSpPr>
        <p:spPr bwMode="auto">
          <a:xfrm>
            <a:off x="685169" y="4565756"/>
            <a:ext cx="533958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chemeClr val="tx1"/>
                </a:solidFill>
                <a:effectLst/>
                <a:latin typeface="Arial" panose="020B0604020202020204" pitchFamily="34" charset="0"/>
              </a:rPr>
              <a:t>T/F</a:t>
            </a:r>
            <a:r>
              <a:rPr kumimoji="0" lang="en-US" altLang="en-US" sz="1800" b="0" i="0" u="none" strike="noStrike" cap="none" normalizeH="0" baseline="0" dirty="0">
                <a:ln>
                  <a:noFill/>
                </a:ln>
                <a:solidFill>
                  <a:schemeClr val="tx1"/>
                </a:solidFill>
                <a:effectLst/>
                <a:latin typeface="Arial" panose="020B0604020202020204" pitchFamily="34" charset="0"/>
              </a:rPr>
              <a:t> = True/False for each condition.</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chemeClr val="tx1"/>
                </a:solidFill>
                <a:effectLst/>
                <a:latin typeface="Arial" panose="020B0604020202020204" pitchFamily="34" charset="0"/>
              </a:rPr>
              <a:t>✓</a:t>
            </a:r>
            <a:r>
              <a:rPr kumimoji="0" lang="en-US" altLang="en-US" sz="1800" b="0" i="0" u="none" strike="noStrike" cap="none" normalizeH="0" baseline="0" dirty="0">
                <a:ln>
                  <a:noFill/>
                </a:ln>
                <a:solidFill>
                  <a:schemeClr val="tx1"/>
                </a:solidFill>
                <a:effectLst/>
                <a:latin typeface="Arial" panose="020B0604020202020204" pitchFamily="34" charset="0"/>
              </a:rPr>
              <a:t> = Which actions are triggered under that rule</a:t>
            </a:r>
          </a:p>
        </p:txBody>
      </p:sp>
    </p:spTree>
    <p:extLst>
      <p:ext uri="{BB962C8B-B14F-4D97-AF65-F5344CB8AC3E}">
        <p14:creationId xmlns:p14="http://schemas.microsoft.com/office/powerpoint/2010/main" val="2012997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A8C39-6B67-DC1A-8D82-D9C5B627FB82}"/>
              </a:ext>
            </a:extLst>
          </p:cNvPr>
          <p:cNvSpPr>
            <a:spLocks noGrp="1"/>
          </p:cNvSpPr>
          <p:nvPr>
            <p:ph type="title"/>
          </p:nvPr>
        </p:nvSpPr>
        <p:spPr/>
        <p:txBody>
          <a:bodyPr/>
          <a:lstStyle/>
          <a:p>
            <a:r>
              <a:rPr lang="en-GB" dirty="0"/>
              <a:t>Example: Online Shopping Discount</a:t>
            </a:r>
          </a:p>
        </p:txBody>
      </p:sp>
      <p:sp>
        <p:nvSpPr>
          <p:cNvPr id="3" name="Content Placeholder 2">
            <a:extLst>
              <a:ext uri="{FF2B5EF4-FFF2-40B4-BE49-F238E27FC236}">
                <a16:creationId xmlns:a16="http://schemas.microsoft.com/office/drawing/2014/main" id="{9A7F8EBF-4871-1D6B-1212-D6B692935FB7}"/>
              </a:ext>
            </a:extLst>
          </p:cNvPr>
          <p:cNvSpPr>
            <a:spLocks noGrp="1"/>
          </p:cNvSpPr>
          <p:nvPr>
            <p:ph idx="1"/>
          </p:nvPr>
        </p:nvSpPr>
        <p:spPr>
          <a:xfrm>
            <a:off x="292290" y="1427596"/>
            <a:ext cx="9452211" cy="1325563"/>
          </a:xfrm>
        </p:spPr>
        <p:txBody>
          <a:bodyPr/>
          <a:lstStyle/>
          <a:p>
            <a:r>
              <a:rPr lang="en-US" dirty="0"/>
              <a:t>Suppose an online shop gives discounts based on:</a:t>
            </a:r>
          </a:p>
          <a:p>
            <a:pPr lvl="1"/>
            <a:r>
              <a:rPr lang="en-US" dirty="0"/>
              <a:t>Condition 1: Is the customer a member?</a:t>
            </a:r>
          </a:p>
          <a:p>
            <a:pPr lvl="1"/>
            <a:r>
              <a:rPr lang="en-US" dirty="0"/>
              <a:t>Condition 2: Has the order value &gt; £50?</a:t>
            </a:r>
            <a:endParaRPr lang="en-GB" dirty="0"/>
          </a:p>
        </p:txBody>
      </p:sp>
      <p:graphicFrame>
        <p:nvGraphicFramePr>
          <p:cNvPr id="4" name="Table 3">
            <a:extLst>
              <a:ext uri="{FF2B5EF4-FFF2-40B4-BE49-F238E27FC236}">
                <a16:creationId xmlns:a16="http://schemas.microsoft.com/office/drawing/2014/main" id="{3CE500E7-3B54-D394-F4E2-AE03ED185600}"/>
              </a:ext>
            </a:extLst>
          </p:cNvPr>
          <p:cNvGraphicFramePr>
            <a:graphicFrameLocks noGrp="1"/>
          </p:cNvGraphicFramePr>
          <p:nvPr>
            <p:extLst>
              <p:ext uri="{D42A27DB-BD31-4B8C-83A1-F6EECF244321}">
                <p14:modId xmlns:p14="http://schemas.microsoft.com/office/powerpoint/2010/main" val="2540817702"/>
              </p:ext>
            </p:extLst>
          </p:nvPr>
        </p:nvGraphicFramePr>
        <p:xfrm>
          <a:off x="292290" y="2961524"/>
          <a:ext cx="9452210" cy="2987040"/>
        </p:xfrm>
        <a:graphic>
          <a:graphicData uri="http://schemas.openxmlformats.org/drawingml/2006/table">
            <a:tbl>
              <a:tblPr/>
              <a:tblGrid>
                <a:gridCol w="1890442">
                  <a:extLst>
                    <a:ext uri="{9D8B030D-6E8A-4147-A177-3AD203B41FA5}">
                      <a16:colId xmlns:a16="http://schemas.microsoft.com/office/drawing/2014/main" val="2636228323"/>
                    </a:ext>
                  </a:extLst>
                </a:gridCol>
                <a:gridCol w="1890442">
                  <a:extLst>
                    <a:ext uri="{9D8B030D-6E8A-4147-A177-3AD203B41FA5}">
                      <a16:colId xmlns:a16="http://schemas.microsoft.com/office/drawing/2014/main" val="4270152496"/>
                    </a:ext>
                  </a:extLst>
                </a:gridCol>
                <a:gridCol w="1890442">
                  <a:extLst>
                    <a:ext uri="{9D8B030D-6E8A-4147-A177-3AD203B41FA5}">
                      <a16:colId xmlns:a16="http://schemas.microsoft.com/office/drawing/2014/main" val="425679542"/>
                    </a:ext>
                  </a:extLst>
                </a:gridCol>
                <a:gridCol w="1890442">
                  <a:extLst>
                    <a:ext uri="{9D8B030D-6E8A-4147-A177-3AD203B41FA5}">
                      <a16:colId xmlns:a16="http://schemas.microsoft.com/office/drawing/2014/main" val="2338018544"/>
                    </a:ext>
                  </a:extLst>
                </a:gridCol>
                <a:gridCol w="1890442">
                  <a:extLst>
                    <a:ext uri="{9D8B030D-6E8A-4147-A177-3AD203B41FA5}">
                      <a16:colId xmlns:a16="http://schemas.microsoft.com/office/drawing/2014/main" val="988597044"/>
                    </a:ext>
                  </a:extLst>
                </a:gridCol>
              </a:tblGrid>
              <a:tr h="0">
                <a:tc>
                  <a:txBody>
                    <a:bodyPr/>
                    <a:lstStyle/>
                    <a:p>
                      <a:pPr>
                        <a:buNone/>
                      </a:pPr>
                      <a:r>
                        <a:rPr lang="en-GB" sz="2000" b="1" dirty="0">
                          <a:solidFill>
                            <a:schemeClr val="bg1"/>
                          </a:solidFill>
                        </a:rPr>
                        <a:t>Conditions</a:t>
                      </a:r>
                      <a:endParaRPr lang="en-GB"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buNone/>
                      </a:pPr>
                      <a:r>
                        <a:rPr lang="en-GB" sz="2000" b="1" dirty="0">
                          <a:solidFill>
                            <a:schemeClr val="bg1"/>
                          </a:solidFill>
                        </a:rPr>
                        <a:t>Rule 1</a:t>
                      </a:r>
                      <a:endParaRPr lang="en-GB"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buNone/>
                      </a:pPr>
                      <a:r>
                        <a:rPr lang="en-GB" sz="2000" b="1" dirty="0">
                          <a:solidFill>
                            <a:schemeClr val="bg1"/>
                          </a:solidFill>
                        </a:rPr>
                        <a:t>Rule 2</a:t>
                      </a:r>
                      <a:endParaRPr lang="en-GB"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buNone/>
                      </a:pPr>
                      <a:r>
                        <a:rPr lang="en-GB" sz="2000" b="1" dirty="0">
                          <a:solidFill>
                            <a:schemeClr val="bg1"/>
                          </a:solidFill>
                        </a:rPr>
                        <a:t>Rule 3</a:t>
                      </a:r>
                      <a:endParaRPr lang="en-GB"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buNone/>
                      </a:pPr>
                      <a:r>
                        <a:rPr lang="en-GB" sz="2000" b="1" dirty="0">
                          <a:solidFill>
                            <a:schemeClr val="bg1"/>
                          </a:solidFill>
                        </a:rPr>
                        <a:t>Rule 4</a:t>
                      </a:r>
                      <a:endParaRPr lang="en-GB"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241008742"/>
                  </a:ext>
                </a:extLst>
              </a:tr>
              <a:tr h="0">
                <a:tc>
                  <a:txBody>
                    <a:bodyPr/>
                    <a:lstStyle/>
                    <a:p>
                      <a:pPr>
                        <a:buNone/>
                      </a:pPr>
                      <a:r>
                        <a:rPr lang="en-GB" sz="2000"/>
                        <a:t>Customer is a member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000" dirty="0"/>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000"/>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000"/>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000"/>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727249"/>
                  </a:ext>
                </a:extLst>
              </a:tr>
              <a:tr h="0">
                <a:tc>
                  <a:txBody>
                    <a:bodyPr/>
                    <a:lstStyle/>
                    <a:p>
                      <a:pPr>
                        <a:buNone/>
                      </a:pPr>
                      <a:r>
                        <a:rPr lang="en-GB" sz="2000"/>
                        <a:t>Order value &gt;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000" dirty="0"/>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000"/>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000"/>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000"/>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1612168"/>
                  </a:ext>
                </a:extLst>
              </a:tr>
              <a:tr h="0">
                <a:tc>
                  <a:txBody>
                    <a:bodyPr/>
                    <a:lstStyle/>
                    <a:p>
                      <a:pPr>
                        <a:buNone/>
                      </a:pPr>
                      <a:r>
                        <a:rPr lang="en-GB" sz="2000" b="1">
                          <a:solidFill>
                            <a:schemeClr val="bg1"/>
                          </a:solidFill>
                        </a:rPr>
                        <a:t>Actions</a:t>
                      </a:r>
                      <a:endParaRPr lang="en-GB" sz="200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buNone/>
                      </a:pPr>
                      <a:endParaRPr lang="en-GB" sz="200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buNone/>
                      </a:pPr>
                      <a:endParaRPr lang="en-GB" sz="200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buNone/>
                      </a:pPr>
                      <a:endParaRPr lang="en-GB" sz="200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buNone/>
                      </a:pPr>
                      <a:endParaRPr lang="en-GB" sz="2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723050213"/>
                  </a:ext>
                </a:extLst>
              </a:tr>
              <a:tr h="0">
                <a:tc>
                  <a:txBody>
                    <a:bodyPr/>
                    <a:lstStyle/>
                    <a:p>
                      <a:pPr>
                        <a:buNone/>
                      </a:pPr>
                      <a:r>
                        <a:rPr lang="en-GB" sz="2000"/>
                        <a:t>10% discount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GB"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GB"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521306"/>
                  </a:ext>
                </a:extLst>
              </a:tr>
              <a:tr h="0">
                <a:tc>
                  <a:txBody>
                    <a:bodyPr/>
                    <a:lstStyle/>
                    <a:p>
                      <a:pPr>
                        <a:buNone/>
                      </a:pPr>
                      <a:r>
                        <a:rPr lang="en-GB" sz="2000"/>
                        <a:t>Free delivery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GB"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200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endParaRPr lang="en-GB"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571758"/>
                  </a:ext>
                </a:extLst>
              </a:tr>
            </a:tbl>
          </a:graphicData>
        </a:graphic>
      </p:graphicFrame>
      <p:sp>
        <p:nvSpPr>
          <p:cNvPr id="5" name="TextBox 4">
            <a:extLst>
              <a:ext uri="{FF2B5EF4-FFF2-40B4-BE49-F238E27FC236}">
                <a16:creationId xmlns:a16="http://schemas.microsoft.com/office/drawing/2014/main" id="{54622D85-9D80-6D16-B865-2BDFD390E44E}"/>
              </a:ext>
            </a:extLst>
          </p:cNvPr>
          <p:cNvSpPr txBox="1"/>
          <p:nvPr/>
        </p:nvSpPr>
        <p:spPr>
          <a:xfrm>
            <a:off x="9902536" y="1083853"/>
            <a:ext cx="2289464" cy="5078313"/>
          </a:xfrm>
          <a:prstGeom prst="rect">
            <a:avLst/>
          </a:prstGeom>
          <a:noFill/>
        </p:spPr>
        <p:txBody>
          <a:bodyPr wrap="square" rtlCol="0">
            <a:spAutoFit/>
          </a:bodyPr>
          <a:lstStyle/>
          <a:p>
            <a:r>
              <a:rPr lang="en-US" b="1" dirty="0"/>
              <a:t>How to read this:</a:t>
            </a:r>
          </a:p>
          <a:p>
            <a:endParaRPr lang="en-US" b="1" dirty="0"/>
          </a:p>
          <a:p>
            <a:r>
              <a:rPr lang="en-US" b="1" dirty="0"/>
              <a:t>Rule 1</a:t>
            </a:r>
            <a:r>
              <a:rPr lang="en-US" dirty="0"/>
              <a:t>: Member + order &gt; £50 → gets 10% discount + free delivery</a:t>
            </a:r>
          </a:p>
          <a:p>
            <a:endParaRPr lang="en-US" dirty="0"/>
          </a:p>
          <a:p>
            <a:r>
              <a:rPr lang="en-US" b="1" dirty="0"/>
              <a:t>Rule 2</a:t>
            </a:r>
            <a:r>
              <a:rPr lang="en-US" dirty="0"/>
              <a:t>: Member + order ≤ £50 → gets 10% discount only</a:t>
            </a:r>
          </a:p>
          <a:p>
            <a:endParaRPr lang="en-US" dirty="0"/>
          </a:p>
          <a:p>
            <a:r>
              <a:rPr lang="en-US" b="1" dirty="0"/>
              <a:t>Rule 3</a:t>
            </a:r>
            <a:r>
              <a:rPr lang="en-US" dirty="0"/>
              <a:t>: Not member + order &gt; £50 → gets free delivery only</a:t>
            </a:r>
          </a:p>
          <a:p>
            <a:endParaRPr lang="en-US" dirty="0"/>
          </a:p>
          <a:p>
            <a:r>
              <a:rPr lang="en-US" b="1" dirty="0"/>
              <a:t>Rule 4</a:t>
            </a:r>
            <a:r>
              <a:rPr lang="en-US" dirty="0"/>
              <a:t>: Not member + order ≤ £50 → gets no benefits</a:t>
            </a:r>
          </a:p>
        </p:txBody>
      </p:sp>
    </p:spTree>
    <p:extLst>
      <p:ext uri="{BB962C8B-B14F-4D97-AF65-F5344CB8AC3E}">
        <p14:creationId xmlns:p14="http://schemas.microsoft.com/office/powerpoint/2010/main" val="109359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153F9-CDCC-D079-FA7A-E05D2860B2E7}"/>
              </a:ext>
            </a:extLst>
          </p:cNvPr>
          <p:cNvSpPr>
            <a:spLocks noGrp="1"/>
          </p:cNvSpPr>
          <p:nvPr>
            <p:ph type="title"/>
          </p:nvPr>
        </p:nvSpPr>
        <p:spPr/>
        <p:txBody>
          <a:bodyPr/>
          <a:lstStyle/>
          <a:p>
            <a:r>
              <a:rPr lang="en-GB" dirty="0"/>
              <a:t>Activity: Cinema Booking System</a:t>
            </a:r>
          </a:p>
        </p:txBody>
      </p:sp>
      <p:sp>
        <p:nvSpPr>
          <p:cNvPr id="3" name="Content Placeholder 2">
            <a:extLst>
              <a:ext uri="{FF2B5EF4-FFF2-40B4-BE49-F238E27FC236}">
                <a16:creationId xmlns:a16="http://schemas.microsoft.com/office/drawing/2014/main" id="{DFD64CCA-4D5A-7E4E-619A-BBB3CE665216}"/>
              </a:ext>
            </a:extLst>
          </p:cNvPr>
          <p:cNvSpPr>
            <a:spLocks noGrp="1"/>
          </p:cNvSpPr>
          <p:nvPr>
            <p:ph idx="1"/>
          </p:nvPr>
        </p:nvSpPr>
        <p:spPr>
          <a:xfrm>
            <a:off x="292291" y="1822450"/>
            <a:ext cx="5650096" cy="4351338"/>
          </a:xfrm>
        </p:spPr>
        <p:txBody>
          <a:bodyPr/>
          <a:lstStyle/>
          <a:p>
            <a:r>
              <a:rPr lang="en-GB" dirty="0"/>
              <a:t>Condition 1: Is the customer a student</a:t>
            </a:r>
          </a:p>
          <a:p>
            <a:r>
              <a:rPr lang="en-GB" dirty="0"/>
              <a:t>Condition 2: Is it before 5pm</a:t>
            </a:r>
          </a:p>
          <a:p>
            <a:r>
              <a:rPr lang="en-GB" dirty="0"/>
              <a:t>Actions: Discounted Price, Free Popcorn </a:t>
            </a:r>
            <a:r>
              <a:rPr lang="en-GB" sz="1600" dirty="0"/>
              <a:t>(your choice)</a:t>
            </a:r>
            <a:endParaRPr lang="en-GB" dirty="0"/>
          </a:p>
          <a:p>
            <a:endParaRPr lang="en-GB" dirty="0"/>
          </a:p>
          <a:p>
            <a:r>
              <a:rPr lang="en-GB" dirty="0"/>
              <a:t>How might you fill in a decision table and derive the test cases?</a:t>
            </a:r>
          </a:p>
        </p:txBody>
      </p:sp>
      <p:pic>
        <p:nvPicPr>
          <p:cNvPr id="7" name="Picture 6" descr="A close-up of a sign&#10;&#10;AI-generated content may be incorrect.">
            <a:extLst>
              <a:ext uri="{FF2B5EF4-FFF2-40B4-BE49-F238E27FC236}">
                <a16:creationId xmlns:a16="http://schemas.microsoft.com/office/drawing/2014/main" id="{2A9494AC-245A-0285-B324-7E6CA8FDC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11831">
            <a:off x="6256308" y="2007537"/>
            <a:ext cx="5359898" cy="3573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5239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C491B-2104-91B4-6ED5-35969CEA84C3}"/>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CAB004E4-2B47-933C-8632-BAD993477771}"/>
              </a:ext>
            </a:extLst>
          </p:cNvPr>
          <p:cNvSpPr>
            <a:spLocks noGrp="1"/>
          </p:cNvSpPr>
          <p:nvPr>
            <p:ph idx="1"/>
          </p:nvPr>
        </p:nvSpPr>
        <p:spPr>
          <a:xfrm>
            <a:off x="292291" y="1822450"/>
            <a:ext cx="5609746" cy="4351338"/>
          </a:xfrm>
        </p:spPr>
        <p:txBody>
          <a:bodyPr/>
          <a:lstStyle/>
          <a:p>
            <a:r>
              <a:rPr lang="en-US" dirty="0"/>
              <a:t>Each rule = one test case.</a:t>
            </a:r>
          </a:p>
          <a:p>
            <a:r>
              <a:rPr lang="en-US" dirty="0"/>
              <a:t>Decision tables are best for situations with clear conditions and business rules.</a:t>
            </a:r>
          </a:p>
          <a:p>
            <a:r>
              <a:rPr lang="en-US" dirty="0"/>
              <a:t>They reduce errors by making all combinations explicit.</a:t>
            </a:r>
            <a:endParaRPr lang="en-GB" dirty="0"/>
          </a:p>
        </p:txBody>
      </p:sp>
      <p:pic>
        <p:nvPicPr>
          <p:cNvPr id="6" name="Picture 5" descr="A close-up of a sign&#10;&#10;AI-generated content may be incorrect.">
            <a:extLst>
              <a:ext uri="{FF2B5EF4-FFF2-40B4-BE49-F238E27FC236}">
                <a16:creationId xmlns:a16="http://schemas.microsoft.com/office/drawing/2014/main" id="{29FB1DA4-7AFD-D169-4985-BCB1D5249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11831">
            <a:off x="6256308" y="2007537"/>
            <a:ext cx="5359898" cy="3573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5744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A84AF-9836-0CBD-149A-19856F4D4F90}"/>
              </a:ext>
            </a:extLst>
          </p:cNvPr>
          <p:cNvSpPr>
            <a:spLocks noGrp="1"/>
          </p:cNvSpPr>
          <p:nvPr>
            <p:ph type="title"/>
          </p:nvPr>
        </p:nvSpPr>
        <p:spPr/>
        <p:txBody>
          <a:bodyPr/>
          <a:lstStyle/>
          <a:p>
            <a:r>
              <a:rPr lang="en-GB" dirty="0"/>
              <a:t>State Transition Testing</a:t>
            </a:r>
          </a:p>
        </p:txBody>
      </p:sp>
      <p:sp>
        <p:nvSpPr>
          <p:cNvPr id="3" name="Content Placeholder 2">
            <a:extLst>
              <a:ext uri="{FF2B5EF4-FFF2-40B4-BE49-F238E27FC236}">
                <a16:creationId xmlns:a16="http://schemas.microsoft.com/office/drawing/2014/main" id="{15073ACC-137D-0360-6206-9380168901A5}"/>
              </a:ext>
            </a:extLst>
          </p:cNvPr>
          <p:cNvSpPr>
            <a:spLocks noGrp="1"/>
          </p:cNvSpPr>
          <p:nvPr>
            <p:ph idx="1"/>
          </p:nvPr>
        </p:nvSpPr>
        <p:spPr>
          <a:xfrm>
            <a:off x="292290" y="1454727"/>
            <a:ext cx="9452211" cy="4998028"/>
          </a:xfrm>
        </p:spPr>
        <p:txBody>
          <a:bodyPr>
            <a:normAutofit lnSpcReduction="10000"/>
          </a:bodyPr>
          <a:lstStyle/>
          <a:p>
            <a:r>
              <a:rPr lang="en-US" b="1" dirty="0">
                <a:solidFill>
                  <a:srgbClr val="FF0000"/>
                </a:solidFill>
              </a:rPr>
              <a:t>State Transition Testing </a:t>
            </a:r>
            <a:r>
              <a:rPr lang="en-US" dirty="0"/>
              <a:t>(STT) is another core black-box test design technique, often used alongside Boundary Value Analysis and Decision Tables.</a:t>
            </a:r>
          </a:p>
          <a:p>
            <a:r>
              <a:rPr lang="en-US" dirty="0"/>
              <a:t>It is a black-box testing technique where test cases are designed based on the states a system can be in, and the transitions (changes) between those states caused by events or inputs.</a:t>
            </a:r>
          </a:p>
          <a:p>
            <a:r>
              <a:rPr lang="en-US" dirty="0"/>
              <a:t>It is especially useful when software behaviour depends on the history of what has happened before, not just the current input.</a:t>
            </a:r>
          </a:p>
          <a:p>
            <a:pPr marL="0" indent="0">
              <a:buNone/>
            </a:pPr>
            <a:r>
              <a:rPr lang="en-US" dirty="0"/>
              <a:t>👉 Think of it as: “If the system is in State A and I give it Input X, it should move to State B and produce Output Y.”</a:t>
            </a:r>
            <a:endParaRPr lang="en-GB" dirty="0"/>
          </a:p>
        </p:txBody>
      </p:sp>
    </p:spTree>
    <p:extLst>
      <p:ext uri="{BB962C8B-B14F-4D97-AF65-F5344CB8AC3E}">
        <p14:creationId xmlns:p14="http://schemas.microsoft.com/office/powerpoint/2010/main" val="66386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4F72-E0C4-E900-1CE0-8FE5BAA2FBD1}"/>
              </a:ext>
            </a:extLst>
          </p:cNvPr>
          <p:cNvSpPr>
            <a:spLocks noGrp="1"/>
          </p:cNvSpPr>
          <p:nvPr>
            <p:ph type="title"/>
          </p:nvPr>
        </p:nvSpPr>
        <p:spPr/>
        <p:txBody>
          <a:bodyPr/>
          <a:lstStyle/>
          <a:p>
            <a:r>
              <a:rPr lang="en-GB" dirty="0"/>
              <a:t>When is STT useful?</a:t>
            </a:r>
          </a:p>
        </p:txBody>
      </p:sp>
      <p:sp>
        <p:nvSpPr>
          <p:cNvPr id="3" name="Content Placeholder 2">
            <a:extLst>
              <a:ext uri="{FF2B5EF4-FFF2-40B4-BE49-F238E27FC236}">
                <a16:creationId xmlns:a16="http://schemas.microsoft.com/office/drawing/2014/main" id="{1F486504-7432-4648-3B2C-907CA67654AB}"/>
              </a:ext>
            </a:extLst>
          </p:cNvPr>
          <p:cNvSpPr>
            <a:spLocks noGrp="1"/>
          </p:cNvSpPr>
          <p:nvPr>
            <p:ph idx="1"/>
          </p:nvPr>
        </p:nvSpPr>
        <p:spPr>
          <a:xfrm>
            <a:off x="292290" y="1822450"/>
            <a:ext cx="7189165" cy="4351338"/>
          </a:xfrm>
        </p:spPr>
        <p:txBody>
          <a:bodyPr/>
          <a:lstStyle/>
          <a:p>
            <a:r>
              <a:rPr lang="en-US" dirty="0"/>
              <a:t>Systems with sequential operations.</a:t>
            </a:r>
          </a:p>
          <a:p>
            <a:r>
              <a:rPr lang="en-US" dirty="0"/>
              <a:t>Programs where behaviour depends on previous events (not just current input).</a:t>
            </a:r>
          </a:p>
          <a:p>
            <a:r>
              <a:rPr lang="en-US" dirty="0"/>
              <a:t>Examples:</a:t>
            </a:r>
          </a:p>
          <a:p>
            <a:pPr lvl="1"/>
            <a:r>
              <a:rPr lang="en-US" dirty="0"/>
              <a:t>Login systems (lock after 3 wrong attempts).</a:t>
            </a:r>
          </a:p>
          <a:p>
            <a:pPr lvl="1"/>
            <a:r>
              <a:rPr lang="en-US" dirty="0"/>
              <a:t>ATMs (different states for idle, card inserted, pin entered, transaction).</a:t>
            </a:r>
          </a:p>
          <a:p>
            <a:pPr lvl="1"/>
            <a:r>
              <a:rPr lang="en-US" dirty="0"/>
              <a:t>Traffic lights (state changes with timer or sensors).</a:t>
            </a:r>
            <a:endParaRPr lang="en-GB" dirty="0"/>
          </a:p>
        </p:txBody>
      </p:sp>
      <p:pic>
        <p:nvPicPr>
          <p:cNvPr id="8194" name="Picture 2" descr="SCRIPTED - UK Traffic Lights | Clearly Development Marketplace">
            <a:extLst>
              <a:ext uri="{FF2B5EF4-FFF2-40B4-BE49-F238E27FC236}">
                <a16:creationId xmlns:a16="http://schemas.microsoft.com/office/drawing/2014/main" id="{6A0B8AA2-22D6-A853-16E1-CF276C2E9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94508">
            <a:off x="7720446" y="2473251"/>
            <a:ext cx="4209611" cy="22128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553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DF6E6-8A41-16D1-AB97-B57B929EEC69}"/>
              </a:ext>
            </a:extLst>
          </p:cNvPr>
          <p:cNvSpPr>
            <a:spLocks noGrp="1"/>
          </p:cNvSpPr>
          <p:nvPr>
            <p:ph type="title"/>
          </p:nvPr>
        </p:nvSpPr>
        <p:spPr/>
        <p:txBody>
          <a:bodyPr/>
          <a:lstStyle/>
          <a:p>
            <a:r>
              <a:rPr lang="en-GB" dirty="0"/>
              <a:t>Key Concepts of STT</a:t>
            </a:r>
          </a:p>
        </p:txBody>
      </p:sp>
      <p:sp>
        <p:nvSpPr>
          <p:cNvPr id="3" name="Content Placeholder 2">
            <a:extLst>
              <a:ext uri="{FF2B5EF4-FFF2-40B4-BE49-F238E27FC236}">
                <a16:creationId xmlns:a16="http://schemas.microsoft.com/office/drawing/2014/main" id="{08FCE60E-A6B7-2FB4-8CA8-D6335EBB144C}"/>
              </a:ext>
            </a:extLst>
          </p:cNvPr>
          <p:cNvSpPr>
            <a:spLocks noGrp="1"/>
          </p:cNvSpPr>
          <p:nvPr>
            <p:ph idx="1"/>
          </p:nvPr>
        </p:nvSpPr>
        <p:spPr/>
        <p:txBody>
          <a:bodyPr/>
          <a:lstStyle/>
          <a:p>
            <a:r>
              <a:rPr lang="en-US" b="1" dirty="0">
                <a:solidFill>
                  <a:srgbClr val="FF0000"/>
                </a:solidFill>
              </a:rPr>
              <a:t>States</a:t>
            </a:r>
            <a:r>
              <a:rPr lang="en-US" dirty="0"/>
              <a:t> – distinct modes of the system (e.g., “Locked”, “Unlocked”).</a:t>
            </a:r>
          </a:p>
          <a:p>
            <a:r>
              <a:rPr lang="en-US" b="1" dirty="0">
                <a:solidFill>
                  <a:srgbClr val="FF0000"/>
                </a:solidFill>
              </a:rPr>
              <a:t>Events/Inputs </a:t>
            </a:r>
            <a:r>
              <a:rPr lang="en-US" dirty="0"/>
              <a:t>– what triggers a change (e.g., “Enter correct PIN”).</a:t>
            </a:r>
          </a:p>
          <a:p>
            <a:r>
              <a:rPr lang="en-US" b="1" dirty="0">
                <a:solidFill>
                  <a:srgbClr val="FF0000"/>
                </a:solidFill>
              </a:rPr>
              <a:t>Transitions</a:t>
            </a:r>
            <a:r>
              <a:rPr lang="en-US" dirty="0"/>
              <a:t> – rules that define movement from one state to another (e.g., from “Locked” → “Unlocked”).</a:t>
            </a:r>
          </a:p>
          <a:p>
            <a:r>
              <a:rPr lang="en-US" b="1" dirty="0">
                <a:solidFill>
                  <a:srgbClr val="FF0000"/>
                </a:solidFill>
              </a:rPr>
              <a:t>Invalid Transitions </a:t>
            </a:r>
            <a:r>
              <a:rPr lang="en-US" dirty="0"/>
              <a:t>– when an event is not allowed in a given state (e.g., pressing “Withdraw” without inserting a card).</a:t>
            </a:r>
            <a:endParaRPr lang="en-GB" dirty="0"/>
          </a:p>
        </p:txBody>
      </p:sp>
    </p:spTree>
    <p:extLst>
      <p:ext uri="{BB962C8B-B14F-4D97-AF65-F5344CB8AC3E}">
        <p14:creationId xmlns:p14="http://schemas.microsoft.com/office/powerpoint/2010/main" val="3623802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9B1D3-CEF9-F6C5-B917-D0DCC1B1EB13}"/>
              </a:ext>
            </a:extLst>
          </p:cNvPr>
          <p:cNvSpPr>
            <a:spLocks noGrp="1"/>
          </p:cNvSpPr>
          <p:nvPr>
            <p:ph type="title"/>
          </p:nvPr>
        </p:nvSpPr>
        <p:spPr/>
        <p:txBody>
          <a:bodyPr/>
          <a:lstStyle/>
          <a:p>
            <a:r>
              <a:rPr lang="en-GB" dirty="0"/>
              <a:t>Example: ATM Login</a:t>
            </a:r>
          </a:p>
        </p:txBody>
      </p:sp>
      <p:sp>
        <p:nvSpPr>
          <p:cNvPr id="3" name="Content Placeholder 2">
            <a:extLst>
              <a:ext uri="{FF2B5EF4-FFF2-40B4-BE49-F238E27FC236}">
                <a16:creationId xmlns:a16="http://schemas.microsoft.com/office/drawing/2014/main" id="{B1C1AF6C-4F7B-D38A-67BB-BA9A382573FA}"/>
              </a:ext>
            </a:extLst>
          </p:cNvPr>
          <p:cNvSpPr>
            <a:spLocks noGrp="1"/>
          </p:cNvSpPr>
          <p:nvPr>
            <p:ph idx="1"/>
          </p:nvPr>
        </p:nvSpPr>
        <p:spPr>
          <a:xfrm>
            <a:off x="292290" y="1822450"/>
            <a:ext cx="8197083" cy="910359"/>
          </a:xfrm>
        </p:spPr>
        <p:txBody>
          <a:bodyPr>
            <a:normAutofit fontScale="92500"/>
          </a:bodyPr>
          <a:lstStyle/>
          <a:p>
            <a:pPr marL="0" indent="0">
              <a:buNone/>
            </a:pPr>
            <a:r>
              <a:rPr lang="en-US" b="1" dirty="0"/>
              <a:t>States</a:t>
            </a:r>
            <a:r>
              <a:rPr lang="en-US" dirty="0"/>
              <a:t>: Locked, Logged In</a:t>
            </a:r>
            <a:br>
              <a:rPr lang="en-US" dirty="0"/>
            </a:br>
            <a:r>
              <a:rPr lang="en-US" b="1" dirty="0"/>
              <a:t>Inputs</a:t>
            </a:r>
            <a:r>
              <a:rPr lang="en-US" dirty="0"/>
              <a:t>: Correct PIN, Wrong PIN (3 attempts), Logout</a:t>
            </a:r>
            <a:endParaRPr lang="en-GB" dirty="0"/>
          </a:p>
        </p:txBody>
      </p:sp>
      <p:graphicFrame>
        <p:nvGraphicFramePr>
          <p:cNvPr id="4" name="Table 3">
            <a:extLst>
              <a:ext uri="{FF2B5EF4-FFF2-40B4-BE49-F238E27FC236}">
                <a16:creationId xmlns:a16="http://schemas.microsoft.com/office/drawing/2014/main" id="{D839785F-F354-48F3-DE47-D6D7D0574400}"/>
              </a:ext>
            </a:extLst>
          </p:cNvPr>
          <p:cNvGraphicFramePr>
            <a:graphicFrameLocks noGrp="1"/>
          </p:cNvGraphicFramePr>
          <p:nvPr>
            <p:extLst>
              <p:ext uri="{D42A27DB-BD31-4B8C-83A1-F6EECF244321}">
                <p14:modId xmlns:p14="http://schemas.microsoft.com/office/powerpoint/2010/main" val="4090048370"/>
              </p:ext>
            </p:extLst>
          </p:nvPr>
        </p:nvGraphicFramePr>
        <p:xfrm>
          <a:off x="292290" y="2848394"/>
          <a:ext cx="8919509" cy="1463040"/>
        </p:xfrm>
        <a:graphic>
          <a:graphicData uri="http://schemas.openxmlformats.org/drawingml/2006/table">
            <a:tbl>
              <a:tblPr/>
              <a:tblGrid>
                <a:gridCol w="1645872">
                  <a:extLst>
                    <a:ext uri="{9D8B030D-6E8A-4147-A177-3AD203B41FA5}">
                      <a16:colId xmlns:a16="http://schemas.microsoft.com/office/drawing/2014/main" val="959462440"/>
                    </a:ext>
                  </a:extLst>
                </a:gridCol>
                <a:gridCol w="2389909">
                  <a:extLst>
                    <a:ext uri="{9D8B030D-6E8A-4147-A177-3AD203B41FA5}">
                      <a16:colId xmlns:a16="http://schemas.microsoft.com/office/drawing/2014/main" val="1836899865"/>
                    </a:ext>
                  </a:extLst>
                </a:gridCol>
                <a:gridCol w="1646153">
                  <a:extLst>
                    <a:ext uri="{9D8B030D-6E8A-4147-A177-3AD203B41FA5}">
                      <a16:colId xmlns:a16="http://schemas.microsoft.com/office/drawing/2014/main" val="2722730300"/>
                    </a:ext>
                  </a:extLst>
                </a:gridCol>
                <a:gridCol w="3237575">
                  <a:extLst>
                    <a:ext uri="{9D8B030D-6E8A-4147-A177-3AD203B41FA5}">
                      <a16:colId xmlns:a16="http://schemas.microsoft.com/office/drawing/2014/main" val="481162440"/>
                    </a:ext>
                  </a:extLst>
                </a:gridCol>
              </a:tblGrid>
              <a:tr h="0">
                <a:tc>
                  <a:txBody>
                    <a:bodyPr/>
                    <a:lstStyle/>
                    <a:p>
                      <a:pPr>
                        <a:buNone/>
                      </a:pPr>
                      <a:r>
                        <a:rPr lang="en-GB" dirty="0">
                          <a:solidFill>
                            <a:schemeClr val="bg1"/>
                          </a:solidFill>
                        </a:rPr>
                        <a:t>Current State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buNone/>
                      </a:pPr>
                      <a:r>
                        <a:rPr lang="en-GB">
                          <a:solidFill>
                            <a:schemeClr val="bg1"/>
                          </a:solidFill>
                        </a:rPr>
                        <a:t>Input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buNone/>
                      </a:pPr>
                      <a:r>
                        <a:rPr lang="en-GB">
                          <a:solidFill>
                            <a:schemeClr val="bg1"/>
                          </a:solidFill>
                        </a:rPr>
                        <a:t>Next State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buNone/>
                      </a:pPr>
                      <a:r>
                        <a:rPr lang="en-GB" dirty="0">
                          <a:solidFill>
                            <a:schemeClr val="bg1"/>
                          </a:solidFill>
                        </a:rPr>
                        <a:t>Output/Action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114962435"/>
                  </a:ext>
                </a:extLst>
              </a:tr>
              <a:tr h="0">
                <a:tc>
                  <a:txBody>
                    <a:bodyPr/>
                    <a:lstStyle/>
                    <a:p>
                      <a:pPr>
                        <a:buNone/>
                      </a:pPr>
                      <a:r>
                        <a:rPr lang="en-GB"/>
                        <a:t>Locked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a:t>Correct PIN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a:t>Logged 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a:t>Access granted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46257500"/>
                  </a:ext>
                </a:extLst>
              </a:tr>
              <a:tr h="0">
                <a:tc>
                  <a:txBody>
                    <a:bodyPr/>
                    <a:lstStyle/>
                    <a:p>
                      <a:pPr>
                        <a:buNone/>
                      </a:pPr>
                      <a:r>
                        <a:rPr lang="en-GB"/>
                        <a:t>Locked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a:t>Wrong PIN (x3)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a:t>Locked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a:t>Account locked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8275753"/>
                  </a:ext>
                </a:extLst>
              </a:tr>
              <a:tr h="0">
                <a:tc>
                  <a:txBody>
                    <a:bodyPr/>
                    <a:lstStyle/>
                    <a:p>
                      <a:pPr>
                        <a:buNone/>
                      </a:pPr>
                      <a:r>
                        <a:rPr lang="en-GB"/>
                        <a:t>Logged 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dirty="0"/>
                        <a:t>Logout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a:t>Locked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dirty="0"/>
                        <a:t>Session ended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233880"/>
                  </a:ext>
                </a:extLst>
              </a:tr>
            </a:tbl>
          </a:graphicData>
        </a:graphic>
      </p:graphicFrame>
      <p:pic>
        <p:nvPicPr>
          <p:cNvPr id="9218" name="Picture 2" descr="Free-to-use Link ATMs across the UK at risk of being closed down | Consumer  affairs | The Guardian">
            <a:extLst>
              <a:ext uri="{FF2B5EF4-FFF2-40B4-BE49-F238E27FC236}">
                <a16:creationId xmlns:a16="http://schemas.microsoft.com/office/drawing/2014/main" id="{37F95616-C1D1-7D2E-28FF-0DF2C2D75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79944">
            <a:off x="8654778" y="425306"/>
            <a:ext cx="3255818" cy="2441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17B5949F-9D9E-3085-AE10-C3FEA6166B1C}"/>
              </a:ext>
            </a:extLst>
          </p:cNvPr>
          <p:cNvSpPr txBox="1"/>
          <p:nvPr/>
        </p:nvSpPr>
        <p:spPr>
          <a:xfrm>
            <a:off x="155944" y="4427019"/>
            <a:ext cx="9055855"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rebuchet MS" panose="020B0603020202020204" pitchFamily="34" charset="0"/>
              </a:rPr>
              <a:t>Ensures coverage of all valid and invalid transitions.</a:t>
            </a:r>
          </a:p>
          <a:p>
            <a:pPr marL="285750" indent="-285750">
              <a:buFont typeface="Arial" panose="020B0604020202020204" pitchFamily="34" charset="0"/>
              <a:buChar char="•"/>
            </a:pPr>
            <a:r>
              <a:rPr lang="en-US" dirty="0">
                <a:latin typeface="Trebuchet MS" panose="020B0603020202020204" pitchFamily="34" charset="0"/>
              </a:rPr>
              <a:t>Helps identify unhandled conditions (places the system could get “stuck”).</a:t>
            </a:r>
          </a:p>
          <a:p>
            <a:pPr marL="285750" indent="-285750">
              <a:buFont typeface="Arial" panose="020B0604020202020204" pitchFamily="34" charset="0"/>
              <a:buChar char="•"/>
            </a:pPr>
            <a:r>
              <a:rPr lang="en-US" dirty="0">
                <a:latin typeface="Trebuchet MS" panose="020B0603020202020204" pitchFamily="34" charset="0"/>
              </a:rPr>
              <a:t>Especially good for workflow-driven systems</a:t>
            </a:r>
          </a:p>
          <a:p>
            <a:pPr marL="285750" indent="-285750">
              <a:buFont typeface="Arial" panose="020B0604020202020204" pitchFamily="34" charset="0"/>
              <a:buChar char="•"/>
            </a:pPr>
            <a:r>
              <a:rPr lang="en-US" dirty="0">
                <a:latin typeface="Trebuchet MS" panose="020B0603020202020204" pitchFamily="34" charset="0"/>
              </a:rPr>
              <a:t>BUT can get complex if a system has many states and transitions.</a:t>
            </a:r>
          </a:p>
          <a:p>
            <a:pPr marL="285750" indent="-285750">
              <a:buFont typeface="Arial" panose="020B0604020202020204" pitchFamily="34" charset="0"/>
              <a:buChar char="•"/>
            </a:pPr>
            <a:r>
              <a:rPr lang="en-US" dirty="0">
                <a:latin typeface="Trebuchet MS" panose="020B0603020202020204" pitchFamily="34" charset="0"/>
              </a:rPr>
              <a:t>Works best when states are well-defined.</a:t>
            </a:r>
            <a:endParaRPr lang="en-GB" dirty="0">
              <a:latin typeface="Trebuchet MS" panose="020B0603020202020204" pitchFamily="34" charset="0"/>
            </a:endParaRPr>
          </a:p>
        </p:txBody>
      </p:sp>
    </p:spTree>
    <p:extLst>
      <p:ext uri="{BB962C8B-B14F-4D97-AF65-F5344CB8AC3E}">
        <p14:creationId xmlns:p14="http://schemas.microsoft.com/office/powerpoint/2010/main" val="176537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A8338-1F6A-18B9-DD59-55A89BCF2C42}"/>
              </a:ext>
            </a:extLst>
          </p:cNvPr>
          <p:cNvSpPr>
            <a:spLocks noGrp="1"/>
          </p:cNvSpPr>
          <p:nvPr>
            <p:ph type="title"/>
          </p:nvPr>
        </p:nvSpPr>
        <p:spPr/>
        <p:txBody>
          <a:bodyPr/>
          <a:lstStyle/>
          <a:p>
            <a:r>
              <a:rPr lang="en-GB" dirty="0"/>
              <a:t>Recall from last lesson</a:t>
            </a:r>
          </a:p>
        </p:txBody>
      </p:sp>
      <p:sp>
        <p:nvSpPr>
          <p:cNvPr id="3" name="Content Placeholder 2">
            <a:extLst>
              <a:ext uri="{FF2B5EF4-FFF2-40B4-BE49-F238E27FC236}">
                <a16:creationId xmlns:a16="http://schemas.microsoft.com/office/drawing/2014/main" id="{44BE340F-1537-1DD8-A4C0-90C99D913A49}"/>
              </a:ext>
            </a:extLst>
          </p:cNvPr>
          <p:cNvSpPr>
            <a:spLocks noGrp="1"/>
          </p:cNvSpPr>
          <p:nvPr>
            <p:ph idx="1"/>
          </p:nvPr>
        </p:nvSpPr>
        <p:spPr/>
        <p:txBody>
          <a:bodyPr/>
          <a:lstStyle/>
          <a:p>
            <a:pPr marL="0" indent="0">
              <a:buNone/>
            </a:pPr>
            <a:r>
              <a:rPr lang="en-GB" dirty="0">
                <a:hlinkClick r:id="rId2"/>
              </a:rPr>
              <a:t>https://forms.microsoft.com/e/nSFSd1ChAH</a:t>
            </a:r>
            <a:r>
              <a:rPr lang="en-GB" dirty="0"/>
              <a:t> </a:t>
            </a:r>
          </a:p>
          <a:p>
            <a:endParaRPr lang="en-GB" dirty="0"/>
          </a:p>
          <a:p>
            <a:pPr marL="0" indent="0">
              <a:buNone/>
            </a:pPr>
            <a:r>
              <a:rPr lang="en-GB" dirty="0"/>
              <a:t>An email should by now have arrived with the link attached.</a:t>
            </a:r>
          </a:p>
        </p:txBody>
      </p:sp>
    </p:spTree>
    <p:extLst>
      <p:ext uri="{BB962C8B-B14F-4D97-AF65-F5344CB8AC3E}">
        <p14:creationId xmlns:p14="http://schemas.microsoft.com/office/powerpoint/2010/main" val="1644293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3405D0-74E5-6909-310C-2075522A35BC}"/>
              </a:ext>
            </a:extLst>
          </p:cNvPr>
          <p:cNvSpPr>
            <a:spLocks noGrp="1"/>
          </p:cNvSpPr>
          <p:nvPr>
            <p:ph type="title"/>
          </p:nvPr>
        </p:nvSpPr>
        <p:spPr>
          <a:xfrm>
            <a:off x="175219" y="2368499"/>
            <a:ext cx="9512490" cy="2852737"/>
          </a:xfrm>
        </p:spPr>
        <p:txBody>
          <a:bodyPr>
            <a:normAutofit fontScale="90000"/>
          </a:bodyPr>
          <a:lstStyle/>
          <a:p>
            <a:r>
              <a:rPr lang="en-US" dirty="0"/>
              <a:t>Why might automated testing be more reliable than manual testing? </a:t>
            </a:r>
            <a:br>
              <a:rPr lang="en-US" dirty="0"/>
            </a:br>
            <a:br>
              <a:rPr lang="en-US" dirty="0"/>
            </a:br>
            <a:r>
              <a:rPr lang="en-US" dirty="0"/>
              <a:t>Why might it not be?</a:t>
            </a:r>
            <a:endParaRPr lang="en-GB" dirty="0"/>
          </a:p>
        </p:txBody>
      </p:sp>
    </p:spTree>
    <p:extLst>
      <p:ext uri="{BB962C8B-B14F-4D97-AF65-F5344CB8AC3E}">
        <p14:creationId xmlns:p14="http://schemas.microsoft.com/office/powerpoint/2010/main" val="3795118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CBE64-1F35-5D5D-CF15-C2CF3910F128}"/>
              </a:ext>
            </a:extLst>
          </p:cNvPr>
          <p:cNvSpPr>
            <a:spLocks noGrp="1"/>
          </p:cNvSpPr>
          <p:nvPr>
            <p:ph type="title"/>
          </p:nvPr>
        </p:nvSpPr>
        <p:spPr>
          <a:xfrm>
            <a:off x="264994" y="320675"/>
            <a:ext cx="9493155" cy="1325563"/>
          </a:xfrm>
        </p:spPr>
        <p:txBody>
          <a:bodyPr anchor="ctr">
            <a:normAutofit/>
          </a:bodyPr>
          <a:lstStyle/>
          <a:p>
            <a:r>
              <a:rPr lang="en-GB"/>
              <a:t>Automated vs Manual Testing</a:t>
            </a:r>
          </a:p>
        </p:txBody>
      </p:sp>
      <p:pic>
        <p:nvPicPr>
          <p:cNvPr id="5" name="Content Placeholder 4" descr="3D illustration">
            <a:extLst>
              <a:ext uri="{FF2B5EF4-FFF2-40B4-BE49-F238E27FC236}">
                <a16:creationId xmlns:a16="http://schemas.microsoft.com/office/drawing/2014/main" id="{09D43C50-8AFD-4728-B29F-6E6BF5D09FE2}"/>
              </a:ext>
            </a:extLst>
          </p:cNvPr>
          <p:cNvPicPr>
            <a:picLocks noGrp="1" noChangeAspect="1"/>
          </p:cNvPicPr>
          <p:nvPr>
            <p:ph sz="half" idx="1"/>
          </p:nvPr>
        </p:nvPicPr>
        <p:blipFill>
          <a:blip r:embed="rId3"/>
          <a:srcRect l="12375" r="15307" b="-3"/>
          <a:stretch>
            <a:fillRect/>
          </a:stretch>
        </p:blipFill>
        <p:spPr>
          <a:xfrm>
            <a:off x="336076" y="1540490"/>
            <a:ext cx="4195549" cy="4351338"/>
          </a:xfrm>
          <a:prstGeom prst="rect">
            <a:avLst/>
          </a:prstGeom>
          <a:noFill/>
        </p:spPr>
      </p:pic>
      <p:sp>
        <p:nvSpPr>
          <p:cNvPr id="4" name="Content Placeholder 3">
            <a:extLst>
              <a:ext uri="{FF2B5EF4-FFF2-40B4-BE49-F238E27FC236}">
                <a16:creationId xmlns:a16="http://schemas.microsoft.com/office/drawing/2014/main" id="{8FE2D253-39C6-62C4-160B-2D083B7C0FE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62600" y="1836098"/>
            <a:ext cx="4195549" cy="4351338"/>
          </a:xfrm>
        </p:spPr>
        <p:txBody>
          <a:bodyPr>
            <a:normAutofit/>
          </a:bodyPr>
          <a:lstStyle/>
          <a:p>
            <a:pPr marL="0" indent="0">
              <a:spcBef>
                <a:spcPts val="2500"/>
              </a:spcBef>
              <a:buFont typeface="Arial" panose="020B0604020202020204" pitchFamily="34" charset="0"/>
              <a:buNone/>
            </a:pPr>
            <a:r>
              <a:rPr lang="en-US" sz="1600" b="1"/>
              <a:t>Consistency and Speed</a:t>
            </a:r>
          </a:p>
          <a:p>
            <a:pPr marL="0" lvl="1" indent="0">
              <a:buFont typeface="Arial" panose="020B0604020202020204" pitchFamily="34" charset="0"/>
              <a:buNone/>
            </a:pPr>
            <a:r>
              <a:rPr lang="en-US" sz="1600"/>
              <a:t>Automated testing provides consistent results and executes tests much faster than manual testing, reducing human error.</a:t>
            </a:r>
          </a:p>
          <a:p>
            <a:pPr marL="0" indent="0">
              <a:spcBef>
                <a:spcPts val="2500"/>
              </a:spcBef>
              <a:buFont typeface="Arial" panose="020B0604020202020204" pitchFamily="34" charset="0"/>
              <a:buNone/>
            </a:pPr>
            <a:r>
              <a:rPr lang="en-US" sz="1600" b="1"/>
              <a:t>Human Insight and Flexibility</a:t>
            </a:r>
          </a:p>
          <a:p>
            <a:pPr marL="0" lvl="1" indent="0">
              <a:buFont typeface="Arial" panose="020B0604020202020204" pitchFamily="34" charset="0"/>
              <a:buNone/>
            </a:pPr>
            <a:r>
              <a:rPr lang="en-US" sz="1600"/>
              <a:t>Manual testing allows detection of user experience and visual issues that automated tools may miss, offering greater flexibility.</a:t>
            </a:r>
          </a:p>
          <a:p>
            <a:pPr marL="0" indent="0">
              <a:spcBef>
                <a:spcPts val="2500"/>
              </a:spcBef>
              <a:buFont typeface="Arial" panose="020B0604020202020204" pitchFamily="34" charset="0"/>
              <a:buNone/>
            </a:pPr>
            <a:r>
              <a:rPr lang="en-US" sz="1600" b="1"/>
              <a:t>Investment and Adaptability</a:t>
            </a:r>
          </a:p>
          <a:p>
            <a:pPr marL="0" lvl="1" indent="0">
              <a:buFont typeface="Arial" panose="020B0604020202020204" pitchFamily="34" charset="0"/>
              <a:buNone/>
            </a:pPr>
            <a:r>
              <a:rPr lang="en-US" sz="1600"/>
              <a:t>Automation requires significant initial setup and is less adaptable to unexpected changes compared to manual testing.</a:t>
            </a:r>
          </a:p>
        </p:txBody>
      </p:sp>
    </p:spTree>
    <p:extLst>
      <p:ext uri="{BB962C8B-B14F-4D97-AF65-F5344CB8AC3E}">
        <p14:creationId xmlns:p14="http://schemas.microsoft.com/office/powerpoint/2010/main" val="645766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F6DD1B-E9D6-0C3E-8EA3-D865127CF0E1}"/>
              </a:ext>
            </a:extLst>
          </p:cNvPr>
          <p:cNvSpPr>
            <a:spLocks noGrp="1"/>
          </p:cNvSpPr>
          <p:nvPr>
            <p:ph type="title"/>
          </p:nvPr>
        </p:nvSpPr>
        <p:spPr/>
        <p:txBody>
          <a:bodyPr/>
          <a:lstStyle/>
          <a:p>
            <a:r>
              <a:rPr lang="en-GB" dirty="0"/>
              <a:t>Homework</a:t>
            </a:r>
          </a:p>
        </p:txBody>
      </p:sp>
      <p:sp>
        <p:nvSpPr>
          <p:cNvPr id="6" name="Content Placeholder 5">
            <a:extLst>
              <a:ext uri="{FF2B5EF4-FFF2-40B4-BE49-F238E27FC236}">
                <a16:creationId xmlns:a16="http://schemas.microsoft.com/office/drawing/2014/main" id="{0A743FDA-15B4-3C28-947D-7A4299EF7DF1}"/>
              </a:ext>
            </a:extLst>
          </p:cNvPr>
          <p:cNvSpPr>
            <a:spLocks noGrp="1"/>
          </p:cNvSpPr>
          <p:nvPr>
            <p:ph idx="1"/>
          </p:nvPr>
        </p:nvSpPr>
        <p:spPr/>
        <p:txBody>
          <a:bodyPr>
            <a:normAutofit/>
          </a:bodyPr>
          <a:lstStyle/>
          <a:p>
            <a:r>
              <a:rPr lang="en-GB" dirty="0"/>
              <a:t>Step 1: Read the code and identify </a:t>
            </a:r>
            <a:r>
              <a:rPr lang="en-GB"/>
              <a:t>the states</a:t>
            </a:r>
            <a:endParaRPr lang="en-GB" dirty="0"/>
          </a:p>
          <a:p>
            <a:r>
              <a:rPr lang="en-GB" dirty="0"/>
              <a:t>Step 2: Create a state transition table or diagram for the system.</a:t>
            </a:r>
          </a:p>
          <a:p>
            <a:r>
              <a:rPr lang="en-GB" dirty="0"/>
              <a:t>Step 3: Write 5 test cases to cover important transitions, e.g.:</a:t>
            </a:r>
          </a:p>
          <a:p>
            <a:pPr lvl="1"/>
            <a:r>
              <a:rPr lang="en-GB" dirty="0"/>
              <a:t>Locked → enter correct code → Unlocked.</a:t>
            </a:r>
          </a:p>
          <a:p>
            <a:pPr lvl="1"/>
            <a:r>
              <a:rPr lang="en-GB" dirty="0"/>
              <a:t>Locked → 3 wrong attempts → Blocked.</a:t>
            </a:r>
          </a:p>
          <a:p>
            <a:pPr lvl="1"/>
            <a:r>
              <a:rPr lang="en-GB" dirty="0"/>
              <a:t>Unlocked → lock() → Locked.</a:t>
            </a:r>
          </a:p>
          <a:p>
            <a:pPr lvl="1"/>
            <a:r>
              <a:rPr lang="en-GB" dirty="0"/>
              <a:t>Blocked → enter code → Still Blocked.</a:t>
            </a:r>
          </a:p>
          <a:p>
            <a:pPr lvl="1"/>
            <a:r>
              <a:rPr lang="en-GB" dirty="0"/>
              <a:t>Locked → 2 wrong codes + correct code → Unlocked.</a:t>
            </a:r>
          </a:p>
        </p:txBody>
      </p:sp>
      <p:sp>
        <p:nvSpPr>
          <p:cNvPr id="8" name="Deadline">
            <a:extLst>
              <a:ext uri="{FF2B5EF4-FFF2-40B4-BE49-F238E27FC236}">
                <a16:creationId xmlns:a16="http://schemas.microsoft.com/office/drawing/2014/main" id="{018A7F6D-65A5-8C80-A0B6-3F31575EC642}"/>
              </a:ext>
            </a:extLst>
          </p:cNvPr>
          <p:cNvSpPr/>
          <p:nvPr/>
        </p:nvSpPr>
        <p:spPr>
          <a:xfrm>
            <a:off x="10021380" y="256415"/>
            <a:ext cx="1873045" cy="111451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GB" dirty="0">
                <a:latin typeface="Trebuchet MS" panose="020B0603020202020204" pitchFamily="34" charset="0"/>
              </a:rPr>
              <a:t>Deadline:</a:t>
            </a:r>
          </a:p>
          <a:p>
            <a:pPr algn="ctr"/>
            <a:r>
              <a:rPr lang="en-GB" dirty="0">
                <a:latin typeface="Trebuchet MS" panose="020B0603020202020204" pitchFamily="34" charset="0"/>
              </a:rPr>
              <a:t>Midnight before next lesson</a:t>
            </a:r>
          </a:p>
        </p:txBody>
      </p:sp>
    </p:spTree>
    <p:extLst>
      <p:ext uri="{BB962C8B-B14F-4D97-AF65-F5344CB8AC3E}">
        <p14:creationId xmlns:p14="http://schemas.microsoft.com/office/powerpoint/2010/main" val="2420659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2F943-6440-C1F2-BDB5-EAF6DE54E91C}"/>
              </a:ext>
            </a:extLst>
          </p:cNvPr>
          <p:cNvSpPr>
            <a:spLocks noGrp="1"/>
          </p:cNvSpPr>
          <p:nvPr>
            <p:ph type="title"/>
          </p:nvPr>
        </p:nvSpPr>
        <p:spPr/>
        <p:txBody>
          <a:bodyPr/>
          <a:lstStyle/>
          <a:p>
            <a:r>
              <a:rPr lang="en-GB" dirty="0"/>
              <a:t>Reflect on this…</a:t>
            </a:r>
          </a:p>
        </p:txBody>
      </p:sp>
      <p:sp>
        <p:nvSpPr>
          <p:cNvPr id="3" name="Content Placeholder 2">
            <a:extLst>
              <a:ext uri="{FF2B5EF4-FFF2-40B4-BE49-F238E27FC236}">
                <a16:creationId xmlns:a16="http://schemas.microsoft.com/office/drawing/2014/main" id="{9B54B4F2-48DC-655C-FE33-CBB488110ED6}"/>
              </a:ext>
            </a:extLst>
          </p:cNvPr>
          <p:cNvSpPr>
            <a:spLocks noGrp="1"/>
          </p:cNvSpPr>
          <p:nvPr>
            <p:ph idx="1"/>
          </p:nvPr>
        </p:nvSpPr>
        <p:spPr>
          <a:xfrm>
            <a:off x="292290" y="1822450"/>
            <a:ext cx="9452211" cy="1913808"/>
          </a:xfrm>
        </p:spPr>
        <p:txBody>
          <a:bodyPr>
            <a:normAutofit/>
          </a:bodyPr>
          <a:lstStyle/>
          <a:p>
            <a:pPr marL="0" indent="0">
              <a:buNone/>
            </a:pPr>
            <a:r>
              <a:rPr lang="en-US" sz="4000" dirty="0"/>
              <a:t>Would you rather test a program by running it blindly (no code access) or by seeing its logic line by line?</a:t>
            </a:r>
            <a:endParaRPr lang="en-GB" sz="4000" dirty="0"/>
          </a:p>
        </p:txBody>
      </p:sp>
      <p:sp>
        <p:nvSpPr>
          <p:cNvPr id="4" name="Rectangle 3">
            <a:extLst>
              <a:ext uri="{FF2B5EF4-FFF2-40B4-BE49-F238E27FC236}">
                <a16:creationId xmlns:a16="http://schemas.microsoft.com/office/drawing/2014/main" id="{73279D3E-D56F-FDBB-C3D1-ADF2E60946A5}"/>
              </a:ext>
            </a:extLst>
          </p:cNvPr>
          <p:cNvSpPr/>
          <p:nvPr/>
        </p:nvSpPr>
        <p:spPr>
          <a:xfrm>
            <a:off x="1179871" y="4336026"/>
            <a:ext cx="3008671" cy="1219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dirty="0"/>
              <a:t>Black Box Testing</a:t>
            </a:r>
          </a:p>
        </p:txBody>
      </p:sp>
      <p:sp>
        <p:nvSpPr>
          <p:cNvPr id="5" name="Rectangle 4">
            <a:extLst>
              <a:ext uri="{FF2B5EF4-FFF2-40B4-BE49-F238E27FC236}">
                <a16:creationId xmlns:a16="http://schemas.microsoft.com/office/drawing/2014/main" id="{A02F42FA-58E6-6E26-F996-FA43A29B369D}"/>
              </a:ext>
            </a:extLst>
          </p:cNvPr>
          <p:cNvSpPr/>
          <p:nvPr/>
        </p:nvSpPr>
        <p:spPr>
          <a:xfrm>
            <a:off x="5491316" y="4336026"/>
            <a:ext cx="3008671" cy="1219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White Box Testing</a:t>
            </a:r>
          </a:p>
        </p:txBody>
      </p:sp>
    </p:spTree>
    <p:extLst>
      <p:ext uri="{BB962C8B-B14F-4D97-AF65-F5344CB8AC3E}">
        <p14:creationId xmlns:p14="http://schemas.microsoft.com/office/powerpoint/2010/main" val="349560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deblock">
            <a:extLst>
              <a:ext uri="{FF2B5EF4-FFF2-40B4-BE49-F238E27FC236}">
                <a16:creationId xmlns:a16="http://schemas.microsoft.com/office/drawing/2014/main" id="{861DC76E-3E4E-C206-965E-747B597BDBD5}"/>
              </a:ext>
            </a:extLst>
          </p:cNvPr>
          <p:cNvSpPr/>
          <p:nvPr/>
        </p:nvSpPr>
        <p:spPr>
          <a:xfrm>
            <a:off x="223464" y="387709"/>
            <a:ext cx="9325876" cy="566896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r>
              <a:rPr lang="en-US" sz="1200" dirty="0">
                <a:solidFill>
                  <a:schemeClr val="bg1"/>
                </a:solidFill>
                <a:latin typeface="Courier New" panose="02070309020205020404" pitchFamily="49" charset="0"/>
                <a:cs typeface="Courier New" panose="02070309020205020404" pitchFamily="49" charset="0"/>
              </a:rPr>
              <a:t>def </a:t>
            </a:r>
            <a:r>
              <a:rPr lang="en-US" sz="1200" dirty="0" err="1">
                <a:solidFill>
                  <a:schemeClr val="bg1"/>
                </a:solidFill>
                <a:latin typeface="Courier New" panose="02070309020205020404" pitchFamily="49" charset="0"/>
                <a:cs typeface="Courier New" panose="02070309020205020404" pitchFamily="49" charset="0"/>
              </a:rPr>
              <a:t>calculate_grade</a:t>
            </a:r>
            <a:r>
              <a:rPr lang="en-US" sz="1200" dirty="0">
                <a:solidFill>
                  <a:schemeClr val="bg1"/>
                </a:solidFill>
                <a:latin typeface="Courier New" panose="02070309020205020404" pitchFamily="49" charset="0"/>
                <a:cs typeface="Courier New" panose="02070309020205020404" pitchFamily="49" charset="0"/>
              </a:rPr>
              <a:t>(score):</a:t>
            </a:r>
          </a:p>
          <a:p>
            <a:r>
              <a:rPr lang="en-US" sz="1200" dirty="0">
                <a:solidFill>
                  <a:schemeClr val="bg1"/>
                </a:solidFill>
                <a:latin typeface="Courier New" panose="02070309020205020404" pitchFamily="49" charset="0"/>
                <a:cs typeface="Courier New" panose="02070309020205020404" pitchFamily="49" charset="0"/>
              </a:rPr>
              <a:t>    if not </a:t>
            </a:r>
            <a:r>
              <a:rPr lang="en-US" sz="1200" dirty="0" err="1">
                <a:solidFill>
                  <a:schemeClr val="bg1"/>
                </a:solidFill>
                <a:latin typeface="Courier New" panose="02070309020205020404" pitchFamily="49" charset="0"/>
                <a:cs typeface="Courier New" panose="02070309020205020404" pitchFamily="49" charset="0"/>
              </a:rPr>
              <a:t>isinstance</a:t>
            </a:r>
            <a:r>
              <a:rPr lang="en-US" sz="1200" dirty="0">
                <a:solidFill>
                  <a:schemeClr val="bg1"/>
                </a:solidFill>
                <a:latin typeface="Courier New" panose="02070309020205020404" pitchFamily="49" charset="0"/>
                <a:cs typeface="Courier New" panose="02070309020205020404" pitchFamily="49" charset="0"/>
              </a:rPr>
              <a:t>(score, (int, float)) or score &lt; 0 or score &gt; 100:</a:t>
            </a:r>
          </a:p>
          <a:p>
            <a:r>
              <a:rPr lang="en-US" sz="1200" dirty="0">
                <a:solidFill>
                  <a:schemeClr val="bg1"/>
                </a:solidFill>
                <a:latin typeface="Courier New" panose="02070309020205020404" pitchFamily="49" charset="0"/>
                <a:cs typeface="Courier New" panose="02070309020205020404" pitchFamily="49" charset="0"/>
              </a:rPr>
              <a:t>        return "Invalid score. Please enter a number between 0 and 100."</a:t>
            </a:r>
          </a:p>
          <a:p>
            <a:r>
              <a:rPr lang="en-US" sz="1200" dirty="0">
                <a:solidFill>
                  <a:schemeClr val="bg1"/>
                </a:solidFill>
                <a:latin typeface="Courier New" panose="02070309020205020404" pitchFamily="49" charset="0"/>
                <a:cs typeface="Courier New" panose="02070309020205020404" pitchFamily="49" charset="0"/>
              </a:rPr>
              <a:t>    </a:t>
            </a:r>
          </a:p>
          <a:p>
            <a:r>
              <a:rPr lang="en-US" sz="1200" dirty="0">
                <a:solidFill>
                  <a:schemeClr val="bg1"/>
                </a:solidFill>
                <a:latin typeface="Courier New" panose="02070309020205020404" pitchFamily="49" charset="0"/>
                <a:cs typeface="Courier New" panose="02070309020205020404" pitchFamily="49" charset="0"/>
              </a:rPr>
              <a:t>    if score &gt;= 90:</a:t>
            </a:r>
          </a:p>
          <a:p>
            <a:r>
              <a:rPr lang="en-US" sz="1200" dirty="0">
                <a:solidFill>
                  <a:schemeClr val="bg1"/>
                </a:solidFill>
                <a:latin typeface="Courier New" panose="02070309020205020404" pitchFamily="49" charset="0"/>
                <a:cs typeface="Courier New" panose="02070309020205020404" pitchFamily="49" charset="0"/>
              </a:rPr>
              <a:t>        return "A"</a:t>
            </a:r>
          </a:p>
          <a:p>
            <a:r>
              <a:rPr lang="en-US" sz="1200" dirty="0">
                <a:solidFill>
                  <a:schemeClr val="bg1"/>
                </a:solidFill>
                <a:latin typeface="Courier New" panose="02070309020205020404" pitchFamily="49" charset="0"/>
                <a:cs typeface="Courier New" panose="02070309020205020404" pitchFamily="49" charset="0"/>
              </a:rPr>
              <a:t>    </a:t>
            </a:r>
            <a:r>
              <a:rPr lang="en-US" sz="1200" dirty="0" err="1">
                <a:solidFill>
                  <a:schemeClr val="bg1"/>
                </a:solidFill>
                <a:latin typeface="Courier New" panose="02070309020205020404" pitchFamily="49" charset="0"/>
                <a:cs typeface="Courier New" panose="02070309020205020404" pitchFamily="49" charset="0"/>
              </a:rPr>
              <a:t>elif</a:t>
            </a:r>
            <a:r>
              <a:rPr lang="en-US" sz="1200" dirty="0">
                <a:solidFill>
                  <a:schemeClr val="bg1"/>
                </a:solidFill>
                <a:latin typeface="Courier New" panose="02070309020205020404" pitchFamily="49" charset="0"/>
                <a:cs typeface="Courier New" panose="02070309020205020404" pitchFamily="49" charset="0"/>
              </a:rPr>
              <a:t> score &gt;= 80:</a:t>
            </a:r>
          </a:p>
          <a:p>
            <a:r>
              <a:rPr lang="en-US" sz="1200" dirty="0">
                <a:solidFill>
                  <a:schemeClr val="bg1"/>
                </a:solidFill>
                <a:latin typeface="Courier New" panose="02070309020205020404" pitchFamily="49" charset="0"/>
                <a:cs typeface="Courier New" panose="02070309020205020404" pitchFamily="49" charset="0"/>
              </a:rPr>
              <a:t>        return "B"</a:t>
            </a:r>
          </a:p>
          <a:p>
            <a:r>
              <a:rPr lang="en-US" sz="1200" dirty="0">
                <a:solidFill>
                  <a:schemeClr val="bg1"/>
                </a:solidFill>
                <a:latin typeface="Courier New" panose="02070309020205020404" pitchFamily="49" charset="0"/>
                <a:cs typeface="Courier New" panose="02070309020205020404" pitchFamily="49" charset="0"/>
              </a:rPr>
              <a:t>    </a:t>
            </a:r>
            <a:r>
              <a:rPr lang="en-US" sz="1200" dirty="0" err="1">
                <a:solidFill>
                  <a:schemeClr val="bg1"/>
                </a:solidFill>
                <a:latin typeface="Courier New" panose="02070309020205020404" pitchFamily="49" charset="0"/>
                <a:cs typeface="Courier New" panose="02070309020205020404" pitchFamily="49" charset="0"/>
              </a:rPr>
              <a:t>elif</a:t>
            </a:r>
            <a:r>
              <a:rPr lang="en-US" sz="1200" dirty="0">
                <a:solidFill>
                  <a:schemeClr val="bg1"/>
                </a:solidFill>
                <a:latin typeface="Courier New" panose="02070309020205020404" pitchFamily="49" charset="0"/>
                <a:cs typeface="Courier New" panose="02070309020205020404" pitchFamily="49" charset="0"/>
              </a:rPr>
              <a:t> score &gt;= 70:</a:t>
            </a:r>
          </a:p>
          <a:p>
            <a:r>
              <a:rPr lang="en-US" sz="1200" dirty="0">
                <a:solidFill>
                  <a:schemeClr val="bg1"/>
                </a:solidFill>
                <a:latin typeface="Courier New" panose="02070309020205020404" pitchFamily="49" charset="0"/>
                <a:cs typeface="Courier New" panose="02070309020205020404" pitchFamily="49" charset="0"/>
              </a:rPr>
              <a:t>        return "C"</a:t>
            </a:r>
          </a:p>
          <a:p>
            <a:r>
              <a:rPr lang="en-US" sz="1200" dirty="0">
                <a:solidFill>
                  <a:schemeClr val="bg1"/>
                </a:solidFill>
                <a:latin typeface="Courier New" panose="02070309020205020404" pitchFamily="49" charset="0"/>
                <a:cs typeface="Courier New" panose="02070309020205020404" pitchFamily="49" charset="0"/>
              </a:rPr>
              <a:t>    </a:t>
            </a:r>
            <a:r>
              <a:rPr lang="en-US" sz="1200" dirty="0" err="1">
                <a:solidFill>
                  <a:schemeClr val="bg1"/>
                </a:solidFill>
                <a:latin typeface="Courier New" panose="02070309020205020404" pitchFamily="49" charset="0"/>
                <a:cs typeface="Courier New" panose="02070309020205020404" pitchFamily="49" charset="0"/>
              </a:rPr>
              <a:t>elif</a:t>
            </a:r>
            <a:r>
              <a:rPr lang="en-US" sz="1200" dirty="0">
                <a:solidFill>
                  <a:schemeClr val="bg1"/>
                </a:solidFill>
                <a:latin typeface="Courier New" panose="02070309020205020404" pitchFamily="49" charset="0"/>
                <a:cs typeface="Courier New" panose="02070309020205020404" pitchFamily="49" charset="0"/>
              </a:rPr>
              <a:t> score &gt;= 60:</a:t>
            </a:r>
          </a:p>
          <a:p>
            <a:r>
              <a:rPr lang="en-US" sz="1200" dirty="0">
                <a:solidFill>
                  <a:schemeClr val="bg1"/>
                </a:solidFill>
                <a:latin typeface="Courier New" panose="02070309020205020404" pitchFamily="49" charset="0"/>
                <a:cs typeface="Courier New" panose="02070309020205020404" pitchFamily="49" charset="0"/>
              </a:rPr>
              <a:t>        return "D"</a:t>
            </a:r>
          </a:p>
          <a:p>
            <a:r>
              <a:rPr lang="en-US" sz="1200" dirty="0">
                <a:solidFill>
                  <a:schemeClr val="bg1"/>
                </a:solidFill>
                <a:latin typeface="Courier New" panose="02070309020205020404" pitchFamily="49" charset="0"/>
                <a:cs typeface="Courier New" panose="02070309020205020404" pitchFamily="49" charset="0"/>
              </a:rPr>
              <a:t>    else:</a:t>
            </a:r>
          </a:p>
          <a:p>
            <a:r>
              <a:rPr lang="en-US" sz="1200" dirty="0">
                <a:solidFill>
                  <a:schemeClr val="bg1"/>
                </a:solidFill>
                <a:latin typeface="Courier New" panose="02070309020205020404" pitchFamily="49" charset="0"/>
                <a:cs typeface="Courier New" panose="02070309020205020404" pitchFamily="49" charset="0"/>
              </a:rPr>
              <a:t>        return "F"</a:t>
            </a:r>
          </a:p>
          <a:p>
            <a:br>
              <a:rPr lang="en-US" sz="1200" dirty="0">
                <a:solidFill>
                  <a:schemeClr val="bg1"/>
                </a:solidFill>
                <a:latin typeface="Courier New" panose="02070309020205020404" pitchFamily="49" charset="0"/>
                <a:cs typeface="Courier New" panose="02070309020205020404" pitchFamily="49" charset="0"/>
              </a:rPr>
            </a:br>
            <a:endParaRPr lang="en-US" sz="1200" dirty="0">
              <a:solidFill>
                <a:schemeClr val="bg1"/>
              </a:solidFill>
              <a:latin typeface="Courier New" panose="02070309020205020404" pitchFamily="49" charset="0"/>
              <a:cs typeface="Courier New" panose="02070309020205020404" pitchFamily="49" charset="0"/>
            </a:endParaRPr>
          </a:p>
          <a:p>
            <a:r>
              <a:rPr lang="en-US" sz="1200" dirty="0">
                <a:solidFill>
                  <a:schemeClr val="bg1"/>
                </a:solidFill>
                <a:latin typeface="Courier New" panose="02070309020205020404" pitchFamily="49" charset="0"/>
                <a:cs typeface="Courier New" panose="02070309020205020404" pitchFamily="49" charset="0"/>
              </a:rPr>
              <a:t>def main():</a:t>
            </a:r>
          </a:p>
          <a:p>
            <a:r>
              <a:rPr lang="en-US" sz="1200" dirty="0">
                <a:solidFill>
                  <a:schemeClr val="bg1"/>
                </a:solidFill>
                <a:latin typeface="Courier New" panose="02070309020205020404" pitchFamily="49" charset="0"/>
                <a:cs typeface="Courier New" panose="02070309020205020404" pitchFamily="49" charset="0"/>
              </a:rPr>
              <a:t>    try:</a:t>
            </a:r>
          </a:p>
          <a:p>
            <a:r>
              <a:rPr lang="en-US" sz="1200" dirty="0">
                <a:solidFill>
                  <a:schemeClr val="bg1"/>
                </a:solidFill>
                <a:latin typeface="Courier New" panose="02070309020205020404" pitchFamily="49" charset="0"/>
                <a:cs typeface="Courier New" panose="02070309020205020404" pitchFamily="49" charset="0"/>
              </a:rPr>
              <a:t>        score = float(input("Enter your numeric score (0-100): "))</a:t>
            </a:r>
          </a:p>
          <a:p>
            <a:r>
              <a:rPr lang="en-US" sz="1200" dirty="0">
                <a:solidFill>
                  <a:schemeClr val="bg1"/>
                </a:solidFill>
                <a:latin typeface="Courier New" panose="02070309020205020404" pitchFamily="49" charset="0"/>
                <a:cs typeface="Courier New" panose="02070309020205020404" pitchFamily="49" charset="0"/>
              </a:rPr>
              <a:t>        grade = </a:t>
            </a:r>
            <a:r>
              <a:rPr lang="en-US" sz="1200" dirty="0" err="1">
                <a:solidFill>
                  <a:schemeClr val="bg1"/>
                </a:solidFill>
                <a:latin typeface="Courier New" panose="02070309020205020404" pitchFamily="49" charset="0"/>
                <a:cs typeface="Courier New" panose="02070309020205020404" pitchFamily="49" charset="0"/>
              </a:rPr>
              <a:t>calculate_grade</a:t>
            </a:r>
            <a:r>
              <a:rPr lang="en-US" sz="1200" dirty="0">
                <a:solidFill>
                  <a:schemeClr val="bg1"/>
                </a:solidFill>
                <a:latin typeface="Courier New" panose="02070309020205020404" pitchFamily="49" charset="0"/>
                <a:cs typeface="Courier New" panose="02070309020205020404" pitchFamily="49" charset="0"/>
              </a:rPr>
              <a:t>(score)</a:t>
            </a:r>
          </a:p>
          <a:p>
            <a:r>
              <a:rPr lang="en-US" sz="1200" dirty="0">
                <a:solidFill>
                  <a:schemeClr val="bg1"/>
                </a:solidFill>
                <a:latin typeface="Courier New" panose="02070309020205020404" pitchFamily="49" charset="0"/>
                <a:cs typeface="Courier New" panose="02070309020205020404" pitchFamily="49" charset="0"/>
              </a:rPr>
              <a:t>        print(</a:t>
            </a:r>
            <a:r>
              <a:rPr lang="en-US" sz="1200" dirty="0" err="1">
                <a:solidFill>
                  <a:schemeClr val="bg1"/>
                </a:solidFill>
                <a:latin typeface="Courier New" panose="02070309020205020404" pitchFamily="49" charset="0"/>
                <a:cs typeface="Courier New" panose="02070309020205020404" pitchFamily="49" charset="0"/>
              </a:rPr>
              <a:t>f"Your</a:t>
            </a:r>
            <a:r>
              <a:rPr lang="en-US" sz="1200" dirty="0">
                <a:solidFill>
                  <a:schemeClr val="bg1"/>
                </a:solidFill>
                <a:latin typeface="Courier New" panose="02070309020205020404" pitchFamily="49" charset="0"/>
                <a:cs typeface="Courier New" panose="02070309020205020404" pitchFamily="49" charset="0"/>
              </a:rPr>
              <a:t> letter grade is: {grade}")</a:t>
            </a:r>
          </a:p>
          <a:p>
            <a:r>
              <a:rPr lang="en-US" sz="1200" dirty="0">
                <a:solidFill>
                  <a:schemeClr val="bg1"/>
                </a:solidFill>
                <a:latin typeface="Courier New" panose="02070309020205020404" pitchFamily="49" charset="0"/>
                <a:cs typeface="Courier New" panose="02070309020205020404" pitchFamily="49" charset="0"/>
              </a:rPr>
              <a:t>    except </a:t>
            </a:r>
            <a:r>
              <a:rPr lang="en-US" sz="1200" dirty="0" err="1">
                <a:solidFill>
                  <a:schemeClr val="bg1"/>
                </a:solidFill>
                <a:latin typeface="Courier New" panose="02070309020205020404" pitchFamily="49" charset="0"/>
                <a:cs typeface="Courier New" panose="02070309020205020404" pitchFamily="49" charset="0"/>
              </a:rPr>
              <a:t>ValueError</a:t>
            </a:r>
            <a:r>
              <a:rPr lang="en-US" sz="1200" dirty="0">
                <a:solidFill>
                  <a:schemeClr val="bg1"/>
                </a:solidFill>
                <a:latin typeface="Courier New" panose="02070309020205020404" pitchFamily="49" charset="0"/>
                <a:cs typeface="Courier New" panose="02070309020205020404" pitchFamily="49" charset="0"/>
              </a:rPr>
              <a:t>:</a:t>
            </a:r>
          </a:p>
          <a:p>
            <a:r>
              <a:rPr lang="en-US" sz="1200" dirty="0">
                <a:solidFill>
                  <a:schemeClr val="bg1"/>
                </a:solidFill>
                <a:latin typeface="Courier New" panose="02070309020205020404" pitchFamily="49" charset="0"/>
                <a:cs typeface="Courier New" panose="02070309020205020404" pitchFamily="49" charset="0"/>
              </a:rPr>
              <a:t>        print("Please enter a valid number.")</a:t>
            </a:r>
          </a:p>
          <a:p>
            <a:br>
              <a:rPr lang="en-US" sz="1200" dirty="0">
                <a:solidFill>
                  <a:schemeClr val="bg1"/>
                </a:solidFill>
                <a:latin typeface="Courier New" panose="02070309020205020404" pitchFamily="49" charset="0"/>
                <a:cs typeface="Courier New" panose="02070309020205020404" pitchFamily="49" charset="0"/>
              </a:rPr>
            </a:br>
            <a:endParaRPr lang="en-US" sz="1200" dirty="0">
              <a:solidFill>
                <a:schemeClr val="bg1"/>
              </a:solidFill>
              <a:latin typeface="Courier New" panose="02070309020205020404" pitchFamily="49" charset="0"/>
              <a:cs typeface="Courier New" panose="02070309020205020404" pitchFamily="49" charset="0"/>
            </a:endParaRPr>
          </a:p>
          <a:p>
            <a:r>
              <a:rPr lang="en-US" sz="1200" dirty="0">
                <a:solidFill>
                  <a:schemeClr val="bg1"/>
                </a:solidFill>
                <a:latin typeface="Courier New" panose="02070309020205020404" pitchFamily="49" charset="0"/>
                <a:cs typeface="Courier New" panose="02070309020205020404" pitchFamily="49" charset="0"/>
              </a:rPr>
              <a:t>if __name__ == "__main__":</a:t>
            </a:r>
          </a:p>
          <a:p>
            <a:r>
              <a:rPr lang="en-US" sz="1200" dirty="0">
                <a:solidFill>
                  <a:schemeClr val="bg1"/>
                </a:solidFill>
                <a:latin typeface="Courier New" panose="02070309020205020404" pitchFamily="49" charset="0"/>
                <a:cs typeface="Courier New" panose="02070309020205020404" pitchFamily="49" charset="0"/>
              </a:rPr>
              <a:t>    main()</a:t>
            </a:r>
          </a:p>
        </p:txBody>
      </p:sp>
      <p:sp>
        <p:nvSpPr>
          <p:cNvPr id="5" name="Note this down">
            <a:extLst>
              <a:ext uri="{FF2B5EF4-FFF2-40B4-BE49-F238E27FC236}">
                <a16:creationId xmlns:a16="http://schemas.microsoft.com/office/drawing/2014/main" id="{7D3E87C6-1DF3-C949-2862-61E5B84907F3}"/>
              </a:ext>
            </a:extLst>
          </p:cNvPr>
          <p:cNvSpPr/>
          <p:nvPr/>
        </p:nvSpPr>
        <p:spPr>
          <a:xfrm>
            <a:off x="10021504" y="249130"/>
            <a:ext cx="1873045" cy="22286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Task:</a:t>
            </a:r>
          </a:p>
          <a:p>
            <a:pPr algn="ctr"/>
            <a:endParaRPr lang="en-GB" dirty="0">
              <a:latin typeface="Trebuchet MS" panose="020B0603020202020204" pitchFamily="34" charset="0"/>
            </a:endParaRPr>
          </a:p>
          <a:p>
            <a:r>
              <a:rPr lang="en-GB" dirty="0">
                <a:latin typeface="Trebuchet MS" panose="020B0603020202020204" pitchFamily="34" charset="0"/>
              </a:rPr>
              <a:t>Create at least 3 black box test cases and 3 white box test cases</a:t>
            </a:r>
          </a:p>
        </p:txBody>
      </p:sp>
      <p:sp>
        <p:nvSpPr>
          <p:cNvPr id="8" name="Minutes display">
            <a:extLst>
              <a:ext uri="{FF2B5EF4-FFF2-40B4-BE49-F238E27FC236}">
                <a16:creationId xmlns:a16="http://schemas.microsoft.com/office/drawing/2014/main" id="{437F549F-E106-E24F-FDFF-DD1A2762B46B}"/>
              </a:ext>
            </a:extLst>
          </p:cNvPr>
          <p:cNvSpPr/>
          <p:nvPr/>
        </p:nvSpPr>
        <p:spPr>
          <a:xfrm>
            <a:off x="10429140" y="2818961"/>
            <a:ext cx="1057771" cy="4032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Trebuchet MS" panose="020B0603020202020204" pitchFamily="34" charset="0"/>
              </a:rPr>
              <a:t>15 </a:t>
            </a:r>
            <a:r>
              <a:rPr lang="en-US" sz="1800" b="1" dirty="0">
                <a:latin typeface="Trebuchet MS" panose="020B0603020202020204" pitchFamily="34" charset="0"/>
              </a:rPr>
              <a:t>mins</a:t>
            </a:r>
            <a:endParaRPr lang="en-GB" sz="1800" b="1" dirty="0">
              <a:latin typeface="Trebuchet MS" panose="020B0603020202020204" pitchFamily="34" charset="0"/>
            </a:endParaRPr>
          </a:p>
        </p:txBody>
      </p:sp>
    </p:spTree>
    <p:extLst>
      <p:ext uri="{BB962C8B-B14F-4D97-AF65-F5344CB8AC3E}">
        <p14:creationId xmlns:p14="http://schemas.microsoft.com/office/powerpoint/2010/main" val="796752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E04AD1-1A62-1F81-C5E8-EEB7AC21973D}"/>
              </a:ext>
            </a:extLst>
          </p:cNvPr>
          <p:cNvSpPr>
            <a:spLocks noGrp="1"/>
          </p:cNvSpPr>
          <p:nvPr>
            <p:ph type="title"/>
          </p:nvPr>
        </p:nvSpPr>
        <p:spPr/>
        <p:txBody>
          <a:bodyPr/>
          <a:lstStyle/>
          <a:p>
            <a:r>
              <a:rPr lang="en-GB" dirty="0"/>
              <a:t>Static vs Dynamic Testing</a:t>
            </a:r>
          </a:p>
        </p:txBody>
      </p:sp>
      <p:sp>
        <p:nvSpPr>
          <p:cNvPr id="5" name="Content Placeholder 4">
            <a:extLst>
              <a:ext uri="{FF2B5EF4-FFF2-40B4-BE49-F238E27FC236}">
                <a16:creationId xmlns:a16="http://schemas.microsoft.com/office/drawing/2014/main" id="{BD058241-E56B-A8CA-087B-27CADFCA7462}"/>
              </a:ext>
            </a:extLst>
          </p:cNvPr>
          <p:cNvSpPr>
            <a:spLocks noGrp="1"/>
          </p:cNvSpPr>
          <p:nvPr>
            <p:ph idx="1"/>
          </p:nvPr>
        </p:nvSpPr>
        <p:spPr>
          <a:xfrm>
            <a:off x="292290" y="1552285"/>
            <a:ext cx="7365810" cy="4640695"/>
          </a:xfrm>
        </p:spPr>
        <p:txBody>
          <a:bodyPr>
            <a:normAutofit fontScale="85000" lnSpcReduction="20000"/>
          </a:bodyPr>
          <a:lstStyle/>
          <a:p>
            <a:r>
              <a:rPr lang="en-US" b="1" dirty="0">
                <a:solidFill>
                  <a:srgbClr val="FF0000"/>
                </a:solidFill>
              </a:rPr>
              <a:t>Static Testing </a:t>
            </a:r>
          </a:p>
          <a:p>
            <a:pPr lvl="1"/>
            <a:r>
              <a:rPr lang="en-US" dirty="0"/>
              <a:t>is proactive, non-execution-based, and focuses on finding defects early through analysis and reviews. It’s cost-effective for early defect detection.</a:t>
            </a:r>
          </a:p>
          <a:p>
            <a:pPr lvl="1"/>
            <a:r>
              <a:rPr lang="en-US" dirty="0"/>
              <a:t>It involves inspections, walkthroughs, code reviews, documentation review.</a:t>
            </a:r>
          </a:p>
          <a:p>
            <a:r>
              <a:rPr lang="en-US" b="1" dirty="0">
                <a:solidFill>
                  <a:srgbClr val="FF0000"/>
                </a:solidFill>
              </a:rPr>
              <a:t>Dynamic Testing </a:t>
            </a:r>
          </a:p>
          <a:p>
            <a:pPr lvl="1"/>
            <a:r>
              <a:rPr lang="en-US" dirty="0"/>
              <a:t>is reactive, execution-based, and validates the software’s functionality and performance during runtime. It ensures the system behaves correctly under real-life conditions.</a:t>
            </a:r>
          </a:p>
          <a:p>
            <a:pPr lvl="1"/>
            <a:r>
              <a:rPr lang="en-US" dirty="0"/>
              <a:t>It involves running the code and executing test cases.</a:t>
            </a:r>
          </a:p>
          <a:p>
            <a:r>
              <a:rPr lang="en-US" dirty="0"/>
              <a:t>A combination of both approaches is often used to ensure comprehensive software quality, with static testing catching issues early and dynamic testing verifying runtime behavior.</a:t>
            </a:r>
            <a:endParaRPr lang="en-GB" dirty="0"/>
          </a:p>
        </p:txBody>
      </p:sp>
      <p:pic>
        <p:nvPicPr>
          <p:cNvPr id="8" name="Picture 7" descr="A cartoon of two men sitting at a table with laptops and a book&#10;&#10;AI-generated content may be incorrect.">
            <a:extLst>
              <a:ext uri="{FF2B5EF4-FFF2-40B4-BE49-F238E27FC236}">
                <a16:creationId xmlns:a16="http://schemas.microsoft.com/office/drawing/2014/main" id="{043A6439-DD9C-20BC-CC25-5F639EBE3FC2}"/>
              </a:ext>
            </a:extLst>
          </p:cNvPr>
          <p:cNvPicPr>
            <a:picLocks noChangeAspect="1"/>
          </p:cNvPicPr>
          <p:nvPr/>
        </p:nvPicPr>
        <p:blipFill>
          <a:blip r:embed="rId2">
            <a:clrChange>
              <a:clrFrom>
                <a:srgbClr val="FFFAE7"/>
              </a:clrFrom>
              <a:clrTo>
                <a:srgbClr val="FFFAE7">
                  <a:alpha val="0"/>
                </a:srgbClr>
              </a:clrTo>
            </a:clrChange>
            <a:extLst>
              <a:ext uri="{28A0092B-C50C-407E-A947-70E740481C1C}">
                <a14:useLocalDpi xmlns:a14="http://schemas.microsoft.com/office/drawing/2010/main" val="0"/>
              </a:ext>
            </a:extLst>
          </a:blip>
          <a:stretch>
            <a:fillRect/>
          </a:stretch>
        </p:blipFill>
        <p:spPr>
          <a:xfrm>
            <a:off x="7772184" y="1646239"/>
            <a:ext cx="4419816" cy="2946544"/>
          </a:xfrm>
          <a:prstGeom prst="rect">
            <a:avLst/>
          </a:prstGeom>
        </p:spPr>
      </p:pic>
    </p:spTree>
    <p:extLst>
      <p:ext uri="{BB962C8B-B14F-4D97-AF65-F5344CB8AC3E}">
        <p14:creationId xmlns:p14="http://schemas.microsoft.com/office/powerpoint/2010/main" val="93199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500"/>
                                        <p:tgtEl>
                                          <p:spTgt spid="5">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DFCA7-9D71-0912-A2F8-7C8F668D66BC}"/>
              </a:ext>
            </a:extLst>
          </p:cNvPr>
          <p:cNvSpPr>
            <a:spLocks noGrp="1"/>
          </p:cNvSpPr>
          <p:nvPr>
            <p:ph type="title"/>
          </p:nvPr>
        </p:nvSpPr>
        <p:spPr/>
        <p:txBody>
          <a:bodyPr/>
          <a:lstStyle/>
          <a:p>
            <a:r>
              <a:rPr lang="en-GB" dirty="0"/>
              <a:t>Boundary Value Analysis</a:t>
            </a:r>
          </a:p>
        </p:txBody>
      </p:sp>
      <p:sp>
        <p:nvSpPr>
          <p:cNvPr id="3" name="Content Placeholder 2">
            <a:extLst>
              <a:ext uri="{FF2B5EF4-FFF2-40B4-BE49-F238E27FC236}">
                <a16:creationId xmlns:a16="http://schemas.microsoft.com/office/drawing/2014/main" id="{501B89AE-16FD-828A-E960-C1A4C7150E5B}"/>
              </a:ext>
            </a:extLst>
          </p:cNvPr>
          <p:cNvSpPr>
            <a:spLocks noGrp="1"/>
          </p:cNvSpPr>
          <p:nvPr>
            <p:ph idx="1"/>
          </p:nvPr>
        </p:nvSpPr>
        <p:spPr/>
        <p:txBody>
          <a:bodyPr>
            <a:normAutofit lnSpcReduction="10000"/>
          </a:bodyPr>
          <a:lstStyle/>
          <a:p>
            <a:r>
              <a:rPr lang="en-US" dirty="0"/>
              <a:t>Errors are more likely to occur at the extreme ends of input ranges </a:t>
            </a:r>
            <a:r>
              <a:rPr lang="en-US" sz="2400" dirty="0"/>
              <a:t>(just below, on, or just above the boundary)</a:t>
            </a:r>
          </a:p>
          <a:p>
            <a:r>
              <a:rPr lang="en-GB" dirty="0"/>
              <a:t>This is a </a:t>
            </a:r>
            <a:r>
              <a:rPr lang="en-GB" b="1" dirty="0"/>
              <a:t>Black Box </a:t>
            </a:r>
            <a:r>
              <a:rPr lang="en-GB" dirty="0"/>
              <a:t>testing technique that focuses on the edges/boundaries of input ranges rather than the middle values</a:t>
            </a:r>
          </a:p>
          <a:p>
            <a:endParaRPr lang="en-GB" sz="1200" dirty="0"/>
          </a:p>
          <a:p>
            <a:r>
              <a:rPr lang="en-GB" dirty="0"/>
              <a:t>How it works:</a:t>
            </a:r>
          </a:p>
          <a:p>
            <a:pPr lvl="1"/>
            <a:r>
              <a:rPr lang="en-US" dirty="0"/>
              <a:t>Identify the input range (valid and invalid).</a:t>
            </a:r>
          </a:p>
          <a:p>
            <a:pPr lvl="1"/>
            <a:r>
              <a:rPr lang="en-US" dirty="0"/>
              <a:t>Choose test cases at the minimum, maximum, and just inside/outside the boundaries.</a:t>
            </a:r>
          </a:p>
          <a:p>
            <a:pPr lvl="1"/>
            <a:r>
              <a:rPr lang="en-US" dirty="0"/>
              <a:t>Test those cases to ensure the system handles them correctly.</a:t>
            </a:r>
            <a:endParaRPr lang="en-GB" dirty="0"/>
          </a:p>
        </p:txBody>
      </p:sp>
      <p:pic>
        <p:nvPicPr>
          <p:cNvPr id="8" name="Picture 7" descr="A white ball on a rope&#10;&#10;AI-generated content may be incorrect.">
            <a:extLst>
              <a:ext uri="{FF2B5EF4-FFF2-40B4-BE49-F238E27FC236}">
                <a16:creationId xmlns:a16="http://schemas.microsoft.com/office/drawing/2014/main" id="{3C0BA593-0DBE-8525-2293-283BCA992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9968" y="1822450"/>
            <a:ext cx="2372032" cy="2372032"/>
          </a:xfrm>
          <a:prstGeom prst="rect">
            <a:avLst/>
          </a:prstGeom>
        </p:spPr>
      </p:pic>
    </p:spTree>
    <p:extLst>
      <p:ext uri="{BB962C8B-B14F-4D97-AF65-F5344CB8AC3E}">
        <p14:creationId xmlns:p14="http://schemas.microsoft.com/office/powerpoint/2010/main" val="1485146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4E574-569C-1EF5-7BEC-C39985C4633A}"/>
              </a:ext>
            </a:extLst>
          </p:cNvPr>
          <p:cNvSpPr>
            <a:spLocks noGrp="1"/>
          </p:cNvSpPr>
          <p:nvPr>
            <p:ph type="title"/>
          </p:nvPr>
        </p:nvSpPr>
        <p:spPr>
          <a:xfrm>
            <a:off x="292290" y="320676"/>
            <a:ext cx="9452211" cy="849364"/>
          </a:xfrm>
        </p:spPr>
        <p:txBody>
          <a:bodyPr>
            <a:normAutofit/>
          </a:bodyPr>
          <a:lstStyle/>
          <a:p>
            <a:r>
              <a:rPr lang="en-GB" sz="4000" dirty="0"/>
              <a:t>Example</a:t>
            </a:r>
          </a:p>
        </p:txBody>
      </p:sp>
      <p:sp>
        <p:nvSpPr>
          <p:cNvPr id="3" name="Content Placeholder 2">
            <a:extLst>
              <a:ext uri="{FF2B5EF4-FFF2-40B4-BE49-F238E27FC236}">
                <a16:creationId xmlns:a16="http://schemas.microsoft.com/office/drawing/2014/main" id="{AB906FA4-0DAC-3D03-2E0C-DBB15884BC37}"/>
              </a:ext>
            </a:extLst>
          </p:cNvPr>
          <p:cNvSpPr>
            <a:spLocks noGrp="1"/>
          </p:cNvSpPr>
          <p:nvPr>
            <p:ph idx="1"/>
          </p:nvPr>
        </p:nvSpPr>
        <p:spPr>
          <a:xfrm>
            <a:off x="292290" y="1389831"/>
            <a:ext cx="9452211" cy="4351338"/>
          </a:xfrm>
        </p:spPr>
        <p:txBody>
          <a:bodyPr>
            <a:normAutofit lnSpcReduction="10000"/>
          </a:bodyPr>
          <a:lstStyle/>
          <a:p>
            <a:r>
              <a:rPr lang="en-US" dirty="0"/>
              <a:t>Suppose an app requires an </a:t>
            </a:r>
            <a:r>
              <a:rPr lang="en-US" b="1" dirty="0"/>
              <a:t>age input between 12 and 18</a:t>
            </a:r>
            <a:r>
              <a:rPr lang="en-US" dirty="0"/>
              <a:t> (inclusive).</a:t>
            </a:r>
          </a:p>
          <a:p>
            <a:pPr lvl="1"/>
            <a:r>
              <a:rPr lang="en-US" b="1" dirty="0"/>
              <a:t>Valid range:</a:t>
            </a:r>
            <a:r>
              <a:rPr lang="en-US" dirty="0"/>
              <a:t> 12 → 18</a:t>
            </a:r>
          </a:p>
          <a:p>
            <a:pPr lvl="1"/>
            <a:r>
              <a:rPr lang="en-US" b="1" dirty="0"/>
              <a:t>Invalid values:</a:t>
            </a:r>
            <a:r>
              <a:rPr lang="en-US" dirty="0"/>
              <a:t> &lt;12 or &gt;18</a:t>
            </a:r>
          </a:p>
          <a:p>
            <a:r>
              <a:rPr lang="en-US" b="1" dirty="0"/>
              <a:t>Test cases (Boundary Value Analysis):</a:t>
            </a:r>
          </a:p>
          <a:p>
            <a:pPr lvl="1"/>
            <a:r>
              <a:rPr lang="en-US" dirty="0"/>
              <a:t>11 (</a:t>
            </a:r>
            <a:r>
              <a:rPr lang="en-US" b="1" dirty="0"/>
              <a:t>just below lower bound</a:t>
            </a:r>
            <a:r>
              <a:rPr lang="en-US" dirty="0"/>
              <a:t>) – should be rejected ❌</a:t>
            </a:r>
          </a:p>
          <a:p>
            <a:pPr lvl="1"/>
            <a:r>
              <a:rPr lang="en-US" dirty="0"/>
              <a:t>12 (</a:t>
            </a:r>
            <a:r>
              <a:rPr lang="en-US" b="1" dirty="0"/>
              <a:t>lower bound</a:t>
            </a:r>
            <a:r>
              <a:rPr lang="en-US" dirty="0"/>
              <a:t>) – should be accepted ✅</a:t>
            </a:r>
          </a:p>
          <a:p>
            <a:pPr lvl="1"/>
            <a:r>
              <a:rPr lang="en-US" dirty="0"/>
              <a:t>13 (</a:t>
            </a:r>
            <a:r>
              <a:rPr lang="en-US" b="1" dirty="0"/>
              <a:t>just above lower bound</a:t>
            </a:r>
            <a:r>
              <a:rPr lang="en-US" dirty="0"/>
              <a:t>) – should be accepted ✅</a:t>
            </a:r>
          </a:p>
          <a:p>
            <a:pPr lvl="1"/>
            <a:r>
              <a:rPr lang="en-US" dirty="0"/>
              <a:t>17 (</a:t>
            </a:r>
            <a:r>
              <a:rPr lang="en-US" b="1" dirty="0"/>
              <a:t>just below upper bound</a:t>
            </a:r>
            <a:r>
              <a:rPr lang="en-US" dirty="0"/>
              <a:t>) – should be accepted ✅</a:t>
            </a:r>
          </a:p>
          <a:p>
            <a:pPr lvl="1"/>
            <a:r>
              <a:rPr lang="en-US" dirty="0"/>
              <a:t>18 (</a:t>
            </a:r>
            <a:r>
              <a:rPr lang="en-US" b="1" dirty="0"/>
              <a:t>upper bound</a:t>
            </a:r>
            <a:r>
              <a:rPr lang="en-US" dirty="0"/>
              <a:t>) – should be accepted ✅</a:t>
            </a:r>
          </a:p>
          <a:p>
            <a:pPr lvl="1"/>
            <a:r>
              <a:rPr lang="en-US" dirty="0"/>
              <a:t>19 (</a:t>
            </a:r>
            <a:r>
              <a:rPr lang="en-US" b="1" dirty="0"/>
              <a:t>just above upper bound</a:t>
            </a:r>
            <a:r>
              <a:rPr lang="en-US" dirty="0"/>
              <a:t>) – should be rejected ❌</a:t>
            </a:r>
          </a:p>
          <a:p>
            <a:endParaRPr lang="en-GB" dirty="0"/>
          </a:p>
        </p:txBody>
      </p:sp>
      <p:sp>
        <p:nvSpPr>
          <p:cNvPr id="4" name="Arrow: Left 3">
            <a:extLst>
              <a:ext uri="{FF2B5EF4-FFF2-40B4-BE49-F238E27FC236}">
                <a16:creationId xmlns:a16="http://schemas.microsoft.com/office/drawing/2014/main" id="{AEE999A3-B6D9-B39C-B57E-8286552E7B40}"/>
              </a:ext>
            </a:extLst>
          </p:cNvPr>
          <p:cNvSpPr/>
          <p:nvPr/>
        </p:nvSpPr>
        <p:spPr>
          <a:xfrm>
            <a:off x="8721212" y="3736256"/>
            <a:ext cx="2625213" cy="1253179"/>
          </a:xfrm>
          <a:prstGeom prst="lef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No point testing for 14,15 or 16</a:t>
            </a:r>
          </a:p>
        </p:txBody>
      </p:sp>
    </p:spTree>
    <p:extLst>
      <p:ext uri="{BB962C8B-B14F-4D97-AF65-F5344CB8AC3E}">
        <p14:creationId xmlns:p14="http://schemas.microsoft.com/office/powerpoint/2010/main" val="97357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right)">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C3DE7-4012-B76A-73D6-5B5B26C49EC1}"/>
              </a:ext>
            </a:extLst>
          </p:cNvPr>
          <p:cNvSpPr>
            <a:spLocks noGrp="1"/>
          </p:cNvSpPr>
          <p:nvPr>
            <p:ph type="title"/>
          </p:nvPr>
        </p:nvSpPr>
        <p:spPr/>
        <p:txBody>
          <a:bodyPr/>
          <a:lstStyle/>
          <a:p>
            <a:r>
              <a:rPr lang="en-GB" dirty="0"/>
              <a:t>Another Example</a:t>
            </a:r>
          </a:p>
        </p:txBody>
      </p:sp>
      <p:sp>
        <p:nvSpPr>
          <p:cNvPr id="3" name="Content Placeholder 2">
            <a:extLst>
              <a:ext uri="{FF2B5EF4-FFF2-40B4-BE49-F238E27FC236}">
                <a16:creationId xmlns:a16="http://schemas.microsoft.com/office/drawing/2014/main" id="{A087C014-8B39-CE09-2DE3-B38061A66FC3}"/>
              </a:ext>
            </a:extLst>
          </p:cNvPr>
          <p:cNvSpPr>
            <a:spLocks noGrp="1"/>
          </p:cNvSpPr>
          <p:nvPr>
            <p:ph idx="1"/>
          </p:nvPr>
        </p:nvSpPr>
        <p:spPr/>
        <p:txBody>
          <a:bodyPr/>
          <a:lstStyle/>
          <a:p>
            <a:r>
              <a:rPr lang="en-US" dirty="0"/>
              <a:t>A password must be </a:t>
            </a:r>
            <a:r>
              <a:rPr lang="en-US" b="1" dirty="0"/>
              <a:t>between 8 and 16 characters</a:t>
            </a:r>
            <a:r>
              <a:rPr lang="en-US" dirty="0"/>
              <a:t>.</a:t>
            </a:r>
          </a:p>
          <a:p>
            <a:r>
              <a:rPr lang="en-US" b="1" dirty="0"/>
              <a:t>Test cases:</a:t>
            </a:r>
          </a:p>
          <a:p>
            <a:pPr lvl="1"/>
            <a:r>
              <a:rPr lang="en-US" dirty="0"/>
              <a:t>7 chars ❌ too short</a:t>
            </a:r>
          </a:p>
          <a:p>
            <a:pPr lvl="1"/>
            <a:r>
              <a:rPr lang="en-US" dirty="0"/>
              <a:t>8 chars ✅ valid</a:t>
            </a:r>
          </a:p>
          <a:p>
            <a:pPr lvl="1"/>
            <a:r>
              <a:rPr lang="en-US" dirty="0"/>
              <a:t>9 chars ✅ valid</a:t>
            </a:r>
          </a:p>
          <a:p>
            <a:pPr lvl="1"/>
            <a:r>
              <a:rPr lang="en-US" dirty="0"/>
              <a:t>15 chars ✅ valid</a:t>
            </a:r>
          </a:p>
          <a:p>
            <a:pPr lvl="1"/>
            <a:r>
              <a:rPr lang="en-US" dirty="0"/>
              <a:t>16 chars ✅ valid</a:t>
            </a:r>
          </a:p>
          <a:p>
            <a:pPr lvl="1"/>
            <a:r>
              <a:rPr lang="en-US" dirty="0"/>
              <a:t>17 chars ❌ too long</a:t>
            </a:r>
          </a:p>
          <a:p>
            <a:endParaRPr lang="en-GB" dirty="0"/>
          </a:p>
        </p:txBody>
      </p:sp>
      <p:sp>
        <p:nvSpPr>
          <p:cNvPr id="4" name="Arrow: Left 3">
            <a:extLst>
              <a:ext uri="{FF2B5EF4-FFF2-40B4-BE49-F238E27FC236}">
                <a16:creationId xmlns:a16="http://schemas.microsoft.com/office/drawing/2014/main" id="{FE0753E6-EBDB-811C-D984-D5A6609B69CD}"/>
              </a:ext>
            </a:extLst>
          </p:cNvPr>
          <p:cNvSpPr/>
          <p:nvPr/>
        </p:nvSpPr>
        <p:spPr>
          <a:xfrm>
            <a:off x="4178709" y="3883998"/>
            <a:ext cx="3264310" cy="2289790"/>
          </a:xfrm>
          <a:prstGeom prst="lef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In the real world, we probably wouldn’t set such a low password max limit</a:t>
            </a:r>
          </a:p>
        </p:txBody>
      </p:sp>
    </p:spTree>
    <p:extLst>
      <p:ext uri="{BB962C8B-B14F-4D97-AF65-F5344CB8AC3E}">
        <p14:creationId xmlns:p14="http://schemas.microsoft.com/office/powerpoint/2010/main" val="223354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right)">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DC268-8D58-068B-AB92-1D7A1F980BD8}"/>
              </a:ext>
            </a:extLst>
          </p:cNvPr>
          <p:cNvSpPr>
            <a:spLocks noGrp="1"/>
          </p:cNvSpPr>
          <p:nvPr>
            <p:ph type="title"/>
          </p:nvPr>
        </p:nvSpPr>
        <p:spPr/>
        <p:txBody>
          <a:bodyPr/>
          <a:lstStyle/>
          <a:p>
            <a:r>
              <a:rPr lang="en-GB" dirty="0"/>
              <a:t>Why it’s useful</a:t>
            </a:r>
          </a:p>
        </p:txBody>
      </p:sp>
      <p:sp>
        <p:nvSpPr>
          <p:cNvPr id="3" name="Content Placeholder 2">
            <a:extLst>
              <a:ext uri="{FF2B5EF4-FFF2-40B4-BE49-F238E27FC236}">
                <a16:creationId xmlns:a16="http://schemas.microsoft.com/office/drawing/2014/main" id="{70E7C342-92C1-F9B7-B44F-9A75EC21E349}"/>
              </a:ext>
            </a:extLst>
          </p:cNvPr>
          <p:cNvSpPr>
            <a:spLocks noGrp="1"/>
          </p:cNvSpPr>
          <p:nvPr>
            <p:ph idx="1"/>
          </p:nvPr>
        </p:nvSpPr>
        <p:spPr>
          <a:xfrm>
            <a:off x="292290" y="1497370"/>
            <a:ext cx="4741826" cy="4351338"/>
          </a:xfrm>
        </p:spPr>
        <p:txBody>
          <a:bodyPr/>
          <a:lstStyle/>
          <a:p>
            <a:r>
              <a:rPr lang="en-US" dirty="0"/>
              <a:t>Efficient: tests fewer cases than trying every possible input.</a:t>
            </a:r>
          </a:p>
          <a:p>
            <a:r>
              <a:rPr lang="en-US" dirty="0"/>
              <a:t>Effective: catches common off-by-one errors </a:t>
            </a:r>
          </a:p>
          <a:p>
            <a:pPr lvl="1"/>
            <a:r>
              <a:rPr lang="en-US" dirty="0"/>
              <a:t>(e.g. &lt;= vs &lt; mistakes).</a:t>
            </a:r>
            <a:endParaRPr lang="en-GB" dirty="0"/>
          </a:p>
        </p:txBody>
      </p:sp>
      <p:pic>
        <p:nvPicPr>
          <p:cNvPr id="5" name="Picture 4" descr="A white ball on a rope&#10;&#10;AI-generated content may be incorrect.">
            <a:extLst>
              <a:ext uri="{FF2B5EF4-FFF2-40B4-BE49-F238E27FC236}">
                <a16:creationId xmlns:a16="http://schemas.microsoft.com/office/drawing/2014/main" id="{DB1CE754-07EC-BCD6-F907-452B8233A6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9968" y="1822450"/>
            <a:ext cx="2372032" cy="2372032"/>
          </a:xfrm>
          <a:prstGeom prst="rect">
            <a:avLst/>
          </a:prstGeom>
        </p:spPr>
      </p:pic>
      <p:pic>
        <p:nvPicPr>
          <p:cNvPr id="7" name="Picture 6" descr="A diagram of a company&#10;&#10;AI-generated content may be incorrect.">
            <a:extLst>
              <a:ext uri="{FF2B5EF4-FFF2-40B4-BE49-F238E27FC236}">
                <a16:creationId xmlns:a16="http://schemas.microsoft.com/office/drawing/2014/main" id="{33AABAEC-86EA-9DEA-ECC2-5E6139BAF531}"/>
              </a:ext>
            </a:extLst>
          </p:cNvPr>
          <p:cNvPicPr>
            <a:picLocks noChangeAspect="1"/>
          </p:cNvPicPr>
          <p:nvPr/>
        </p:nvPicPr>
        <p:blipFill>
          <a:blip r:embed="rId3">
            <a:clrChange>
              <a:clrFrom>
                <a:srgbClr val="EDE9F8"/>
              </a:clrFrom>
              <a:clrTo>
                <a:srgbClr val="EDE9F8">
                  <a:alpha val="0"/>
                </a:srgbClr>
              </a:clrTo>
            </a:clrChange>
            <a:extLst>
              <a:ext uri="{28A0092B-C50C-407E-A947-70E740481C1C}">
                <a14:useLocalDpi xmlns:a14="http://schemas.microsoft.com/office/drawing/2010/main" val="0"/>
              </a:ext>
            </a:extLst>
          </a:blip>
          <a:stretch>
            <a:fillRect/>
          </a:stretch>
        </p:blipFill>
        <p:spPr>
          <a:xfrm>
            <a:off x="5187745" y="1464391"/>
            <a:ext cx="4632223" cy="3088149"/>
          </a:xfrm>
          <a:prstGeom prst="rect">
            <a:avLst/>
          </a:prstGeom>
        </p:spPr>
      </p:pic>
    </p:spTree>
    <p:extLst>
      <p:ext uri="{BB962C8B-B14F-4D97-AF65-F5344CB8AC3E}">
        <p14:creationId xmlns:p14="http://schemas.microsoft.com/office/powerpoint/2010/main" val="400981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PR - Default Slide Template.potm" id="{D70B14A5-6357-46F4-B14D-3BED83102C1E}" vid="{5753A9D6-BA76-4809-A1E4-F477DDF3F3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PR - Default Slide Template.potm" id="{D70B14A5-6357-46F4-B14D-3BED83102C1E}" vid="{D1CFB2AC-5009-4F16-B832-5C633B0301B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SPR - Default Slide Template</Template>
  <TotalTime>129</TotalTime>
  <Words>2803</Words>
  <Application>Microsoft Office PowerPoint</Application>
  <PresentationFormat>Widescreen</PresentationFormat>
  <Paragraphs>293</Paragraphs>
  <Slides>22</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Aptos</vt:lpstr>
      <vt:lpstr>Arial</vt:lpstr>
      <vt:lpstr>Courier New</vt:lpstr>
      <vt:lpstr>Trebuchet MS</vt:lpstr>
      <vt:lpstr>Office Theme</vt:lpstr>
      <vt:lpstr>Office Theme</vt:lpstr>
      <vt:lpstr>Testing Methods and Test Design Techniques</vt:lpstr>
      <vt:lpstr>Recall from last lesson</vt:lpstr>
      <vt:lpstr>Reflect on this…</vt:lpstr>
      <vt:lpstr>PowerPoint Presentation</vt:lpstr>
      <vt:lpstr>Static vs Dynamic Testing</vt:lpstr>
      <vt:lpstr>Boundary Value Analysis</vt:lpstr>
      <vt:lpstr>Example</vt:lpstr>
      <vt:lpstr>Another Example</vt:lpstr>
      <vt:lpstr>Why it’s useful</vt:lpstr>
      <vt:lpstr>Task: Movie classification </vt:lpstr>
      <vt:lpstr>Decision Table Testing</vt:lpstr>
      <vt:lpstr>Structure of a Decision Table</vt:lpstr>
      <vt:lpstr>Example: Online Shopping Discount</vt:lpstr>
      <vt:lpstr>Activity: Cinema Booking System</vt:lpstr>
      <vt:lpstr>Summary</vt:lpstr>
      <vt:lpstr>State Transition Testing</vt:lpstr>
      <vt:lpstr>When is STT useful?</vt:lpstr>
      <vt:lpstr>Key Concepts of STT</vt:lpstr>
      <vt:lpstr>Example: ATM Login</vt:lpstr>
      <vt:lpstr>Why might automated testing be more reliable than manual testing?   Why might it not be?</vt:lpstr>
      <vt:lpstr>Automated vs Manual Testing</vt:lpstr>
      <vt:lpstr>Homework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Simon Rundell</dc:creator>
  <cp:lastModifiedBy>Simon Rundell</cp:lastModifiedBy>
  <cp:revision>1</cp:revision>
  <dcterms:created xsi:type="dcterms:W3CDTF">2025-09-14T08:13:09Z</dcterms:created>
  <dcterms:modified xsi:type="dcterms:W3CDTF">2025-09-14T12:12:19Z</dcterms:modified>
</cp:coreProperties>
</file>