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3" r:id="rId2"/>
    <p:sldId id="286" r:id="rId3"/>
    <p:sldId id="281" r:id="rId4"/>
    <p:sldId id="269" r:id="rId5"/>
    <p:sldId id="266" r:id="rId6"/>
    <p:sldId id="282" r:id="rId7"/>
    <p:sldId id="283" r:id="rId8"/>
    <p:sldId id="264" r:id="rId9"/>
    <p:sldId id="265" r:id="rId10"/>
    <p:sldId id="267" r:id="rId11"/>
    <p:sldId id="268" r:id="rId12"/>
    <p:sldId id="284" r:id="rId13"/>
    <p:sldId id="285" r:id="rId14"/>
    <p:sldId id="261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AD5343-4780-4E13-8D03-399F149D4FF0}" v="2" dt="2025-09-09T08:28:33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EFAD5343-4780-4E13-8D03-399F149D4FF0}"/>
    <pc:docChg chg="undo custSel modSld delSection">
      <pc:chgData name="Simon Rundell" userId="02f36d3d-9692-43c5-873c-1a596eba61c5" providerId="ADAL" clId="{EFAD5343-4780-4E13-8D03-399F149D4FF0}" dt="2025-09-09T08:29:07.104" v="36" actId="17853"/>
      <pc:docMkLst>
        <pc:docMk/>
      </pc:docMkLst>
      <pc:sldChg chg="modSp mod">
        <pc:chgData name="Simon Rundell" userId="02f36d3d-9692-43c5-873c-1a596eba61c5" providerId="ADAL" clId="{EFAD5343-4780-4E13-8D03-399F149D4FF0}" dt="2025-09-09T08:28:56.117" v="35" actId="20577"/>
        <pc:sldMkLst>
          <pc:docMk/>
          <pc:sldMk cId="1624617846" sldId="286"/>
        </pc:sldMkLst>
        <pc:spChg chg="mod">
          <ac:chgData name="Simon Rundell" userId="02f36d3d-9692-43c5-873c-1a596eba61c5" providerId="ADAL" clId="{EFAD5343-4780-4E13-8D03-399F149D4FF0}" dt="2025-09-09T08:28:56.117" v="35" actId="20577"/>
          <ac:spMkLst>
            <pc:docMk/>
            <pc:sldMk cId="1624617846" sldId="286"/>
            <ac:spMk id="3" creationId="{8AAA9DF9-CC59-168D-6802-759CBEC9BB34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custSel delSld modSld modSection">
      <pc:chgData name="Simon Rundell" userId="02f36d3d-9692-43c5-873c-1a596eba61c5" providerId="ADAL" clId="{9115DE13-68C4-4D84-8CAF-2D5471E75CFD}" dt="2025-09-08T21:48:09.653" v="5" actId="27636"/>
      <pc:docMkLst>
        <pc:docMk/>
      </pc:docMkLst>
      <pc:sldChg chg="modSp mod">
        <pc:chgData name="Simon Rundell" userId="02f36d3d-9692-43c5-873c-1a596eba61c5" providerId="ADAL" clId="{9115DE13-68C4-4D84-8CAF-2D5471E75CFD}" dt="2025-09-08T21:48:09.653" v="5" actId="27636"/>
        <pc:sldMkLst>
          <pc:docMk/>
          <pc:sldMk cId="932661444" sldId="263"/>
        </pc:sldMkLst>
        <pc:spChg chg="mod">
          <ac:chgData name="Simon Rundell" userId="02f36d3d-9692-43c5-873c-1a596eba61c5" providerId="ADAL" clId="{9115DE13-68C4-4D84-8CAF-2D5471E75CFD}" dt="2025-09-08T21:48:09.653" v="5" actId="27636"/>
          <ac:spMkLst>
            <pc:docMk/>
            <pc:sldMk cId="932661444" sldId="263"/>
            <ac:spMk id="3" creationId="{00000000-0000-0000-0000-000000000000}"/>
          </ac:spMkLst>
        </pc:spChg>
      </pc:sldChg>
      <pc:sldChg chg="del">
        <pc:chgData name="Simon Rundell" userId="02f36d3d-9692-43c5-873c-1a596eba61c5" providerId="ADAL" clId="{9115DE13-68C4-4D84-8CAF-2D5471E75CFD}" dt="2025-09-08T21:47:55.494" v="1" actId="47"/>
        <pc:sldMkLst>
          <pc:docMk/>
          <pc:sldMk cId="1188348844" sldId="270"/>
        </pc:sldMkLst>
      </pc:sldChg>
      <pc:sldChg chg="del">
        <pc:chgData name="Simon Rundell" userId="02f36d3d-9692-43c5-873c-1a596eba61c5" providerId="ADAL" clId="{9115DE13-68C4-4D84-8CAF-2D5471E75CFD}" dt="2025-09-08T21:47:55.494" v="1" actId="47"/>
        <pc:sldMkLst>
          <pc:docMk/>
          <pc:sldMk cId="4028281945" sldId="271"/>
        </pc:sldMkLst>
      </pc:sldChg>
      <pc:sldChg chg="del">
        <pc:chgData name="Simon Rundell" userId="02f36d3d-9692-43c5-873c-1a596eba61c5" providerId="ADAL" clId="{9115DE13-68C4-4D84-8CAF-2D5471E75CFD}" dt="2025-09-08T21:47:55.494" v="1" actId="47"/>
        <pc:sldMkLst>
          <pc:docMk/>
          <pc:sldMk cId="1575675789" sldId="272"/>
        </pc:sldMkLst>
      </pc:sldChg>
      <pc:sldChg chg="del">
        <pc:chgData name="Simon Rundell" userId="02f36d3d-9692-43c5-873c-1a596eba61c5" providerId="ADAL" clId="{9115DE13-68C4-4D84-8CAF-2D5471E75CFD}" dt="2025-09-08T21:47:55.494" v="1" actId="47"/>
        <pc:sldMkLst>
          <pc:docMk/>
          <pc:sldMk cId="3118445802" sldId="273"/>
        </pc:sldMkLst>
      </pc:sldChg>
      <pc:sldChg chg="del">
        <pc:chgData name="Simon Rundell" userId="02f36d3d-9692-43c5-873c-1a596eba61c5" providerId="ADAL" clId="{9115DE13-68C4-4D84-8CAF-2D5471E75CFD}" dt="2025-09-08T21:47:55.494" v="1" actId="47"/>
        <pc:sldMkLst>
          <pc:docMk/>
          <pc:sldMk cId="1470800297" sldId="274"/>
        </pc:sldMkLst>
      </pc:sldChg>
      <pc:sldChg chg="del">
        <pc:chgData name="Simon Rundell" userId="02f36d3d-9692-43c5-873c-1a596eba61c5" providerId="ADAL" clId="{9115DE13-68C4-4D84-8CAF-2D5471E75CFD}" dt="2025-09-08T21:47:55.494" v="1" actId="47"/>
        <pc:sldMkLst>
          <pc:docMk/>
          <pc:sldMk cId="915271629" sldId="275"/>
        </pc:sldMkLst>
      </pc:sldChg>
      <pc:sldChg chg="del">
        <pc:chgData name="Simon Rundell" userId="02f36d3d-9692-43c5-873c-1a596eba61c5" providerId="ADAL" clId="{9115DE13-68C4-4D84-8CAF-2D5471E75CFD}" dt="2025-09-08T21:47:55.494" v="1" actId="47"/>
        <pc:sldMkLst>
          <pc:docMk/>
          <pc:sldMk cId="976754964" sldId="276"/>
        </pc:sldMkLst>
      </pc:sldChg>
      <pc:sldChg chg="del">
        <pc:chgData name="Simon Rundell" userId="02f36d3d-9692-43c5-873c-1a596eba61c5" providerId="ADAL" clId="{9115DE13-68C4-4D84-8CAF-2D5471E75CFD}" dt="2025-09-08T21:47:55.494" v="1" actId="47"/>
        <pc:sldMkLst>
          <pc:docMk/>
          <pc:sldMk cId="3176954951" sldId="277"/>
        </pc:sldMkLst>
      </pc:sldChg>
      <pc:sldChg chg="del">
        <pc:chgData name="Simon Rundell" userId="02f36d3d-9692-43c5-873c-1a596eba61c5" providerId="ADAL" clId="{9115DE13-68C4-4D84-8CAF-2D5471E75CFD}" dt="2025-09-08T21:47:55.494" v="1" actId="47"/>
        <pc:sldMkLst>
          <pc:docMk/>
          <pc:sldMk cId="1593193744" sldId="278"/>
        </pc:sldMkLst>
      </pc:sldChg>
      <pc:sldChg chg="del">
        <pc:chgData name="Simon Rundell" userId="02f36d3d-9692-43c5-873c-1a596eba61c5" providerId="ADAL" clId="{9115DE13-68C4-4D84-8CAF-2D5471E75CFD}" dt="2025-09-08T21:47:55.494" v="1" actId="47"/>
        <pc:sldMkLst>
          <pc:docMk/>
          <pc:sldMk cId="1335337866" sldId="279"/>
        </pc:sldMkLst>
      </pc:sldChg>
      <pc:sldChg chg="del">
        <pc:chgData name="Simon Rundell" userId="02f36d3d-9692-43c5-873c-1a596eba61c5" providerId="ADAL" clId="{9115DE13-68C4-4D84-8CAF-2D5471E75CFD}" dt="2025-09-08T21:47:55.494" v="1" actId="47"/>
        <pc:sldMkLst>
          <pc:docMk/>
          <pc:sldMk cId="3371968373" sldId="280"/>
        </pc:sldMkLst>
      </pc:sldChg>
      <pc:sldChg chg="modSp mod">
        <pc:chgData name="Simon Rundell" userId="02f36d3d-9692-43c5-873c-1a596eba61c5" providerId="ADAL" clId="{9115DE13-68C4-4D84-8CAF-2D5471E75CFD}" dt="2025-09-08T21:47:31.674" v="0" actId="6549"/>
        <pc:sldMkLst>
          <pc:docMk/>
          <pc:sldMk cId="1624617846" sldId="286"/>
        </pc:sldMkLst>
        <pc:spChg chg="mod">
          <ac:chgData name="Simon Rundell" userId="02f36d3d-9692-43c5-873c-1a596eba61c5" providerId="ADAL" clId="{9115DE13-68C4-4D84-8CAF-2D5471E75CFD}" dt="2025-09-08T21:47:31.674" v="0" actId="6549"/>
          <ac:spMkLst>
            <pc:docMk/>
            <pc:sldMk cId="1624617846" sldId="286"/>
            <ac:spMk id="3" creationId="{8AAA9DF9-CC59-168D-6802-759CBEC9BB3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r>
              <a:rPr lang="en-GB" dirty="0"/>
              <a:t>Light / Dark mode - Bool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Username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High score – Int / Double. 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Theme colour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Last login date – Date (could use a String if Date is not available). </a:t>
            </a:r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08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37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r>
              <a:rPr lang="en-GB" dirty="0"/>
              <a:t>Light / Dark mode - Bool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Username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High score – Int / Double. 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Theme colour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Last login date – Date (could use a String if Date is not available). </a:t>
            </a:r>
          </a:p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dirty="0">
                <a:cs typeface="Calibri"/>
              </a:rPr>
              <a:t>The </a:t>
            </a:r>
            <a:r>
              <a:rPr lang="en-GB" dirty="0" err="1">
                <a:cs typeface="Calibri"/>
              </a:rPr>
              <a:t>SwiftUI</a:t>
            </a:r>
            <a:r>
              <a:rPr lang="en-GB" dirty="0">
                <a:cs typeface="Calibri"/>
              </a:rPr>
              <a:t> example demonstrates saving a 'username' in long term memory.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56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r>
              <a:rPr lang="en-GB" dirty="0"/>
              <a:t>Light / Dark mode - Bool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Username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High score – Int / Double. 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Theme colour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Last login date – Date (could use a String if Date is not available). </a:t>
            </a:r>
          </a:p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dirty="0">
                <a:cs typeface="Calibri"/>
              </a:rPr>
              <a:t>The </a:t>
            </a:r>
            <a:r>
              <a:rPr lang="en-GB" dirty="0" err="1">
                <a:cs typeface="Calibri"/>
              </a:rPr>
              <a:t>SwiftUI</a:t>
            </a:r>
            <a:r>
              <a:rPr lang="en-GB" dirty="0">
                <a:cs typeface="Calibri"/>
              </a:rPr>
              <a:t> example demonstrates saving a 'username' in long term memory.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75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r>
              <a:rPr lang="en-GB" dirty="0"/>
              <a:t>Light / Dark mode - Bool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Username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High score – Int / Double. 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Theme colour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Last login date – Date (could use a String if Date is not available). </a:t>
            </a:r>
          </a:p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dirty="0">
                <a:cs typeface="Calibri"/>
              </a:rPr>
              <a:t>The </a:t>
            </a:r>
            <a:r>
              <a:rPr lang="en-GB" dirty="0" err="1">
                <a:cs typeface="Calibri"/>
              </a:rPr>
              <a:t>SwiftUI</a:t>
            </a:r>
            <a:r>
              <a:rPr lang="en-GB" dirty="0">
                <a:cs typeface="Calibri"/>
              </a:rPr>
              <a:t> example demonstrates saving a 'username' in long term memory.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34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056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12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image" Target="../media/image31.png"/><Relationship Id="rId2" Type="http://schemas.openxmlformats.org/officeDocument/2006/relationships/image" Target="../media/image16.gi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WuC9ZD3PWh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 script on a screen">
            <a:extLst>
              <a:ext uri="{FF2B5EF4-FFF2-40B4-BE49-F238E27FC236}">
                <a16:creationId xmlns:a16="http://schemas.microsoft.com/office/drawing/2014/main" id="{3AD149AF-58EA-35D9-670A-99E623A57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5" b="803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914400"/>
            <a:ext cx="9445409" cy="3779559"/>
          </a:xfrm>
        </p:spPr>
        <p:txBody>
          <a:bodyPr anchor="t">
            <a:noAutofit/>
          </a:bodyPr>
          <a:lstStyle/>
          <a:p>
            <a:r>
              <a:rPr lang="en-GB" sz="9600" b="1" dirty="0">
                <a:solidFill>
                  <a:srgbClr val="FFFFFF"/>
                </a:solidFill>
                <a:latin typeface="Avenir Next LT Pro"/>
                <a:cs typeface="Calibri Light"/>
              </a:rPr>
              <a:t>App Development</a:t>
            </a:r>
            <a:endParaRPr lang="en-GB" sz="9600" b="1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6898" y="5603544"/>
            <a:ext cx="6310622" cy="1033862"/>
          </a:xfrm>
        </p:spPr>
        <p:txBody>
          <a:bodyPr anchor="t">
            <a:normAutofit fontScale="85000" lnSpcReduction="20000"/>
          </a:bodyPr>
          <a:lstStyle/>
          <a:p>
            <a:r>
              <a:rPr lang="en-GB" sz="4800">
                <a:solidFill>
                  <a:srgbClr val="FFFFFF"/>
                </a:solidFill>
              </a:rPr>
              <a:t>A2b </a:t>
            </a:r>
            <a:r>
              <a:rPr lang="en-GB" sz="4800" dirty="0">
                <a:solidFill>
                  <a:srgbClr val="FFFFFF"/>
                </a:solidFill>
              </a:rPr>
              <a:t>Context of Mobile Apps</a:t>
            </a:r>
          </a:p>
        </p:txBody>
      </p:sp>
    </p:spTree>
    <p:extLst>
      <p:ext uri="{BB962C8B-B14F-4D97-AF65-F5344CB8AC3E}">
        <p14:creationId xmlns:p14="http://schemas.microsoft.com/office/powerpoint/2010/main" val="9326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1527918" cy="967816"/>
          </a:xfrm>
        </p:spPr>
        <p:txBody>
          <a:bodyPr>
            <a:noAutofit/>
          </a:bodyPr>
          <a:lstStyle/>
          <a:p>
            <a:r>
              <a:rPr lang="en-GB" sz="5400" b="1" dirty="0">
                <a:cs typeface="Angsana New"/>
              </a:rPr>
              <a:t>Features – </a:t>
            </a:r>
            <a:r>
              <a:rPr lang="en-GB" sz="3600" b="1" dirty="0">
                <a:cs typeface="Angsana New"/>
              </a:rPr>
              <a:t>Database / Core Data</a:t>
            </a:r>
            <a:endParaRPr lang="en-GB" sz="3600" b="1" dirty="0">
              <a:cs typeface="Aharon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314344" y="1214826"/>
            <a:ext cx="918361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111111"/>
                </a:solidFill>
                <a:latin typeface="Trebuchet MS" panose="020B0603020202020204" pitchFamily="34" charset="0"/>
              </a:rPr>
              <a:t>Required for more complex data structures and relational data. </a:t>
            </a:r>
          </a:p>
          <a:p>
            <a:r>
              <a:rPr lang="en-GB" sz="2000" dirty="0" err="1">
                <a:solidFill>
                  <a:srgbClr val="111111"/>
                </a:solidFill>
                <a:latin typeface="Trebuchet MS" panose="020B0603020202020204" pitchFamily="34" charset="0"/>
              </a:rPr>
              <a:t>.Net</a:t>
            </a:r>
            <a:r>
              <a:rPr lang="en-GB" sz="2000" dirty="0">
                <a:solidFill>
                  <a:srgbClr val="111111"/>
                </a:solidFill>
                <a:latin typeface="Trebuchet MS" panose="020B0603020202020204" pitchFamily="34" charset="0"/>
              </a:rPr>
              <a:t> (left) and Xcode Core Data (right) both use </a:t>
            </a:r>
            <a:r>
              <a:rPr lang="en-GB" sz="2000" b="1" dirty="0">
                <a:solidFill>
                  <a:srgbClr val="111111"/>
                </a:solidFill>
                <a:latin typeface="Trebuchet MS" panose="020B0603020202020204" pitchFamily="34" charset="0"/>
              </a:rPr>
              <a:t>SQLite </a:t>
            </a:r>
            <a:r>
              <a:rPr lang="en-GB" sz="2000" dirty="0">
                <a:solidFill>
                  <a:srgbClr val="111111"/>
                </a:solidFill>
                <a:latin typeface="Trebuchet MS" panose="020B0603020202020204" pitchFamily="34" charset="0"/>
              </a:rPr>
              <a:t>to store data. </a:t>
            </a:r>
          </a:p>
          <a:p>
            <a:r>
              <a:rPr lang="en-GB" sz="2000" i="1" dirty="0">
                <a:solidFill>
                  <a:srgbClr val="111111"/>
                </a:solidFill>
                <a:latin typeface="Trebuchet MS" panose="020B0603020202020204" pitchFamily="34" charset="0"/>
              </a:rPr>
              <a:t>Remember, this is still local persistence, saved to the device. </a:t>
            </a:r>
          </a:p>
        </p:txBody>
      </p:sp>
      <p:pic>
        <p:nvPicPr>
          <p:cNvPr id="5" name="Picture 5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40BF17C6-4DFA-F28B-0E45-AB70CE60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6158"/>
            <a:ext cx="5894173" cy="3364339"/>
          </a:xfrm>
          <a:prstGeom prst="rect">
            <a:avLst/>
          </a:prstGeom>
        </p:spPr>
      </p:pic>
      <p:pic>
        <p:nvPicPr>
          <p:cNvPr id="6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ADC00B2-8172-2ADC-35A1-20922DDCB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9" t="13298" r="37821" b="30879"/>
          <a:stretch/>
        </p:blipFill>
        <p:spPr>
          <a:xfrm>
            <a:off x="5894173" y="2396158"/>
            <a:ext cx="5427406" cy="3400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7396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1527918" cy="967816"/>
          </a:xfrm>
        </p:spPr>
        <p:txBody>
          <a:bodyPr>
            <a:noAutofit/>
          </a:bodyPr>
          <a:lstStyle/>
          <a:p>
            <a:r>
              <a:rPr lang="en-GB" sz="5400" b="1" dirty="0">
                <a:cs typeface="Angsana New"/>
              </a:rPr>
              <a:t>Features – </a:t>
            </a:r>
            <a:r>
              <a:rPr lang="en-GB" sz="3600" b="1" dirty="0">
                <a:cs typeface="Angsana New"/>
              </a:rPr>
              <a:t>Cloud Storage</a:t>
            </a:r>
            <a:endParaRPr lang="en-GB" sz="3600" b="1" dirty="0">
              <a:cs typeface="Aharon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297267" y="1162840"/>
            <a:ext cx="922036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111111"/>
                </a:solidFill>
                <a:latin typeface="Trebuchet MS" panose="020B0603020202020204" pitchFamily="34" charset="0"/>
              </a:rPr>
              <a:t>Research Google Firebase.</a:t>
            </a:r>
          </a:p>
          <a:p>
            <a:r>
              <a:rPr lang="en-GB" sz="4400" b="1" dirty="0">
                <a:solidFill>
                  <a:srgbClr val="111111"/>
                </a:solidFill>
                <a:latin typeface="Trebuchet MS" panose="020B0603020202020204" pitchFamily="34" charset="0"/>
              </a:rPr>
              <a:t> </a:t>
            </a:r>
            <a:endParaRPr lang="en-US" sz="4400" dirty="0">
              <a:latin typeface="Trebuchet MS" panose="020B0603020202020204" pitchFamily="34" charset="0"/>
            </a:endParaRPr>
          </a:p>
          <a:p>
            <a:pPr marL="457200" indent="-457200">
              <a:buAutoNum type="arabicPeriod"/>
            </a:pPr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</a:rPr>
              <a:t>What can it do? </a:t>
            </a:r>
          </a:p>
          <a:p>
            <a:pPr marL="457200" indent="-457200">
              <a:buAutoNum type="arabicPeriod"/>
            </a:pPr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</a:rPr>
              <a:t>Why would you use it? </a:t>
            </a:r>
          </a:p>
          <a:p>
            <a:pPr marL="457200" indent="-457200">
              <a:buAutoNum type="arabicPeriod"/>
            </a:pPr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</a:rPr>
              <a:t>What sort of data can you store on it? </a:t>
            </a:r>
          </a:p>
          <a:p>
            <a:pPr marL="457200" indent="-457200">
              <a:buAutoNum type="arabicPeriod"/>
            </a:pPr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</a:rPr>
              <a:t>What are the security advantages? </a:t>
            </a:r>
          </a:p>
          <a:p>
            <a:pPr marL="457200" indent="-457200">
              <a:buAutoNum type="arabicPeriod"/>
            </a:pPr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</a:rPr>
              <a:t>How many monthly users can you have on the free plan? </a:t>
            </a:r>
          </a:p>
          <a:p>
            <a:pPr marL="457200" indent="-457200">
              <a:buAutoNum type="arabicPeriod"/>
            </a:pPr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</a:rPr>
              <a:t>Can you think of an app idea that would require a Cloud System like this?</a:t>
            </a:r>
          </a:p>
          <a:p>
            <a:pPr marL="457200" indent="-457200">
              <a:buAutoNum type="arabicPeriod"/>
            </a:pPr>
            <a:r>
              <a:rPr lang="en-GB" sz="2400" b="1" dirty="0">
                <a:latin typeface="Trebuchet MS" panose="020B0603020202020204" pitchFamily="34" charset="0"/>
              </a:rPr>
              <a:t>Research some apps that use Firebase or Realm. </a:t>
            </a:r>
          </a:p>
        </p:txBody>
      </p:sp>
      <p:pic>
        <p:nvPicPr>
          <p:cNvPr id="3" name="Picture 6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A03E3EA2-4A38-6A77-3A01-DCBF18225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447" y="1585983"/>
            <a:ext cx="4236308" cy="2123302"/>
          </a:xfrm>
          <a:prstGeom prst="rect">
            <a:avLst/>
          </a:prstGeom>
        </p:spPr>
      </p:pic>
      <p:sp>
        <p:nvSpPr>
          <p:cNvPr id="5" name="Minutes display">
            <a:extLst>
              <a:ext uri="{FF2B5EF4-FFF2-40B4-BE49-F238E27FC236}">
                <a16:creationId xmlns:a16="http://schemas.microsoft.com/office/drawing/2014/main" id="{AC12D343-FFC3-6B4D-5E2C-E8B9482D45CC}"/>
              </a:ext>
            </a:extLst>
          </p:cNvPr>
          <p:cNvSpPr/>
          <p:nvPr/>
        </p:nvSpPr>
        <p:spPr>
          <a:xfrm>
            <a:off x="10469575" y="224440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5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01" y="1416445"/>
            <a:ext cx="9185292" cy="1379708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cs typeface="Aharoni"/>
              </a:rPr>
              <a:t>CRUD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6A381-AFAD-C3E8-6C31-9558504443CD}"/>
              </a:ext>
            </a:extLst>
          </p:cNvPr>
          <p:cNvSpPr txBox="1"/>
          <p:nvPr/>
        </p:nvSpPr>
        <p:spPr>
          <a:xfrm>
            <a:off x="3300882" y="3105834"/>
            <a:ext cx="34945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dirty="0">
                <a:solidFill>
                  <a:srgbClr val="203040"/>
                </a:solidFill>
                <a:latin typeface="Trebuchet MS" panose="020B0603020202020204" pitchFamily="34" charset="0"/>
              </a:rPr>
              <a:t>What is CRUD? 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489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1527918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Create, Read, Update, Delete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409570" y="1329988"/>
            <a:ext cx="932436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111111"/>
                </a:solidFill>
                <a:latin typeface="Trebuchet MS" panose="020B0603020202020204" pitchFamily="34" charset="0"/>
              </a:rPr>
              <a:t>All Apps that use data generally need to be able to do CRUD tasks to manage data, no matter how you store it. </a:t>
            </a:r>
          </a:p>
          <a:p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</a:rPr>
              <a:t>Research and discuss an app that </a:t>
            </a:r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  <a:ea typeface="+mn-lt"/>
                <a:cs typeface="+mn-lt"/>
              </a:rPr>
              <a:t>does </a:t>
            </a:r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</a:rPr>
              <a:t>this.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E12E5A-F601-A882-B942-45F2B9609E7F}"/>
              </a:ext>
            </a:extLst>
          </p:cNvPr>
          <p:cNvGrpSpPr/>
          <p:nvPr/>
        </p:nvGrpSpPr>
        <p:grpSpPr>
          <a:xfrm>
            <a:off x="217055" y="2563140"/>
            <a:ext cx="3563215" cy="1737301"/>
            <a:chOff x="217055" y="2563140"/>
            <a:chExt cx="3563215" cy="1737301"/>
          </a:xfrm>
        </p:grpSpPr>
        <p:pic>
          <p:nvPicPr>
            <p:cNvPr id="5" name="Picture 5" descr="A screenshot of a computer code&#10;&#10;Description automatically generated">
              <a:extLst>
                <a:ext uri="{FF2B5EF4-FFF2-40B4-BE49-F238E27FC236}">
                  <a16:creationId xmlns:a16="http://schemas.microsoft.com/office/drawing/2014/main" id="{F57EB506-D852-0E22-6F1C-388E8110D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494" y="3084128"/>
              <a:ext cx="3505776" cy="12163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565F8C-0D0C-3FC2-370F-73F2E0F14258}"/>
                </a:ext>
              </a:extLst>
            </p:cNvPr>
            <p:cNvSpPr txBox="1"/>
            <p:nvPr/>
          </p:nvSpPr>
          <p:spPr>
            <a:xfrm>
              <a:off x="217055" y="2563140"/>
              <a:ext cx="27432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rgbClr val="8F36B9"/>
                  </a:solidFill>
                  <a:latin typeface="Avenir Next LT Pro"/>
                  <a:ea typeface="Roboto"/>
                  <a:cs typeface="Roboto"/>
                </a:rPr>
                <a:t>Create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D99715-65DA-B66F-9CAC-1412D992F849}"/>
              </a:ext>
            </a:extLst>
          </p:cNvPr>
          <p:cNvGrpSpPr/>
          <p:nvPr/>
        </p:nvGrpSpPr>
        <p:grpSpPr>
          <a:xfrm>
            <a:off x="170873" y="4525867"/>
            <a:ext cx="4221018" cy="1422859"/>
            <a:chOff x="170873" y="4525867"/>
            <a:chExt cx="4221018" cy="1422859"/>
          </a:xfrm>
        </p:grpSpPr>
        <p:pic>
          <p:nvPicPr>
            <p:cNvPr id="7" name="Picture 7" descr="A computer screen shot of a computer code&#10;&#10;Description automatically generated">
              <a:extLst>
                <a:ext uri="{FF2B5EF4-FFF2-40B4-BE49-F238E27FC236}">
                  <a16:creationId xmlns:a16="http://schemas.microsoft.com/office/drawing/2014/main" id="{CB5F0F54-C9E0-B426-3A81-FFD61A12E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82" y="4911025"/>
              <a:ext cx="4117109" cy="10377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2884CA-E391-EE30-C6E0-F13CB3286255}"/>
                </a:ext>
              </a:extLst>
            </p:cNvPr>
            <p:cNvSpPr txBox="1"/>
            <p:nvPr/>
          </p:nvSpPr>
          <p:spPr>
            <a:xfrm>
              <a:off x="170873" y="4525867"/>
              <a:ext cx="2743200" cy="45720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rgbClr val="8F36B9"/>
                  </a:solidFill>
                  <a:latin typeface="Avenir Next LT Pro"/>
                </a:rPr>
                <a:t>Read</a:t>
              </a:r>
              <a:endParaRPr lang="en-US" sz="2400" dirty="0">
                <a:solidFill>
                  <a:srgbClr val="8F36B9"/>
                </a:solidFill>
                <a:latin typeface="Avenir Next LT Pro"/>
                <a:ea typeface="Roboto"/>
                <a:cs typeface="Roboto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37CB8B-513B-6905-B9AF-05ABEB2EB658}"/>
              </a:ext>
            </a:extLst>
          </p:cNvPr>
          <p:cNvGrpSpPr/>
          <p:nvPr/>
        </p:nvGrpSpPr>
        <p:grpSpPr>
          <a:xfrm>
            <a:off x="4581236" y="2516958"/>
            <a:ext cx="2777835" cy="1785001"/>
            <a:chOff x="4581236" y="2516958"/>
            <a:chExt cx="2777835" cy="1785001"/>
          </a:xfrm>
        </p:grpSpPr>
        <p:pic>
          <p:nvPicPr>
            <p:cNvPr id="9" name="Picture 9" descr="A screenshot of a computer program&#10;&#10;Description automatically generated">
              <a:extLst>
                <a:ext uri="{FF2B5EF4-FFF2-40B4-BE49-F238E27FC236}">
                  <a16:creationId xmlns:a16="http://schemas.microsoft.com/office/drawing/2014/main" id="{9BFA0547-F230-AC72-2430-89AAA191D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1237" y="3036429"/>
              <a:ext cx="2777834" cy="12655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CA3E71-2E31-B54E-D1EF-9FB128A78545}"/>
                </a:ext>
              </a:extLst>
            </p:cNvPr>
            <p:cNvSpPr txBox="1"/>
            <p:nvPr/>
          </p:nvSpPr>
          <p:spPr>
            <a:xfrm>
              <a:off x="4581236" y="2516958"/>
              <a:ext cx="2743200" cy="45720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rgbClr val="8F36B9"/>
                  </a:solidFill>
                  <a:ea typeface="+mn-lt"/>
                  <a:cs typeface="+mn-lt"/>
                </a:rPr>
                <a:t>Update</a:t>
              </a:r>
              <a:endParaRPr lang="en-US" dirty="0">
                <a:ea typeface="+mn-lt"/>
                <a:cs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CCA05A-7F1D-1ECA-6E9A-85636792D3BE}"/>
              </a:ext>
            </a:extLst>
          </p:cNvPr>
          <p:cNvGrpSpPr/>
          <p:nvPr/>
        </p:nvGrpSpPr>
        <p:grpSpPr>
          <a:xfrm>
            <a:off x="4488873" y="4445049"/>
            <a:ext cx="3193472" cy="1703804"/>
            <a:chOff x="4488873" y="4445049"/>
            <a:chExt cx="3193472" cy="1703804"/>
          </a:xfrm>
        </p:grpSpPr>
        <p:pic>
          <p:nvPicPr>
            <p:cNvPr id="11" name="Picture 11" descr="A screen shot of a computer code&#10;&#10;Description automatically generated">
              <a:extLst>
                <a:ext uri="{FF2B5EF4-FFF2-40B4-BE49-F238E27FC236}">
                  <a16:creationId xmlns:a16="http://schemas.microsoft.com/office/drawing/2014/main" id="{3D1865EF-E7BB-1EF2-BAFF-D42A9DBF7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2782" y="4907171"/>
              <a:ext cx="3089563" cy="12416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04D5F3-37C1-A310-DB89-5288D765DDC7}"/>
                </a:ext>
              </a:extLst>
            </p:cNvPr>
            <p:cNvSpPr txBox="1"/>
            <p:nvPr/>
          </p:nvSpPr>
          <p:spPr>
            <a:xfrm>
              <a:off x="4488873" y="4445049"/>
              <a:ext cx="2743200" cy="45720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rgbClr val="8F36B9"/>
                  </a:solidFill>
                </a:rPr>
                <a:t>Delete</a:t>
              </a:r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3AC6265-601D-890D-3FBF-5AC47D8CE52C}"/>
              </a:ext>
            </a:extLst>
          </p:cNvPr>
          <p:cNvSpPr txBox="1"/>
          <p:nvPr/>
        </p:nvSpPr>
        <p:spPr>
          <a:xfrm>
            <a:off x="7702010" y="3242488"/>
            <a:ext cx="196391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i="1" dirty="0">
                <a:solidFill>
                  <a:srgbClr val="111111"/>
                </a:solidFill>
                <a:latin typeface="Trebuchet MS" panose="020B0603020202020204" pitchFamily="34" charset="0"/>
              </a:rPr>
              <a:t>Here is an example in C# </a:t>
            </a:r>
            <a:r>
              <a:rPr lang="en-GB" sz="1600" b="1" i="1" dirty="0" err="1">
                <a:solidFill>
                  <a:srgbClr val="111111"/>
                </a:solidFill>
                <a:latin typeface="Trebuchet MS" panose="020B0603020202020204" pitchFamily="34" charset="0"/>
              </a:rPr>
              <a:t>.Net</a:t>
            </a:r>
            <a:r>
              <a:rPr lang="en-GB" sz="1600" b="1" i="1" dirty="0">
                <a:solidFill>
                  <a:srgbClr val="111111"/>
                </a:solidFill>
                <a:latin typeface="Trebuchet MS" panose="020B0603020202020204" pitchFamily="34" charset="0"/>
              </a:rPr>
              <a:t> MAUI of how we could complete CRUD tasks on users.</a:t>
            </a:r>
            <a:endParaRPr lang="en-US" sz="1600" b="1" i="1" dirty="0">
              <a:latin typeface="Trebuchet MS" panose="020B0603020202020204" pitchFamily="34" charset="0"/>
            </a:endParaRPr>
          </a:p>
          <a:p>
            <a:pPr algn="ctr"/>
            <a:endParaRPr lang="en-GB" sz="2000" dirty="0">
              <a:solidFill>
                <a:srgbClr val="111111"/>
              </a:solidFill>
              <a:latin typeface="Trebuchet MS" panose="020B0603020202020204" pitchFamily="34" charset="0"/>
            </a:endParaRPr>
          </a:p>
          <a:p>
            <a:pPr algn="ctr"/>
            <a:endParaRPr lang="en-GB" sz="1600" i="1" dirty="0">
              <a:solidFill>
                <a:srgbClr val="11111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1600" i="1" dirty="0">
                <a:solidFill>
                  <a:srgbClr val="111111"/>
                </a:solidFill>
                <a:latin typeface="Trebuchet MS" panose="020B0603020202020204" pitchFamily="34" charset="0"/>
              </a:rPr>
              <a:t>(conn refers to a connection to an SQLite Database.</a:t>
            </a:r>
            <a:endParaRPr lang="en-GB" sz="1100" i="1" dirty="0">
              <a:latin typeface="Trebuchet MS" panose="020B0603020202020204" pitchFamily="34" charset="0"/>
            </a:endParaRPr>
          </a:p>
        </p:txBody>
      </p:sp>
      <p:sp>
        <p:nvSpPr>
          <p:cNvPr id="17" name="Minutes display">
            <a:extLst>
              <a:ext uri="{FF2B5EF4-FFF2-40B4-BE49-F238E27FC236}">
                <a16:creationId xmlns:a16="http://schemas.microsoft.com/office/drawing/2014/main" id="{107281D1-AF67-0E39-2814-6680C81380C5}"/>
              </a:ext>
            </a:extLst>
          </p:cNvPr>
          <p:cNvSpPr/>
          <p:nvPr/>
        </p:nvSpPr>
        <p:spPr>
          <a:xfrm>
            <a:off x="10386299" y="2159911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F410-84A3-454C-32F2-56AE5F69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A9DF9-CC59-168D-6802-759CBEC9B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Answer the five questions on last lesson at: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https://forms.microsoft.com/e/WuC9ZD3PWh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Also set as an assignment.</a:t>
            </a:r>
          </a:p>
        </p:txBody>
      </p:sp>
    </p:spTree>
    <p:extLst>
      <p:ext uri="{BB962C8B-B14F-4D97-AF65-F5344CB8AC3E}">
        <p14:creationId xmlns:p14="http://schemas.microsoft.com/office/powerpoint/2010/main" val="1624617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69" y="2743800"/>
            <a:ext cx="8860828" cy="1379708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cs typeface="Aharoni"/>
              </a:rPr>
              <a:t>Data Persistence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28806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computer chip&#10;&#10;Description automatically generated">
            <a:extLst>
              <a:ext uri="{FF2B5EF4-FFF2-40B4-BE49-F238E27FC236}">
                <a16:creationId xmlns:a16="http://schemas.microsoft.com/office/drawing/2014/main" id="{5BD60CF6-B0ED-4868-E7DF-50D0D1E55F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80000">
            <a:off x="7359630" y="2279946"/>
            <a:ext cx="3268362" cy="2448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0971864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haroni"/>
              </a:rPr>
              <a:t>What is Persistence? </a:t>
            </a:r>
            <a:endParaRPr lang="en-GB" sz="4800" dirty="0">
              <a:cs typeface="Aharon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278959" y="1332941"/>
            <a:ext cx="928782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dirty="0">
                <a:solidFill>
                  <a:srgbClr val="203040"/>
                </a:solidFill>
                <a:latin typeface="Trebuchet MS" panose="020B0603020202020204" pitchFamily="34" charset="0"/>
              </a:rPr>
              <a:t>When you create constants and variables they are stored in RAM. So, when the app or device is closed your app's data is gone. </a:t>
            </a:r>
            <a:endParaRPr lang="en-US" dirty="0">
              <a:latin typeface="Trebuchet MS" panose="020B0603020202020204" pitchFamily="34" charset="0"/>
            </a:endParaRPr>
          </a:p>
          <a:p>
            <a:endParaRPr lang="en-GB" sz="3600" b="1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endParaRPr lang="en-GB" sz="3600" b="1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Therefore, we need a way to </a:t>
            </a:r>
            <a:r>
              <a:rPr lang="en-GB" sz="3600" b="1" dirty="0">
                <a:solidFill>
                  <a:srgbClr val="203040"/>
                </a:solidFill>
                <a:latin typeface="Trebuchet MS" panose="020B0603020202020204" pitchFamily="34" charset="0"/>
              </a:rPr>
              <a:t>'persist' </a:t>
            </a: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data in long term memory on the device. </a:t>
            </a:r>
          </a:p>
        </p:txBody>
      </p:sp>
      <p:pic>
        <p:nvPicPr>
          <p:cNvPr id="6" name="Picture 6" descr="Several electronic chips on a white background&#10;&#10;Description automatically generated">
            <a:extLst>
              <a:ext uri="{FF2B5EF4-FFF2-40B4-BE49-F238E27FC236}">
                <a16:creationId xmlns:a16="http://schemas.microsoft.com/office/drawing/2014/main" id="{9C9078D7-AD15-E2FA-E3FE-608F8DAE68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3823" y="3103485"/>
            <a:ext cx="2413687" cy="15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83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0971864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Features - Utility</a:t>
            </a:r>
            <a:endParaRPr lang="en-GB" sz="4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347785" y="1441760"/>
            <a:ext cx="9356654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dirty="0">
                <a:solidFill>
                  <a:srgbClr val="203040"/>
                </a:solidFill>
                <a:latin typeface="Trebuchet MS" panose="020B0603020202020204" pitchFamily="34" charset="0"/>
              </a:rPr>
              <a:t>Some Data Persistence Methods:</a:t>
            </a:r>
          </a:p>
          <a:p>
            <a:endParaRPr lang="en-GB" sz="3600" b="1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pPr marL="742950" indent="-742950">
              <a:buAutoNum type="arabicPeriod"/>
            </a:pPr>
            <a:r>
              <a:rPr lang="en-GB" sz="3600" b="1" dirty="0">
                <a:solidFill>
                  <a:srgbClr val="203040"/>
                </a:solidFill>
                <a:latin typeface="Trebuchet MS" panose="020B0603020202020204" pitchFamily="34" charset="0"/>
              </a:rPr>
              <a:t>Preferences / @AppStorage </a:t>
            </a:r>
            <a:r>
              <a:rPr lang="en-GB" sz="2400" dirty="0">
                <a:solidFill>
                  <a:srgbClr val="203040"/>
                </a:solidFill>
                <a:latin typeface="Trebuchet MS" panose="020B0603020202020204" pitchFamily="34" charset="0"/>
              </a:rPr>
              <a:t>(small key/value persistence)</a:t>
            </a:r>
            <a:endParaRPr lang="en-GB" sz="3600" b="1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pPr marL="742950" indent="-742950">
              <a:buAutoNum type="arabicPeriod"/>
            </a:pPr>
            <a:r>
              <a:rPr lang="en-GB" sz="3600" b="1" dirty="0">
                <a:solidFill>
                  <a:srgbClr val="203040"/>
                </a:solidFill>
                <a:latin typeface="Trebuchet MS" panose="020B0603020202020204" pitchFamily="34" charset="0"/>
              </a:rPr>
              <a:t>File Manager </a:t>
            </a:r>
            <a:r>
              <a:rPr lang="en-GB" sz="2400" dirty="0">
                <a:solidFill>
                  <a:srgbClr val="203040"/>
                </a:solidFill>
                <a:latin typeface="Trebuchet MS" panose="020B0603020202020204" pitchFamily="34" charset="0"/>
                <a:ea typeface="+mn-lt"/>
                <a:cs typeface="+mn-lt"/>
              </a:rPr>
              <a:t>(local persistence). </a:t>
            </a:r>
            <a:endParaRPr lang="en-GB" sz="3600" b="1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pPr marL="742950" indent="-742950">
              <a:buAutoNum type="arabicPeriod"/>
            </a:pPr>
            <a:r>
              <a:rPr lang="en-GB" sz="3600" b="1" dirty="0">
                <a:solidFill>
                  <a:srgbClr val="203040"/>
                </a:solidFill>
                <a:latin typeface="Trebuchet MS" panose="020B0603020202020204" pitchFamily="34" charset="0"/>
              </a:rPr>
              <a:t>Database / Core Data </a:t>
            </a:r>
            <a:r>
              <a:rPr lang="en-GB" sz="2400" dirty="0">
                <a:solidFill>
                  <a:srgbClr val="203040"/>
                </a:solidFill>
                <a:latin typeface="Trebuchet MS" panose="020B0603020202020204" pitchFamily="34" charset="0"/>
              </a:rPr>
              <a:t>(local persistence). </a:t>
            </a:r>
            <a:endParaRPr lang="en-GB" sz="3600" b="1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pPr marL="742950" indent="-742950">
              <a:buAutoNum type="arabicPeriod"/>
            </a:pPr>
            <a:r>
              <a:rPr lang="en-GB" sz="3600" b="1" dirty="0">
                <a:solidFill>
                  <a:srgbClr val="203040"/>
                </a:solidFill>
                <a:latin typeface="Trebuchet MS" panose="020B0603020202020204" pitchFamily="34" charset="0"/>
              </a:rPr>
              <a:t>Cloud storage </a:t>
            </a:r>
            <a:r>
              <a:rPr lang="en-GB" sz="2400" dirty="0">
                <a:solidFill>
                  <a:srgbClr val="203040"/>
                </a:solidFill>
                <a:latin typeface="Trebuchet MS" panose="020B0603020202020204" pitchFamily="34" charset="0"/>
              </a:rPr>
              <a:t>(Firebase / Realm)</a:t>
            </a:r>
          </a:p>
        </p:txBody>
      </p:sp>
    </p:spTree>
    <p:extLst>
      <p:ext uri="{BB962C8B-B14F-4D97-AF65-F5344CB8AC3E}">
        <p14:creationId xmlns:p14="http://schemas.microsoft.com/office/powerpoint/2010/main" val="418129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0971864" cy="967816"/>
          </a:xfrm>
        </p:spPr>
        <p:txBody>
          <a:bodyPr>
            <a:noAutofit/>
          </a:bodyPr>
          <a:lstStyle/>
          <a:p>
            <a:r>
              <a:rPr lang="en-GB" sz="5400" b="1" dirty="0">
                <a:cs typeface="Angsana New"/>
              </a:rPr>
              <a:t>Features</a:t>
            </a:r>
            <a:r>
              <a:rPr lang="en-GB" sz="3200" b="1" dirty="0">
                <a:cs typeface="Angsana New"/>
              </a:rPr>
              <a:t> – </a:t>
            </a:r>
            <a:r>
              <a:rPr lang="en-GB" sz="3200" b="1" dirty="0">
                <a:cs typeface="Aharoni"/>
              </a:rPr>
              <a:t>Preferences </a:t>
            </a:r>
            <a:r>
              <a:rPr lang="en-GB" sz="3200" b="1" dirty="0">
                <a:cs typeface="Angsana New"/>
              </a:rPr>
              <a:t>/ @AppStorage</a:t>
            </a:r>
            <a:endParaRPr lang="en-GB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347785" y="1484447"/>
            <a:ext cx="9317325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203040"/>
                </a:solidFill>
                <a:latin typeface="Trebuchet MS" panose="020B0603020202020204" pitchFamily="34" charset="0"/>
              </a:rPr>
              <a:t>Used to store </a:t>
            </a:r>
            <a:r>
              <a:rPr lang="en-GB" sz="2800" b="1" dirty="0">
                <a:solidFill>
                  <a:srgbClr val="203040"/>
                </a:solidFill>
                <a:latin typeface="Trebuchet MS" panose="020B0603020202020204" pitchFamily="34" charset="0"/>
              </a:rPr>
              <a:t>small </a:t>
            </a:r>
            <a:r>
              <a:rPr lang="en-GB" sz="2800" dirty="0">
                <a:solidFill>
                  <a:srgbClr val="203040"/>
                </a:solidFill>
                <a:latin typeface="Trebuchet MS" panose="020B0603020202020204" pitchFamily="34" charset="0"/>
              </a:rPr>
              <a:t>pieces of </a:t>
            </a:r>
            <a:r>
              <a:rPr lang="en-GB" sz="2800" b="1" dirty="0">
                <a:solidFill>
                  <a:srgbClr val="203040"/>
                </a:solidFill>
                <a:latin typeface="Trebuchet MS" panose="020B0603020202020204" pitchFamily="34" charset="0"/>
              </a:rPr>
              <a:t>data </a:t>
            </a: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(Int, String, Bool, Doubles) </a:t>
            </a:r>
            <a:r>
              <a:rPr lang="en-GB" sz="2800" dirty="0">
                <a:solidFill>
                  <a:srgbClr val="203040"/>
                </a:solidFill>
                <a:latin typeface="Trebuchet MS" panose="020B0603020202020204" pitchFamily="34" charset="0"/>
              </a:rPr>
              <a:t>in a </a:t>
            </a:r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dictionary key / value pair </a:t>
            </a:r>
            <a:r>
              <a:rPr lang="en-GB" sz="2800" dirty="0">
                <a:solidFill>
                  <a:srgbClr val="203040"/>
                </a:solidFill>
                <a:latin typeface="Trebuchet MS" panose="020B0603020202020204" pitchFamily="34" charset="0"/>
              </a:rPr>
              <a:t>structure. </a:t>
            </a:r>
          </a:p>
          <a:p>
            <a:endParaRPr lang="en-GB" sz="2000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Often this data is loaded when the app is loaded, therefore you should keep this data small to ensure your app loads quickly.</a:t>
            </a:r>
            <a:endParaRPr lang="en-GB" sz="16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en-GB" sz="2000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r>
              <a:rPr lang="en-GB" sz="2000" b="1" dirty="0">
                <a:solidFill>
                  <a:srgbClr val="203040"/>
                </a:solidFill>
                <a:latin typeface="Trebuchet MS" panose="020B0603020202020204" pitchFamily="34" charset="0"/>
              </a:rPr>
              <a:t>Use this for user settings.</a:t>
            </a: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 What data types would these settings be:</a:t>
            </a:r>
          </a:p>
          <a:p>
            <a:endParaRPr lang="en-GB" sz="1600" dirty="0">
              <a:latin typeface="Trebuchet MS" panose="020B0603020202020204" pitchFamily="34" charset="0"/>
            </a:endParaRPr>
          </a:p>
          <a:p>
            <a:pPr marL="457200" indent="-457200">
              <a:buAutoNum type="arabicPeriod"/>
            </a:pP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Light / Dark mode</a:t>
            </a:r>
          </a:p>
          <a:p>
            <a:pPr marL="457200" indent="-457200">
              <a:buAutoNum type="arabicPeriod"/>
            </a:pP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Username</a:t>
            </a:r>
          </a:p>
          <a:p>
            <a:pPr marL="457200" indent="-457200">
              <a:buAutoNum type="arabicPeriod"/>
            </a:pP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High score</a:t>
            </a:r>
          </a:p>
          <a:p>
            <a:pPr marL="457200" indent="-457200">
              <a:buAutoNum type="arabicPeriod"/>
            </a:pP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Theme colour</a:t>
            </a:r>
          </a:p>
          <a:p>
            <a:pPr marL="457200" indent="-457200">
              <a:buAutoNum type="arabicPeriod"/>
            </a:pP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Last login 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A2E53-5961-42A5-E08B-10A4AD5434FF}"/>
              </a:ext>
            </a:extLst>
          </p:cNvPr>
          <p:cNvSpPr txBox="1"/>
          <p:nvPr/>
        </p:nvSpPr>
        <p:spPr>
          <a:xfrm>
            <a:off x="3716594" y="4138136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Boolean</a:t>
            </a:r>
          </a:p>
          <a:p>
            <a:r>
              <a:rPr lang="en-GB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String</a:t>
            </a:r>
          </a:p>
          <a:p>
            <a:r>
              <a:rPr lang="en-GB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Integer</a:t>
            </a:r>
          </a:p>
          <a:p>
            <a:r>
              <a:rPr lang="en-GB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Tuple</a:t>
            </a: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 for RGB/HSL or </a:t>
            </a:r>
            <a:r>
              <a:rPr lang="en-GB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String</a:t>
            </a: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 for Hex values</a:t>
            </a:r>
          </a:p>
          <a:p>
            <a:r>
              <a:rPr lang="en-GB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Date/Time</a:t>
            </a:r>
          </a:p>
        </p:txBody>
      </p:sp>
    </p:spTree>
    <p:extLst>
      <p:ext uri="{BB962C8B-B14F-4D97-AF65-F5344CB8AC3E}">
        <p14:creationId xmlns:p14="http://schemas.microsoft.com/office/powerpoint/2010/main" val="89421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0971864" cy="967816"/>
          </a:xfrm>
        </p:spPr>
        <p:txBody>
          <a:bodyPr>
            <a:noAutofit/>
          </a:bodyPr>
          <a:lstStyle/>
          <a:p>
            <a:r>
              <a:rPr lang="en-GB" sz="5400" b="1" dirty="0">
                <a:cs typeface="Angsana New"/>
              </a:rPr>
              <a:t>Features</a:t>
            </a:r>
            <a:r>
              <a:rPr lang="en-GB" sz="3200" b="1" dirty="0">
                <a:cs typeface="Angsana New"/>
              </a:rPr>
              <a:t> – </a:t>
            </a:r>
            <a:r>
              <a:rPr lang="en-GB" sz="3200" b="1" dirty="0">
                <a:cs typeface="Aharoni"/>
              </a:rPr>
              <a:t>Preferences </a:t>
            </a:r>
            <a:r>
              <a:rPr lang="en-GB" sz="3200" b="1" dirty="0">
                <a:cs typeface="Angsana New"/>
              </a:rPr>
              <a:t>/ @AppStorage</a:t>
            </a:r>
            <a:endParaRPr lang="en-GB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243418" y="1161843"/>
            <a:ext cx="262174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2400" dirty="0">
                <a:solidFill>
                  <a:srgbClr val="203040"/>
                </a:solidFill>
                <a:latin typeface="Trebuchet MS" panose="020B0603020202020204" pitchFamily="34" charset="0"/>
              </a:rPr>
              <a:t>Here is an example of @AppStorage used in </a:t>
            </a:r>
            <a:r>
              <a:rPr lang="en-GB" sz="2400" dirty="0" err="1">
                <a:solidFill>
                  <a:srgbClr val="203040"/>
                </a:solidFill>
                <a:latin typeface="Trebuchet MS" panose="020B0603020202020204" pitchFamily="34" charset="0"/>
              </a:rPr>
              <a:t>SwiftUI</a:t>
            </a:r>
            <a:r>
              <a:rPr lang="en-GB" sz="2400" dirty="0">
                <a:solidFill>
                  <a:srgbClr val="203040"/>
                </a:solidFill>
                <a:latin typeface="Trebuchet MS" panose="020B0603020202020204" pitchFamily="34" charset="0"/>
              </a:rPr>
              <a:t>.</a:t>
            </a:r>
            <a:endParaRPr lang="en-US" dirty="0">
              <a:latin typeface="Trebuchet MS" panose="020B0603020202020204" pitchFamily="34" charset="0"/>
            </a:endParaRPr>
          </a:p>
          <a:p>
            <a:pPr algn="r"/>
            <a:endParaRPr lang="en-GB" sz="2400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pPr algn="r"/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We can persist a username string using the @AppStorage </a:t>
            </a:r>
            <a:r>
              <a:rPr lang="en-GB" sz="2000" b="1" dirty="0">
                <a:solidFill>
                  <a:srgbClr val="203040"/>
                </a:solidFill>
                <a:latin typeface="Trebuchet MS" panose="020B0603020202020204" pitchFamily="34" charset="0"/>
              </a:rPr>
              <a:t>property wrapper</a:t>
            </a: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 and the username key in the phone's memory for quick recall when the app loads.</a:t>
            </a:r>
          </a:p>
        </p:txBody>
      </p:sp>
      <p:pic>
        <p:nvPicPr>
          <p:cNvPr id="3" name="Picture 4" descr="A computer screen with text&#10;&#10;Description automatically generated">
            <a:extLst>
              <a:ext uri="{FF2B5EF4-FFF2-40B4-BE49-F238E27FC236}">
                <a16:creationId xmlns:a16="http://schemas.microsoft.com/office/drawing/2014/main" id="{AA2D9CBF-75AB-96B9-6A5D-B7C4EA6DD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071" y="1332941"/>
            <a:ext cx="8342853" cy="48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2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0971864" cy="967816"/>
          </a:xfrm>
        </p:spPr>
        <p:txBody>
          <a:bodyPr>
            <a:noAutofit/>
          </a:bodyPr>
          <a:lstStyle/>
          <a:p>
            <a:r>
              <a:rPr lang="en-GB" b="1" dirty="0">
                <a:cs typeface="Angsana New"/>
              </a:rPr>
              <a:t>Features – </a:t>
            </a:r>
            <a:r>
              <a:rPr lang="en-GB" b="1" dirty="0">
                <a:cs typeface="Aharoni"/>
              </a:rPr>
              <a:t>File Manager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213921" y="1278502"/>
            <a:ext cx="952001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  <a:ea typeface="+mn-lt"/>
                <a:cs typeface="+mn-lt"/>
              </a:rPr>
              <a:t>File Manager enables us to create and edit data as JSON, and to use this data in our apps. It’s a simpler way of creating, updating and persisting data than creating a Database or using Core Data.  </a:t>
            </a:r>
            <a:endParaRPr lang="en-GB" sz="2400" b="1" dirty="0">
              <a:solidFill>
                <a:srgbClr val="11111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6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8E8D8EAA-D9BE-14A8-2C18-B1D702EB6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350" y="2794120"/>
            <a:ext cx="5801032" cy="3260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063484-1171-EAF5-F329-487543A481E3}"/>
              </a:ext>
            </a:extLst>
          </p:cNvPr>
          <p:cNvSpPr txBox="1"/>
          <p:nvPr/>
        </p:nvSpPr>
        <p:spPr>
          <a:xfrm>
            <a:off x="213921" y="2794120"/>
            <a:ext cx="4849429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The example on the right demonstrates an example in </a:t>
            </a:r>
            <a:r>
              <a:rPr lang="en-GB" sz="2000" dirty="0" err="1">
                <a:solidFill>
                  <a:srgbClr val="203040"/>
                </a:solidFill>
                <a:latin typeface="Trebuchet MS" panose="020B0603020202020204" pitchFamily="34" charset="0"/>
              </a:rPr>
              <a:t>.Net</a:t>
            </a: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 C# of how: </a:t>
            </a:r>
          </a:p>
          <a:p>
            <a:endParaRPr lang="en-GB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Data is serialized (converted) into JSON.</a:t>
            </a:r>
            <a:endParaRPr lang="en-GB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Trebuchet MS" panose="020B0603020202020204" pitchFamily="34" charset="0"/>
              </a:rPr>
              <a:t>Data is deserialized back into C#.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latin typeface="Trebuchet MS" panose="020B0603020202020204" pitchFamily="34" charset="0"/>
            </a:endParaRPr>
          </a:p>
          <a:p>
            <a:r>
              <a:rPr lang="en-GB" sz="2000" dirty="0">
                <a:latin typeface="Trebuchet MS" panose="020B0603020202020204" pitchFamily="34" charset="0"/>
              </a:rPr>
              <a:t>Similar approaches are taken in other frameworks. For instance in Swift we use the terms Codable and Decodable. </a:t>
            </a:r>
          </a:p>
        </p:txBody>
      </p:sp>
    </p:spTree>
    <p:extLst>
      <p:ext uri="{BB962C8B-B14F-4D97-AF65-F5344CB8AC3E}">
        <p14:creationId xmlns:p14="http://schemas.microsoft.com/office/powerpoint/2010/main" val="988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0971864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Features – </a:t>
            </a:r>
            <a:r>
              <a:rPr lang="en-GB" sz="4800" b="1" dirty="0">
                <a:cs typeface="Aharoni"/>
              </a:rPr>
              <a:t>File Manager</a:t>
            </a:r>
            <a:endParaRPr lang="en-GB" sz="4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139251" y="4791981"/>
            <a:ext cx="956153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111111"/>
                </a:solidFill>
              </a:rPr>
              <a:t>Here is an example of Swift code on the left which can be 'encoded' into a JSON file which can be persisted. It can then be decoded when we need to access / change the data. </a:t>
            </a:r>
          </a:p>
        </p:txBody>
      </p:sp>
      <p:pic>
        <p:nvPicPr>
          <p:cNvPr id="3" name="Picture 4" descr="A computer screen with text and arrows&#10;&#10;Description automatically generated">
            <a:extLst>
              <a:ext uri="{FF2B5EF4-FFF2-40B4-BE49-F238E27FC236}">
                <a16:creationId xmlns:a16="http://schemas.microsoft.com/office/drawing/2014/main" id="{D3026A14-5011-AE59-28AE-75F6E9A37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7" y="1367531"/>
            <a:ext cx="9844148" cy="328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68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5FBB679-C8E9-429F-B1AF-E08CE422D40D}" vid="{7710FD2E-D743-437C-A152-E4EC4BD606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68</TotalTime>
  <Words>855</Words>
  <Application>Microsoft Office PowerPoint</Application>
  <PresentationFormat>Widescreen</PresentationFormat>
  <Paragraphs>123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Aharoni</vt:lpstr>
      <vt:lpstr>Angsana New</vt:lpstr>
      <vt:lpstr>Aptos</vt:lpstr>
      <vt:lpstr>Arial</vt:lpstr>
      <vt:lpstr>Arial,Sans-Serif</vt:lpstr>
      <vt:lpstr>Avenir Next LT Pro</vt:lpstr>
      <vt:lpstr>Calibri</vt:lpstr>
      <vt:lpstr>Century Gothic</vt:lpstr>
      <vt:lpstr>Trebuchet MS</vt:lpstr>
      <vt:lpstr>Office Theme</vt:lpstr>
      <vt:lpstr>App Development</vt:lpstr>
      <vt:lpstr>Recall</vt:lpstr>
      <vt:lpstr>Data Persistence</vt:lpstr>
      <vt:lpstr>What is Persistence? </vt:lpstr>
      <vt:lpstr>Features - Utility</vt:lpstr>
      <vt:lpstr>Features – Preferences / @AppStorage</vt:lpstr>
      <vt:lpstr>Features – Preferences / @AppStorage</vt:lpstr>
      <vt:lpstr>Features – File Manager</vt:lpstr>
      <vt:lpstr>Features – File Manager</vt:lpstr>
      <vt:lpstr>Features – Database / Core Data</vt:lpstr>
      <vt:lpstr>Features – Cloud Storage</vt:lpstr>
      <vt:lpstr>CRUD</vt:lpstr>
      <vt:lpstr>Create, Read, Update, Delete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2</cp:revision>
  <dcterms:created xsi:type="dcterms:W3CDTF">2025-09-07T21:00:27Z</dcterms:created>
  <dcterms:modified xsi:type="dcterms:W3CDTF">2025-09-09T08:29:12Z</dcterms:modified>
</cp:coreProperties>
</file>