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5"/>
  </p:notesMasterIdLst>
  <p:sldIdLst>
    <p:sldId id="264" r:id="rId3"/>
    <p:sldId id="263" r:id="rId4"/>
    <p:sldId id="266" r:id="rId5"/>
    <p:sldId id="267" r:id="rId6"/>
    <p:sldId id="269" r:id="rId7"/>
    <p:sldId id="270" r:id="rId8"/>
    <p:sldId id="271" r:id="rId9"/>
    <p:sldId id="272" r:id="rId10"/>
    <p:sldId id="274" r:id="rId11"/>
    <p:sldId id="275" r:id="rId12"/>
    <p:sldId id="278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5F47D-9FF9-4653-A3D6-28701911588B}" v="1" dt="2025-09-17T08:50:27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BE15F47D-9FF9-4653-A3D6-28701911588B}"/>
    <pc:docChg chg="modSld">
      <pc:chgData name="Simon Rundell" userId="02f36d3d-9692-43c5-873c-1a596eba61c5" providerId="ADAL" clId="{BE15F47D-9FF9-4653-A3D6-28701911588B}" dt="2025-09-17T08:50:29.426" v="6" actId="6549"/>
      <pc:docMkLst>
        <pc:docMk/>
      </pc:docMkLst>
      <pc:sldChg chg="modSp mod">
        <pc:chgData name="Simon Rundell" userId="02f36d3d-9692-43c5-873c-1a596eba61c5" providerId="ADAL" clId="{BE15F47D-9FF9-4653-A3D6-28701911588B}" dt="2025-09-17T08:50:29.426" v="6" actId="6549"/>
        <pc:sldMkLst>
          <pc:docMk/>
          <pc:sldMk cId="1644293576" sldId="263"/>
        </pc:sldMkLst>
        <pc:spChg chg="mod">
          <ac:chgData name="Simon Rundell" userId="02f36d3d-9692-43c5-873c-1a596eba61c5" providerId="ADAL" clId="{BE15F47D-9FF9-4653-A3D6-28701911588B}" dt="2025-09-17T08:50:29.426" v="6" actId="6549"/>
          <ac:spMkLst>
            <pc:docMk/>
            <pc:sldMk cId="1644293576" sldId="263"/>
            <ac:spMk id="3" creationId="{44BE340F-1537-1DD8-A4C0-90C99D913A4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cid.app/" TargetMode="External"/><Relationship Id="rId2" Type="http://schemas.openxmlformats.org/officeDocument/2006/relationships/hyperlink" Target="http://draw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imonrundell@exe-coll.ac.uk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image" Target="../media/image22.png"/><Relationship Id="rId2" Type="http://schemas.openxmlformats.org/officeDocument/2006/relationships/image" Target="../media/image7.gi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fkyj9ydBGt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3FF9-744C-4B8C-9A81-49CA35925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794459" cy="2387600"/>
          </a:xfrm>
        </p:spPr>
        <p:txBody>
          <a:bodyPr>
            <a:normAutofit/>
          </a:bodyPr>
          <a:lstStyle/>
          <a:p>
            <a:r>
              <a:rPr lang="en-GB" dirty="0"/>
              <a:t>Decomposition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5E33B-8F26-44D1-A515-2890734C2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8459" y="5735637"/>
            <a:ext cx="1551772" cy="478878"/>
          </a:xfrm>
        </p:spPr>
        <p:txBody>
          <a:bodyPr/>
          <a:lstStyle/>
          <a:p>
            <a:r>
              <a:rPr lang="en-GB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53466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640D-5D51-4B34-B5D2-30D4C39C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Requirements to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BDE8D-05AE-4130-BE74-EE7BB564B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Using </a:t>
            </a:r>
            <a:r>
              <a:rPr lang="en-GB" dirty="0">
                <a:hlinkClick r:id="rId2"/>
              </a:rPr>
              <a:t>http://draw.io</a:t>
            </a:r>
            <a:r>
              <a:rPr lang="en-GB" dirty="0"/>
              <a:t> or </a:t>
            </a:r>
            <a:r>
              <a:rPr lang="en-GB" dirty="0">
                <a:hlinkClick r:id="rId3"/>
              </a:rPr>
              <a:t>www.lucid.app</a:t>
            </a:r>
            <a:r>
              <a:rPr lang="en-GB" dirty="0"/>
              <a:t> let’s use our requirements to create a diagram to show how the system will operate?</a:t>
            </a:r>
          </a:p>
          <a:p>
            <a:r>
              <a:rPr lang="en-GB" dirty="0"/>
              <a:t>Remember, the design diagram shows the modules, and you can break down these modules into sections as you need to. </a:t>
            </a:r>
          </a:p>
          <a:p>
            <a:r>
              <a:rPr lang="en-GB" dirty="0"/>
              <a:t>Export your design to PDF and email to me at </a:t>
            </a:r>
            <a:r>
              <a:rPr lang="en-GB" dirty="0">
                <a:hlinkClick r:id="rId4"/>
              </a:rPr>
              <a:t>simonrundell@exe-coll.ac.uk</a:t>
            </a:r>
            <a:r>
              <a:rPr lang="en-GB" dirty="0"/>
              <a:t> and then insert into your Class Notebook as a record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AF84EAEF-2017-DECC-2F42-31BC823E6EAD}"/>
              </a:ext>
            </a:extLst>
          </p:cNvPr>
          <p:cNvSpPr/>
          <p:nvPr/>
        </p:nvSpPr>
        <p:spPr>
          <a:xfrm>
            <a:off x="10494156" y="2711819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A511BE1F-7A65-A2A9-5A7C-842B4F31593A}"/>
              </a:ext>
            </a:extLst>
          </p:cNvPr>
          <p:cNvSpPr/>
          <p:nvPr/>
        </p:nvSpPr>
        <p:spPr>
          <a:xfrm>
            <a:off x="10015309" y="1551052"/>
            <a:ext cx="1873045" cy="9003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</p:spTree>
    <p:extLst>
      <p:ext uri="{BB962C8B-B14F-4D97-AF65-F5344CB8AC3E}">
        <p14:creationId xmlns:p14="http://schemas.microsoft.com/office/powerpoint/2010/main" val="108187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95" y="1594234"/>
            <a:ext cx="9452211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JimAir</a:t>
            </a:r>
            <a:r>
              <a:rPr lang="en-GB" dirty="0"/>
              <a:t> is a budget airline that flies all over Europe, they want to move into a digital booking system that handles booking of flights and management of accounts.</a:t>
            </a:r>
          </a:p>
          <a:p>
            <a:r>
              <a:rPr lang="en-GB" dirty="0"/>
              <a:t>Users should be able to use their booking reference to review their flights and pay for seats, as well as look up any changes or amend their details. </a:t>
            </a:r>
          </a:p>
          <a:p>
            <a:r>
              <a:rPr lang="en-GB" dirty="0"/>
              <a:t>They also need to be able to be either a corporate customer for businesses or the private customer for normal bookings.</a:t>
            </a:r>
          </a:p>
          <a:p>
            <a:r>
              <a:rPr lang="en-GB" dirty="0"/>
              <a:t> When they register then need to supply name, email address and address, as well as card details. </a:t>
            </a:r>
          </a:p>
          <a:p>
            <a:r>
              <a:rPr lang="en-GB" dirty="0"/>
              <a:t>You need an account to view your flight details as well as make amendments. Reminders will be sent out a week and day before travel via email or telephone.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853" y="320675"/>
            <a:ext cx="2183870" cy="1162840"/>
          </a:xfrm>
          <a:prstGeom prst="rect">
            <a:avLst/>
          </a:prstGeom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604B9F17-BEC2-D27E-C314-454CDB3E5241}"/>
              </a:ext>
            </a:extLst>
          </p:cNvPr>
          <p:cNvSpPr/>
          <p:nvPr/>
        </p:nvSpPr>
        <p:spPr>
          <a:xfrm>
            <a:off x="2803580" y="5893568"/>
            <a:ext cx="6632250" cy="8477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Use decomposition to identify user requirements then create a diagram to show your functional design</a:t>
            </a:r>
          </a:p>
        </p:txBody>
      </p:sp>
      <p:sp>
        <p:nvSpPr>
          <p:cNvPr id="7" name="Deadline">
            <a:extLst>
              <a:ext uri="{FF2B5EF4-FFF2-40B4-BE49-F238E27FC236}">
                <a16:creationId xmlns:a16="http://schemas.microsoft.com/office/drawing/2014/main" id="{91861C40-3320-4E9E-BBC2-5D3FCF44113C}"/>
              </a:ext>
            </a:extLst>
          </p:cNvPr>
          <p:cNvSpPr/>
          <p:nvPr/>
        </p:nvSpPr>
        <p:spPr>
          <a:xfrm>
            <a:off x="10108929" y="1824431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50927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https://forms.microsoft.com/e/fkyj9ydBGt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146C-18CB-4A0F-B6D4-D17C5EE2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for this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CDC6A-66B0-4518-8EBC-CC75E7D54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606550"/>
          </a:xfrm>
        </p:spPr>
        <p:txBody>
          <a:bodyPr>
            <a:normAutofit fontScale="85000" lnSpcReduction="10000"/>
          </a:bodyPr>
          <a:lstStyle/>
          <a:p>
            <a:r>
              <a:rPr lang="en-GB" sz="3200" dirty="0"/>
              <a:t>Explain the purpose of decomposition. </a:t>
            </a:r>
          </a:p>
          <a:p>
            <a:r>
              <a:rPr lang="en-GB" sz="3200" dirty="0"/>
              <a:t>Discuss the needs for requirements. </a:t>
            </a:r>
          </a:p>
          <a:p>
            <a:r>
              <a:rPr lang="en-GB" sz="3200" dirty="0"/>
              <a:t>Decompose a complex scenario into a requirements list. </a:t>
            </a:r>
          </a:p>
        </p:txBody>
      </p:sp>
    </p:spTree>
    <p:extLst>
      <p:ext uri="{BB962C8B-B14F-4D97-AF65-F5344CB8AC3E}">
        <p14:creationId xmlns:p14="http://schemas.microsoft.com/office/powerpoint/2010/main" val="383462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629B-150A-4611-B711-B2E30430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C012-D927-4A48-98DD-6A7DDED2C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40348"/>
            <a:ext cx="9452211" cy="4351338"/>
          </a:xfrm>
        </p:spPr>
        <p:txBody>
          <a:bodyPr>
            <a:normAutofit/>
          </a:bodyPr>
          <a:lstStyle/>
          <a:p>
            <a:r>
              <a:rPr lang="en-GB" dirty="0"/>
              <a:t>Decomposition is just the </a:t>
            </a:r>
            <a:r>
              <a:rPr lang="en-GB" dirty="0">
                <a:solidFill>
                  <a:srgbClr val="FF0000"/>
                </a:solidFill>
              </a:rPr>
              <a:t>breaking down of a complex problem or situation into more manageable units, or requirements</a:t>
            </a:r>
            <a:r>
              <a:rPr lang="en-GB" dirty="0"/>
              <a:t>.</a:t>
            </a:r>
          </a:p>
          <a:p>
            <a:r>
              <a:rPr lang="en-GB" dirty="0"/>
              <a:t>We have already been decomposing problems with both the vending machine task, and the e-commerce task. </a:t>
            </a:r>
          </a:p>
          <a:p>
            <a:r>
              <a:rPr lang="en-GB" dirty="0"/>
              <a:t>Bottom Up and Top Down are just methods we use to decompose the complex into the manageable. </a:t>
            </a:r>
          </a:p>
          <a:p>
            <a:r>
              <a:rPr lang="en-GB" dirty="0"/>
              <a:t>The main goal of decomposition is to identify the individual aspects of the software and what parts will interact closely, or be more </a:t>
            </a:r>
            <a:r>
              <a:rPr lang="en-GB" i="1" dirty="0"/>
              <a:t>cohesive</a:t>
            </a:r>
          </a:p>
        </p:txBody>
      </p:sp>
    </p:spTree>
    <p:extLst>
      <p:ext uri="{BB962C8B-B14F-4D97-AF65-F5344CB8AC3E}">
        <p14:creationId xmlns:p14="http://schemas.microsoft.com/office/powerpoint/2010/main" val="104297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DC50-010D-4749-902F-134E6B14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decompose…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FE6A9-070E-414B-967B-6E56FDE6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74" y="1524067"/>
            <a:ext cx="45148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Buying a Game on Steam/PSN/XBL</a:t>
            </a:r>
          </a:p>
          <a:p>
            <a:pPr lvl="1"/>
            <a:r>
              <a:rPr lang="en-GB" dirty="0">
                <a:cs typeface="Calibri"/>
              </a:rPr>
              <a:t>Sign in</a:t>
            </a:r>
          </a:p>
          <a:p>
            <a:pPr lvl="1"/>
            <a:r>
              <a:rPr lang="en-GB" dirty="0">
                <a:cs typeface="Calibri"/>
              </a:rPr>
              <a:t>Open Store</a:t>
            </a:r>
          </a:p>
          <a:p>
            <a:pPr lvl="1"/>
            <a:r>
              <a:rPr lang="en-GB" dirty="0">
                <a:cs typeface="Calibri"/>
              </a:rPr>
              <a:t>Choose/search Game</a:t>
            </a:r>
          </a:p>
          <a:p>
            <a:pPr lvl="1"/>
            <a:r>
              <a:rPr lang="en-GB" dirty="0">
                <a:cs typeface="Calibri"/>
              </a:rPr>
              <a:t>Select 'buy'/add to cart</a:t>
            </a:r>
          </a:p>
          <a:p>
            <a:pPr lvl="1"/>
            <a:r>
              <a:rPr lang="en-GB" dirty="0">
                <a:cs typeface="Calibri"/>
              </a:rPr>
              <a:t>Checkout </a:t>
            </a:r>
          </a:p>
          <a:p>
            <a:pPr lvl="1"/>
            <a:r>
              <a:rPr lang="en-GB" dirty="0">
                <a:cs typeface="Calibri"/>
              </a:rPr>
              <a:t>Fill in card form</a:t>
            </a:r>
          </a:p>
          <a:p>
            <a:pPr lvl="1"/>
            <a:r>
              <a:rPr lang="en-GB" dirty="0">
                <a:cs typeface="Calibri"/>
              </a:rPr>
              <a:t>Complete/download </a:t>
            </a:r>
          </a:p>
          <a:p>
            <a:pPr lvl="1"/>
            <a:endParaRPr lang="en-GB" dirty="0">
              <a:cs typeface="Calibri"/>
            </a:endParaRPr>
          </a:p>
          <a:p>
            <a:pPr lvl="1"/>
            <a:endParaRPr lang="en-GB" dirty="0">
              <a:cs typeface="Calibri"/>
            </a:endParaRPr>
          </a:p>
          <a:p>
            <a:pPr lvl="1"/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52D28C-2540-457E-97AD-B42C6D06077A}"/>
              </a:ext>
            </a:extLst>
          </p:cNvPr>
          <p:cNvSpPr txBox="1">
            <a:spLocks/>
          </p:cNvSpPr>
          <p:nvPr/>
        </p:nvSpPr>
        <p:spPr>
          <a:xfrm>
            <a:off x="5369668" y="1524067"/>
            <a:ext cx="464241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rebuchet MS" panose="020B0603020202020204" pitchFamily="34" charset="0"/>
              </a:rPr>
              <a:t>Making Delicious Scrambled Eggs</a:t>
            </a:r>
            <a:endParaRPr lang="en-GB" dirty="0">
              <a:latin typeface="Trebuchet MS" panose="020B0603020202020204" pitchFamily="34" charset="0"/>
              <a:cs typeface="Calibri"/>
            </a:endParaRPr>
          </a:p>
          <a:p>
            <a:pPr lvl="1"/>
            <a:r>
              <a:rPr lang="en-GB" dirty="0">
                <a:latin typeface="Trebuchet MS" panose="020B0603020202020204" pitchFamily="34" charset="0"/>
                <a:cs typeface="Calibri"/>
              </a:rPr>
              <a:t>Crack eggs</a:t>
            </a:r>
          </a:p>
          <a:p>
            <a:pPr lvl="1"/>
            <a:r>
              <a:rPr lang="en-GB" dirty="0">
                <a:latin typeface="Trebuchet MS" panose="020B0603020202020204" pitchFamily="34" charset="0"/>
                <a:cs typeface="Calibri"/>
              </a:rPr>
              <a:t>Add butter</a:t>
            </a:r>
          </a:p>
          <a:p>
            <a:pPr lvl="1"/>
            <a:r>
              <a:rPr lang="en-GB" dirty="0">
                <a:latin typeface="Trebuchet MS" panose="020B0603020202020204" pitchFamily="34" charset="0"/>
                <a:cs typeface="Calibri"/>
              </a:rPr>
              <a:t>Whisk</a:t>
            </a:r>
          </a:p>
          <a:p>
            <a:pPr lvl="1"/>
            <a:r>
              <a:rPr lang="en-GB" dirty="0">
                <a:latin typeface="Trebuchet MS" panose="020B0603020202020204" pitchFamily="34" charset="0"/>
                <a:cs typeface="Calibri"/>
              </a:rPr>
              <a:t>Cook on low while adding more butter</a:t>
            </a:r>
          </a:p>
          <a:p>
            <a:pPr lvl="1"/>
            <a:r>
              <a:rPr lang="en-GB" dirty="0">
                <a:latin typeface="Trebuchet MS" panose="020B0603020202020204" pitchFamily="34" charset="0"/>
                <a:cs typeface="Calibri"/>
              </a:rPr>
              <a:t>Remove from heat, at mid point</a:t>
            </a:r>
          </a:p>
          <a:p>
            <a:pPr lvl="1"/>
            <a:r>
              <a:rPr lang="en-GB" dirty="0">
                <a:latin typeface="Trebuchet MS" panose="020B0603020202020204" pitchFamily="34" charset="0"/>
                <a:cs typeface="Calibri"/>
              </a:rPr>
              <a:t>Continue to stir slowly </a:t>
            </a:r>
          </a:p>
          <a:p>
            <a:pPr marL="914400" lvl="1" indent="-457200"/>
            <a:endParaRPr lang="en-GB" dirty="0">
              <a:latin typeface="Trebuchet MS" panose="020B0603020202020204" pitchFamily="34" charset="0"/>
              <a:cs typeface="Calibri"/>
            </a:endParaRPr>
          </a:p>
          <a:p>
            <a:pPr marL="457200" lvl="1" indent="0">
              <a:buNone/>
            </a:pPr>
            <a:endParaRPr lang="en-GB" dirty="0">
              <a:latin typeface="Trebuchet MS" panose="020B0603020202020204" pitchFamily="34" charset="0"/>
              <a:cs typeface="Calibri"/>
            </a:endParaRPr>
          </a:p>
          <a:p>
            <a:endParaRPr lang="en-GB" dirty="0">
              <a:latin typeface="Trebuchet MS" panose="020B0603020202020204" pitchFamily="34" charset="0"/>
              <a:cs typeface="Calibri"/>
            </a:endParaRPr>
          </a:p>
          <a:p>
            <a:endParaRPr lang="en-GB" dirty="0">
              <a:latin typeface="Trebuchet MS" panose="020B0603020202020204" pitchFamily="34" charset="0"/>
              <a:cs typeface="Calibri"/>
            </a:endParaRPr>
          </a:p>
        </p:txBody>
      </p:sp>
      <p:pic>
        <p:nvPicPr>
          <p:cNvPr id="1026" name="Picture 2" descr="Scrambled Eggs GIFs | Tenor">
            <a:extLst>
              <a:ext uri="{FF2B5EF4-FFF2-40B4-BE49-F238E27FC236}">
                <a16:creationId xmlns:a16="http://schemas.microsoft.com/office/drawing/2014/main" id="{53C6F073-CBD4-8370-E443-459DC0AB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59" y="1344680"/>
            <a:ext cx="20955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eam Deck Sticker - Steam Deck - Discover &amp; Share GIFs">
            <a:extLst>
              <a:ext uri="{FF2B5EF4-FFF2-40B4-BE49-F238E27FC236}">
                <a16:creationId xmlns:a16="http://schemas.microsoft.com/office/drawing/2014/main" id="{E41CA530-3C92-9025-9F5E-19B0ADB7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78" y="1297055"/>
            <a:ext cx="17049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D55F-7837-4CCA-BD32-5323C00B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Requirements?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85B4-F5BA-4FC1-A300-B3F01AD11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/>
              <a:t>Requirements are the </a:t>
            </a:r>
            <a:r>
              <a:rPr lang="en-GB" b="1" dirty="0">
                <a:solidFill>
                  <a:srgbClr val="FF0000"/>
                </a:solidFill>
              </a:rPr>
              <a:t>functionalities that the program will have.</a:t>
            </a:r>
            <a:r>
              <a:rPr lang="en-GB" dirty="0"/>
              <a:t> </a:t>
            </a:r>
          </a:p>
          <a:p>
            <a:r>
              <a:rPr lang="en-GB" dirty="0"/>
              <a:t>It will consider</a:t>
            </a:r>
          </a:p>
          <a:p>
            <a:pPr lvl="1"/>
            <a:r>
              <a:rPr lang="en-GB" dirty="0"/>
              <a:t>Inputs</a:t>
            </a:r>
          </a:p>
          <a:p>
            <a:pPr lvl="1"/>
            <a:r>
              <a:rPr lang="en-GB" dirty="0"/>
              <a:t>Outputs</a:t>
            </a:r>
          </a:p>
          <a:p>
            <a:pPr lvl="1"/>
            <a:r>
              <a:rPr lang="en-GB" dirty="0"/>
              <a:t>Processes</a:t>
            </a:r>
          </a:p>
          <a:p>
            <a:pPr lvl="1"/>
            <a:r>
              <a:rPr lang="en-GB" dirty="0"/>
              <a:t>Users that will interact with it</a:t>
            </a:r>
          </a:p>
          <a:p>
            <a:pPr lvl="1"/>
            <a:r>
              <a:rPr lang="en-GB" dirty="0"/>
              <a:t>What data or information is stored</a:t>
            </a:r>
          </a:p>
          <a:p>
            <a:r>
              <a:rPr lang="en-GB" dirty="0"/>
              <a:t>Larger systems will have larger requirements and will have a greater range of users with different administrative access and permissions. </a:t>
            </a:r>
          </a:p>
          <a:p>
            <a:pPr lvl="1"/>
            <a:r>
              <a:rPr lang="en-GB" dirty="0"/>
              <a:t>This would need to be factored into the design process. </a:t>
            </a:r>
          </a:p>
        </p:txBody>
      </p:sp>
    </p:spTree>
    <p:extLst>
      <p:ext uri="{BB962C8B-B14F-4D97-AF65-F5344CB8AC3E}">
        <p14:creationId xmlns:p14="http://schemas.microsoft.com/office/powerpoint/2010/main" val="11349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4D6F-8ED3-4DAE-BB37-960BEFC7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92C6E-06EF-44E6-8150-3D6E35B5E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62527"/>
            <a:ext cx="9452211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design stage includes working out what the modules of code will be and what they will do. </a:t>
            </a:r>
          </a:p>
          <a:p>
            <a:r>
              <a:rPr lang="en-GB" dirty="0"/>
              <a:t>As we add more modules, we can continue to go back and check against the original designs, review, maintain, and continue to build. </a:t>
            </a:r>
          </a:p>
          <a:p>
            <a:r>
              <a:rPr lang="en-GB" dirty="0"/>
              <a:t>Over time, the form of the software application will take shape and allow us to meet the requirements of the clients needs. </a:t>
            </a:r>
          </a:p>
          <a:p>
            <a:r>
              <a:rPr lang="en-GB" dirty="0"/>
              <a:t>During design stages, we continually look back over the requirements against the modules we design to ensure they meet the needs of the software. </a:t>
            </a:r>
          </a:p>
          <a:p>
            <a:pPr lvl="1"/>
            <a:r>
              <a:rPr lang="en-GB" dirty="0"/>
              <a:t>This prevents feature creep beyond the scope of the project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7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2CB8-BB16-4459-A279-619E65006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– Picture 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C835B-B272-45D9-BAC2-76987E90B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41" y="1530620"/>
            <a:ext cx="9221361" cy="4351338"/>
          </a:xfrm>
        </p:spPr>
        <p:txBody>
          <a:bodyPr>
            <a:normAutofit fontScale="92500"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Picture Frames </a:t>
            </a:r>
            <a:r>
              <a:rPr lang="en-GB" dirty="0"/>
              <a:t>is a franchise that offers bespoke photo printing of many sizes, frames, canvases, and large prints. </a:t>
            </a:r>
          </a:p>
          <a:p>
            <a:pPr lvl="1"/>
            <a:r>
              <a:rPr lang="en-GB" dirty="0"/>
              <a:t>They need a way to manage stock as currently they just order something when they run out which causes a delay and means some customers have to wait for new stock to come in. </a:t>
            </a:r>
          </a:p>
          <a:p>
            <a:pPr lvl="1"/>
            <a:r>
              <a:rPr lang="en-GB" dirty="0"/>
              <a:t>Their till system is also paper based and continues to use handwritten receipts which is causing problems for new staff. </a:t>
            </a:r>
          </a:p>
          <a:p>
            <a:pPr lvl="1"/>
            <a:r>
              <a:rPr lang="en-GB" dirty="0"/>
              <a:t>Ideally the till system will calculate cost of goods and factor this into an inventory system that can provide reminders to order new stock. </a:t>
            </a:r>
          </a:p>
          <a:p>
            <a:pPr lvl="1"/>
            <a:r>
              <a:rPr lang="en-GB" dirty="0"/>
              <a:t>Customer data is also not tracked, nor is customer trends, and this could be factored in in some way.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6FBFCE-6676-E97D-FF0E-1830457DC6AE}"/>
              </a:ext>
            </a:extLst>
          </p:cNvPr>
          <p:cNvSpPr/>
          <p:nvPr/>
        </p:nvSpPr>
        <p:spPr>
          <a:xfrm>
            <a:off x="10000034" y="9728"/>
            <a:ext cx="1987225" cy="68482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Trebuchet MS" panose="020B0603020202020204" pitchFamily="34" charset="0"/>
              </a:rPr>
              <a:t>DECOMPOSITION QUESTIONS</a:t>
            </a:r>
          </a:p>
          <a:p>
            <a:endParaRPr lang="en-GB" sz="1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What are the inputs?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What are the outputs?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What information is stored within the system?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Who are the users that will interact with the system?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What processes happen between inputs and outputs?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anose="020B0603020202020204" pitchFamily="34" charset="0"/>
              </a:rPr>
              <a:t>How do parts of the system interact – one module with another?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400" dirty="0">
              <a:latin typeface="Trebuchet MS" panose="020B0603020202020204" pitchFamily="34" charset="0"/>
            </a:endParaRPr>
          </a:p>
        </p:txBody>
      </p:sp>
      <p:pic>
        <p:nvPicPr>
          <p:cNvPr id="2050" name="Picture 2" descr="Creative Mark Plein Air Museum Collection Nouveau Picture Frame Solid Wood  Composition Hand-Leafed Museum Quality Closed Corner - Gold 9x12 : ...">
            <a:extLst>
              <a:ext uri="{FF2B5EF4-FFF2-40B4-BE49-F238E27FC236}">
                <a16:creationId xmlns:a16="http://schemas.microsoft.com/office/drawing/2014/main" id="{847B338D-B94E-FA4A-CD7D-AEF25E7E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104">
            <a:off x="8319069" y="59075"/>
            <a:ext cx="1733145" cy="17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924CD059-AE43-3303-38A5-66F113D36C57}"/>
              </a:ext>
            </a:extLst>
          </p:cNvPr>
          <p:cNvSpPr/>
          <p:nvPr/>
        </p:nvSpPr>
        <p:spPr>
          <a:xfrm>
            <a:off x="3264313" y="5881958"/>
            <a:ext cx="1873045" cy="7523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064E4F63-E43D-D387-F0C6-0AFA5D8A79B2}"/>
              </a:ext>
            </a:extLst>
          </p:cNvPr>
          <p:cNvSpPr/>
          <p:nvPr/>
        </p:nvSpPr>
        <p:spPr>
          <a:xfrm>
            <a:off x="7770412" y="6134096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9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E551-8EC2-4A04-88AD-1159954B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921753" cy="1325563"/>
          </a:xfrm>
        </p:spPr>
        <p:txBody>
          <a:bodyPr>
            <a:normAutofit/>
          </a:bodyPr>
          <a:lstStyle/>
          <a:p>
            <a:r>
              <a:rPr lang="en-GB" sz="4000" dirty="0"/>
              <a:t>Answers – What are the Requirements?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6C84C-A7F3-405B-881B-E11675B9E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04160"/>
            <a:ext cx="9452211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dirty="0"/>
              <a:t>The solution must:</a:t>
            </a:r>
          </a:p>
          <a:p>
            <a:endParaRPr lang="en-GB" sz="800" dirty="0"/>
          </a:p>
          <a:p>
            <a:pPr lvl="1" indent="-457200"/>
            <a:r>
              <a:rPr lang="en-GB" dirty="0">
                <a:cs typeface="Calibri"/>
              </a:rPr>
              <a:t>Stock Management</a:t>
            </a:r>
          </a:p>
          <a:p>
            <a:pPr lvl="2" indent="-457200"/>
            <a:r>
              <a:rPr lang="en-GB" dirty="0">
                <a:cs typeface="Calibri"/>
              </a:rPr>
              <a:t>Log all stock coming in</a:t>
            </a:r>
          </a:p>
          <a:p>
            <a:pPr lvl="2" indent="-457200"/>
            <a:r>
              <a:rPr lang="en-GB" dirty="0">
                <a:cs typeface="Calibri"/>
              </a:rPr>
              <a:t>Add new items to stock</a:t>
            </a:r>
          </a:p>
          <a:p>
            <a:pPr lvl="2" indent="-457200"/>
            <a:r>
              <a:rPr lang="en-GB" dirty="0">
                <a:cs typeface="Calibri"/>
              </a:rPr>
              <a:t>Categorise stock inventory</a:t>
            </a:r>
          </a:p>
          <a:p>
            <a:pPr lvl="2" indent="-457200"/>
            <a:r>
              <a:rPr lang="en-GB" dirty="0">
                <a:cs typeface="Calibri"/>
              </a:rPr>
              <a:t>Tracks Stock and triggers stock warning</a:t>
            </a:r>
          </a:p>
          <a:p>
            <a:pPr lvl="2" indent="-457200"/>
            <a:r>
              <a:rPr lang="en-GB" dirty="0">
                <a:cs typeface="Calibri"/>
              </a:rPr>
              <a:t>Identifies popular stock</a:t>
            </a:r>
          </a:p>
          <a:p>
            <a:pPr lvl="2" indent="-457200"/>
            <a:endParaRPr lang="en-GB" dirty="0">
              <a:cs typeface="Calibri"/>
            </a:endParaRPr>
          </a:p>
          <a:p>
            <a:pPr lvl="1" indent="-457200"/>
            <a:r>
              <a:rPr lang="en-GB" dirty="0">
                <a:cs typeface="Calibri"/>
              </a:rPr>
              <a:t>Till system</a:t>
            </a:r>
          </a:p>
          <a:p>
            <a:pPr lvl="2"/>
            <a:r>
              <a:rPr lang="en-GB" dirty="0">
                <a:cs typeface="Calibri"/>
              </a:rPr>
              <a:t>Add up costs of items</a:t>
            </a:r>
          </a:p>
          <a:p>
            <a:pPr lvl="2"/>
            <a:r>
              <a:rPr lang="en-GB" dirty="0">
                <a:cs typeface="Calibri"/>
              </a:rPr>
              <a:t>Barcode to input items to till system</a:t>
            </a:r>
          </a:p>
          <a:p>
            <a:pPr lvl="2"/>
            <a:r>
              <a:rPr lang="en-GB" dirty="0">
                <a:cs typeface="Calibri"/>
              </a:rPr>
              <a:t>Record payment details/date/payment type</a:t>
            </a:r>
          </a:p>
          <a:p>
            <a:pPr lvl="1" indent="-457200"/>
            <a:endParaRPr lang="en-GB" dirty="0">
              <a:cs typeface="Calibri"/>
            </a:endParaRPr>
          </a:p>
          <a:p>
            <a:pPr lvl="1" indent="-457200"/>
            <a:r>
              <a:rPr lang="en-GB" dirty="0">
                <a:cs typeface="Calibri"/>
              </a:rPr>
              <a:t>Customer Data – Capture Customer Details – address</a:t>
            </a:r>
          </a:p>
          <a:p>
            <a:pPr lvl="2"/>
            <a:r>
              <a:rPr lang="en-GB" dirty="0">
                <a:cs typeface="Calibri"/>
              </a:rPr>
              <a:t>Purchase frequency</a:t>
            </a:r>
          </a:p>
          <a:p>
            <a:pPr lvl="2"/>
            <a:r>
              <a:rPr lang="en-GB" dirty="0">
                <a:cs typeface="Calibri"/>
              </a:rPr>
              <a:t>Customer engagement system - emails</a:t>
            </a:r>
          </a:p>
          <a:p>
            <a:pPr lvl="2"/>
            <a:endParaRPr lang="en-GB" dirty="0">
              <a:cs typeface="Calibri"/>
            </a:endParaRPr>
          </a:p>
          <a:p>
            <a:pPr lvl="1" indent="-457200"/>
            <a:endParaRPr lang="en-GB" dirty="0">
              <a:cs typeface="Calibri"/>
            </a:endParaRPr>
          </a:p>
          <a:p>
            <a:pPr lvl="1" indent="-457200"/>
            <a:endParaRPr lang="en-GB" dirty="0">
              <a:cs typeface="Calibri"/>
            </a:endParaRPr>
          </a:p>
          <a:p>
            <a:pPr lvl="1" indent="-457200"/>
            <a:endParaRPr lang="en-GB" dirty="0">
              <a:cs typeface="Calibri"/>
            </a:endParaRPr>
          </a:p>
          <a:p>
            <a:pPr marL="914400" lvl="2" indent="0">
              <a:buNone/>
            </a:pPr>
            <a:endParaRPr lang="en-GB" dirty="0">
              <a:cs typeface="Calibri"/>
            </a:endParaRPr>
          </a:p>
          <a:p>
            <a:pPr lvl="1" indent="-457200"/>
            <a:endParaRPr lang="en-GB" dirty="0">
              <a:cs typeface="Calibri"/>
            </a:endParaRPr>
          </a:p>
          <a:p>
            <a:pPr lvl="1" indent="-457200"/>
            <a:endParaRPr lang="en-GB" dirty="0">
              <a:cs typeface="Calibri"/>
            </a:endParaRPr>
          </a:p>
          <a:p>
            <a:pPr lvl="1" indent="-457200"/>
            <a:endParaRPr lang="en-GB" dirty="0">
              <a:cs typeface="Calibri"/>
            </a:endParaRPr>
          </a:p>
          <a:p>
            <a:pPr lvl="1"/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515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34</TotalTime>
  <Words>906</Words>
  <Application>Microsoft Office PowerPoint</Application>
  <PresentationFormat>Widescreen</PresentationFormat>
  <Paragraphs>123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Century Gothic</vt:lpstr>
      <vt:lpstr>Courier New</vt:lpstr>
      <vt:lpstr>Trebuchet MS</vt:lpstr>
      <vt:lpstr>Office Theme</vt:lpstr>
      <vt:lpstr>Office Theme</vt:lpstr>
      <vt:lpstr>Decomposition</vt:lpstr>
      <vt:lpstr>Recall from last lesson</vt:lpstr>
      <vt:lpstr>Aims for this lesson</vt:lpstr>
      <vt:lpstr>Decomposition</vt:lpstr>
      <vt:lpstr>Let’s decompose…</vt:lpstr>
      <vt:lpstr>What are Requirements?</vt:lpstr>
      <vt:lpstr>Modularity</vt:lpstr>
      <vt:lpstr>Scenario – Picture Frames</vt:lpstr>
      <vt:lpstr>Answers – What are the Requirements?</vt:lpstr>
      <vt:lpstr>From Requirements to Design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2025-09-17T08:15:35Z</dcterms:created>
  <dcterms:modified xsi:type="dcterms:W3CDTF">2025-09-17T08:50:34Z</dcterms:modified>
</cp:coreProperties>
</file>