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0" r:id="rId3"/>
  </p:sldMasterIdLst>
  <p:notesMasterIdLst>
    <p:notesMasterId r:id="rId27"/>
  </p:notesMasterIdLst>
  <p:sldIdLst>
    <p:sldId id="264" r:id="rId4"/>
    <p:sldId id="263" r:id="rId5"/>
    <p:sldId id="268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5" r:id="rId15"/>
    <p:sldId id="277" r:id="rId16"/>
    <p:sldId id="276" r:id="rId17"/>
    <p:sldId id="278" r:id="rId18"/>
    <p:sldId id="279" r:id="rId19"/>
    <p:sldId id="280" r:id="rId20"/>
    <p:sldId id="282" r:id="rId21"/>
    <p:sldId id="283" r:id="rId22"/>
    <p:sldId id="281" r:id="rId23"/>
    <p:sldId id="284" r:id="rId24"/>
    <p:sldId id="285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DAE84-B5F1-43E9-B52F-682DAE230B8D}" v="23" dt="2025-09-17T07:51:0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2B5DAE84-B5F1-43E9-B52F-682DAE230B8D}"/>
    <pc:docChg chg="custSel addSld delSld modSld sldOrd">
      <pc:chgData name="Simon Rundell" userId="02f36d3d-9692-43c5-873c-1a596eba61c5" providerId="ADAL" clId="{2B5DAE84-B5F1-43E9-B52F-682DAE230B8D}" dt="2025-09-17T08:50:07.894" v="524" actId="20577"/>
      <pc:docMkLst>
        <pc:docMk/>
      </pc:docMkLst>
      <pc:sldChg chg="addSp delSp modSp del mod">
        <pc:chgData name="Simon Rundell" userId="02f36d3d-9692-43c5-873c-1a596eba61c5" providerId="ADAL" clId="{2B5DAE84-B5F1-43E9-B52F-682DAE230B8D}" dt="2025-09-17T07:41:16.030" v="179" actId="47"/>
        <pc:sldMkLst>
          <pc:docMk/>
          <pc:sldMk cId="367824828" sldId="260"/>
        </pc:sldMkLst>
        <pc:picChg chg="add del mod">
          <ac:chgData name="Simon Rundell" userId="02f36d3d-9692-43c5-873c-1a596eba61c5" providerId="ADAL" clId="{2B5DAE84-B5F1-43E9-B52F-682DAE230B8D}" dt="2025-09-17T07:39:53.858" v="145" actId="21"/>
          <ac:picMkLst>
            <pc:docMk/>
            <pc:sldMk cId="367824828" sldId="260"/>
            <ac:picMk id="7" creationId="{B438C962-FC69-58B1-DBB8-C5B8B4E244A4}"/>
          </ac:picMkLst>
        </pc:picChg>
      </pc:sldChg>
      <pc:sldChg chg="del">
        <pc:chgData name="Simon Rundell" userId="02f36d3d-9692-43c5-873c-1a596eba61c5" providerId="ADAL" clId="{2B5DAE84-B5F1-43E9-B52F-682DAE230B8D}" dt="2025-09-17T07:41:18.405" v="180" actId="47"/>
        <pc:sldMkLst>
          <pc:docMk/>
          <pc:sldMk cId="3656521123" sldId="261"/>
        </pc:sldMkLst>
      </pc:sldChg>
      <pc:sldChg chg="modSp mod">
        <pc:chgData name="Simon Rundell" userId="02f36d3d-9692-43c5-873c-1a596eba61c5" providerId="ADAL" clId="{2B5DAE84-B5F1-43E9-B52F-682DAE230B8D}" dt="2025-09-17T08:50:07.894" v="524" actId="20577"/>
        <pc:sldMkLst>
          <pc:docMk/>
          <pc:sldMk cId="1644293576" sldId="263"/>
        </pc:sldMkLst>
        <pc:spChg chg="mod">
          <ac:chgData name="Simon Rundell" userId="02f36d3d-9692-43c5-873c-1a596eba61c5" providerId="ADAL" clId="{2B5DAE84-B5F1-43E9-B52F-682DAE230B8D}" dt="2025-09-17T08:50:07.894" v="524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addSp delSp modSp new mod modClrScheme chgLayout">
        <pc:chgData name="Simon Rundell" userId="02f36d3d-9692-43c5-873c-1a596eba61c5" providerId="ADAL" clId="{2B5DAE84-B5F1-43E9-B52F-682DAE230B8D}" dt="2025-09-17T07:32:48.444" v="44" actId="1076"/>
        <pc:sldMkLst>
          <pc:docMk/>
          <pc:sldMk cId="2099941716" sldId="280"/>
        </pc:sldMkLst>
        <pc:spChg chg="mod ord">
          <ac:chgData name="Simon Rundell" userId="02f36d3d-9692-43c5-873c-1a596eba61c5" providerId="ADAL" clId="{2B5DAE84-B5F1-43E9-B52F-682DAE230B8D}" dt="2025-09-17T07:32:40.260" v="40" actId="700"/>
          <ac:spMkLst>
            <pc:docMk/>
            <pc:sldMk cId="2099941716" sldId="280"/>
            <ac:spMk id="2" creationId="{19D1286C-7041-D478-757C-F21B88CBF653}"/>
          </ac:spMkLst>
        </pc:spChg>
        <pc:spChg chg="del">
          <ac:chgData name="Simon Rundell" userId="02f36d3d-9692-43c5-873c-1a596eba61c5" providerId="ADAL" clId="{2B5DAE84-B5F1-43E9-B52F-682DAE230B8D}" dt="2025-09-17T07:32:40.260" v="40" actId="700"/>
          <ac:spMkLst>
            <pc:docMk/>
            <pc:sldMk cId="2099941716" sldId="280"/>
            <ac:spMk id="3" creationId="{FFAFBF1A-72C6-5BBA-12BD-EA1FEA1FD824}"/>
          </ac:spMkLst>
        </pc:spChg>
        <pc:picChg chg="add mod">
          <ac:chgData name="Simon Rundell" userId="02f36d3d-9692-43c5-873c-1a596eba61c5" providerId="ADAL" clId="{2B5DAE84-B5F1-43E9-B52F-682DAE230B8D}" dt="2025-09-17T07:32:48.444" v="44" actId="1076"/>
          <ac:picMkLst>
            <pc:docMk/>
            <pc:sldMk cId="2099941716" sldId="280"/>
            <ac:picMk id="5" creationId="{81FE9C8F-E293-A05D-58C8-0A2F323A6493}"/>
          </ac:picMkLst>
        </pc:picChg>
      </pc:sldChg>
      <pc:sldChg chg="addSp delSp modSp new mod ord modAnim">
        <pc:chgData name="Simon Rundell" userId="02f36d3d-9692-43c5-873c-1a596eba61c5" providerId="ADAL" clId="{2B5DAE84-B5F1-43E9-B52F-682DAE230B8D}" dt="2025-09-17T07:49:10.654" v="432"/>
        <pc:sldMkLst>
          <pc:docMk/>
          <pc:sldMk cId="1158708576" sldId="281"/>
        </pc:sldMkLst>
        <pc:spChg chg="mod">
          <ac:chgData name="Simon Rundell" userId="02f36d3d-9692-43c5-873c-1a596eba61c5" providerId="ADAL" clId="{2B5DAE84-B5F1-43E9-B52F-682DAE230B8D}" dt="2025-09-17T07:33:26.352" v="65" actId="20577"/>
          <ac:spMkLst>
            <pc:docMk/>
            <pc:sldMk cId="1158708576" sldId="281"/>
            <ac:spMk id="2" creationId="{DEC35407-20CC-B69A-374B-4A44349CAF71}"/>
          </ac:spMkLst>
        </pc:spChg>
        <pc:spChg chg="add mod ord">
          <ac:chgData name="Simon Rundell" userId="02f36d3d-9692-43c5-873c-1a596eba61c5" providerId="ADAL" clId="{2B5DAE84-B5F1-43E9-B52F-682DAE230B8D}" dt="2025-09-17T07:40:48.186" v="172" actId="1076"/>
          <ac:spMkLst>
            <pc:docMk/>
            <pc:sldMk cId="1158708576" sldId="281"/>
            <ac:spMk id="5" creationId="{8BA9B976-53AE-DC0D-17E2-A7CA06FEBBFF}"/>
          </ac:spMkLst>
        </pc:spChg>
        <pc:picChg chg="add del mod">
          <ac:chgData name="Simon Rundell" userId="02f36d3d-9692-43c5-873c-1a596eba61c5" providerId="ADAL" clId="{2B5DAE84-B5F1-43E9-B52F-682DAE230B8D}" dt="2025-09-17T07:36:27.130" v="94" actId="478"/>
          <ac:picMkLst>
            <pc:docMk/>
            <pc:sldMk cId="1158708576" sldId="281"/>
            <ac:picMk id="4" creationId="{1916CC14-0F20-E5F8-C9CC-1D6C1635727F}"/>
          </ac:picMkLst>
        </pc:picChg>
        <pc:picChg chg="add mod">
          <ac:chgData name="Simon Rundell" userId="02f36d3d-9692-43c5-873c-1a596eba61c5" providerId="ADAL" clId="{2B5DAE84-B5F1-43E9-B52F-682DAE230B8D}" dt="2025-09-17T07:39:57.060" v="146"/>
          <ac:picMkLst>
            <pc:docMk/>
            <pc:sldMk cId="1158708576" sldId="281"/>
            <ac:picMk id="7" creationId="{B438C962-FC69-58B1-DBB8-C5B8B4E244A4}"/>
          </ac:picMkLst>
        </pc:picChg>
      </pc:sldChg>
      <pc:sldChg chg="addSp modSp add mod ord modAnim">
        <pc:chgData name="Simon Rundell" userId="02f36d3d-9692-43c5-873c-1a596eba61c5" providerId="ADAL" clId="{2B5DAE84-B5F1-43E9-B52F-682DAE230B8D}" dt="2025-09-17T07:41:03.042" v="176"/>
        <pc:sldMkLst>
          <pc:docMk/>
          <pc:sldMk cId="1368884764" sldId="282"/>
        </pc:sldMkLst>
        <pc:spChg chg="mod">
          <ac:chgData name="Simon Rundell" userId="02f36d3d-9692-43c5-873c-1a596eba61c5" providerId="ADAL" clId="{2B5DAE84-B5F1-43E9-B52F-682DAE230B8D}" dt="2025-09-17T07:39:10.006" v="137" actId="14100"/>
          <ac:spMkLst>
            <pc:docMk/>
            <pc:sldMk cId="1368884764" sldId="282"/>
            <ac:spMk id="5" creationId="{E7DA3187-BB9E-75E3-2D00-C4EC8B6AA90A}"/>
          </ac:spMkLst>
        </pc:spChg>
        <pc:picChg chg="add mod">
          <ac:chgData name="Simon Rundell" userId="02f36d3d-9692-43c5-873c-1a596eba61c5" providerId="ADAL" clId="{2B5DAE84-B5F1-43E9-B52F-682DAE230B8D}" dt="2025-09-17T07:38:31.593" v="133" actId="1076"/>
          <ac:picMkLst>
            <pc:docMk/>
            <pc:sldMk cId="1368884764" sldId="282"/>
            <ac:picMk id="4" creationId="{82E1B192-1138-D26D-B13F-B99BD47D2A7C}"/>
          </ac:picMkLst>
        </pc:picChg>
      </pc:sldChg>
      <pc:sldChg chg="addSp modSp add mod ord modAnim">
        <pc:chgData name="Simon Rundell" userId="02f36d3d-9692-43c5-873c-1a596eba61c5" providerId="ADAL" clId="{2B5DAE84-B5F1-43E9-B52F-682DAE230B8D}" dt="2025-09-17T07:41:07.045" v="178"/>
        <pc:sldMkLst>
          <pc:docMk/>
          <pc:sldMk cId="1210611675" sldId="283"/>
        </pc:sldMkLst>
        <pc:spChg chg="mod ord">
          <ac:chgData name="Simon Rundell" userId="02f36d3d-9692-43c5-873c-1a596eba61c5" providerId="ADAL" clId="{2B5DAE84-B5F1-43E9-B52F-682DAE230B8D}" dt="2025-09-17T07:37:36.278" v="125" actId="14100"/>
          <ac:spMkLst>
            <pc:docMk/>
            <pc:sldMk cId="1210611675" sldId="283"/>
            <ac:spMk id="5" creationId="{4F0D1BC8-43DF-AD11-2663-B79A05E23524}"/>
          </ac:spMkLst>
        </pc:spChg>
        <pc:picChg chg="add mod">
          <ac:chgData name="Simon Rundell" userId="02f36d3d-9692-43c5-873c-1a596eba61c5" providerId="ADAL" clId="{2B5DAE84-B5F1-43E9-B52F-682DAE230B8D}" dt="2025-09-17T07:37:01.466" v="101" actId="1076"/>
          <ac:picMkLst>
            <pc:docMk/>
            <pc:sldMk cId="1210611675" sldId="283"/>
            <ac:picMk id="4" creationId="{1779F695-90FD-A207-0548-B463DAF0A036}"/>
          </ac:picMkLst>
        </pc:picChg>
      </pc:sldChg>
      <pc:sldChg chg="addSp modSp new mod modClrScheme chgLayout">
        <pc:chgData name="Simon Rundell" userId="02f36d3d-9692-43c5-873c-1a596eba61c5" providerId="ADAL" clId="{2B5DAE84-B5F1-43E9-B52F-682DAE230B8D}" dt="2025-09-17T07:46:38.282" v="291" actId="403"/>
        <pc:sldMkLst>
          <pc:docMk/>
          <pc:sldMk cId="323446149" sldId="284"/>
        </pc:sldMkLst>
        <pc:spChg chg="mod ord">
          <ac:chgData name="Simon Rundell" userId="02f36d3d-9692-43c5-873c-1a596eba61c5" providerId="ADAL" clId="{2B5DAE84-B5F1-43E9-B52F-682DAE230B8D}" dt="2025-09-17T07:45:45.654" v="217" actId="700"/>
          <ac:spMkLst>
            <pc:docMk/>
            <pc:sldMk cId="323446149" sldId="284"/>
            <ac:spMk id="2" creationId="{4160632C-67BA-F062-BD84-6FDFF8CFA797}"/>
          </ac:spMkLst>
        </pc:spChg>
        <pc:spChg chg="add mod">
          <ac:chgData name="Simon Rundell" userId="02f36d3d-9692-43c5-873c-1a596eba61c5" providerId="ADAL" clId="{2B5DAE84-B5F1-43E9-B52F-682DAE230B8D}" dt="2025-09-17T07:45:25.164" v="210" actId="14100"/>
          <ac:spMkLst>
            <pc:docMk/>
            <pc:sldMk cId="323446149" sldId="284"/>
            <ac:spMk id="3" creationId="{80B0F778-8865-6D0C-ED7B-5BD385BE9F75}"/>
          </ac:spMkLst>
        </pc:spChg>
        <pc:spChg chg="add mod">
          <ac:chgData name="Simon Rundell" userId="02f36d3d-9692-43c5-873c-1a596eba61c5" providerId="ADAL" clId="{2B5DAE84-B5F1-43E9-B52F-682DAE230B8D}" dt="2025-09-17T07:45:37.468" v="216" actId="1076"/>
          <ac:spMkLst>
            <pc:docMk/>
            <pc:sldMk cId="323446149" sldId="284"/>
            <ac:spMk id="4" creationId="{B1EA7BBE-9C62-0CA8-142F-D2CDF9BA2087}"/>
          </ac:spMkLst>
        </pc:spChg>
        <pc:spChg chg="add mod ord">
          <ac:chgData name="Simon Rundell" userId="02f36d3d-9692-43c5-873c-1a596eba61c5" providerId="ADAL" clId="{2B5DAE84-B5F1-43E9-B52F-682DAE230B8D}" dt="2025-09-17T07:46:38.282" v="291" actId="403"/>
          <ac:spMkLst>
            <pc:docMk/>
            <pc:sldMk cId="323446149" sldId="284"/>
            <ac:spMk id="5" creationId="{6BD0D6AA-B7AA-4AA5-A76A-1E776FF9734B}"/>
          </ac:spMkLst>
        </pc:spChg>
      </pc:sldChg>
      <pc:sldChg chg="addSp modSp new mod">
        <pc:chgData name="Simon Rundell" userId="02f36d3d-9692-43c5-873c-1a596eba61c5" providerId="ADAL" clId="{2B5DAE84-B5F1-43E9-B52F-682DAE230B8D}" dt="2025-09-17T07:51:39.454" v="518" actId="1076"/>
        <pc:sldMkLst>
          <pc:docMk/>
          <pc:sldMk cId="2430057699" sldId="285"/>
        </pc:sldMkLst>
        <pc:spChg chg="mod">
          <ac:chgData name="Simon Rundell" userId="02f36d3d-9692-43c5-873c-1a596eba61c5" providerId="ADAL" clId="{2B5DAE84-B5F1-43E9-B52F-682DAE230B8D}" dt="2025-09-17T07:46:47.008" v="300" actId="20577"/>
          <ac:spMkLst>
            <pc:docMk/>
            <pc:sldMk cId="2430057699" sldId="285"/>
            <ac:spMk id="2" creationId="{3F9D2771-2A4A-4FCC-7C16-381EBD920028}"/>
          </ac:spMkLst>
        </pc:spChg>
        <pc:spChg chg="mod">
          <ac:chgData name="Simon Rundell" userId="02f36d3d-9692-43c5-873c-1a596eba61c5" providerId="ADAL" clId="{2B5DAE84-B5F1-43E9-B52F-682DAE230B8D}" dt="2025-09-17T07:50:40.339" v="496" actId="20577"/>
          <ac:spMkLst>
            <pc:docMk/>
            <pc:sldMk cId="2430057699" sldId="285"/>
            <ac:spMk id="3" creationId="{059ED339-C81A-FA03-34FF-6A5728F6D0F1}"/>
          </ac:spMkLst>
        </pc:spChg>
        <pc:spChg chg="add mod">
          <ac:chgData name="Simon Rundell" userId="02f36d3d-9692-43c5-873c-1a596eba61c5" providerId="ADAL" clId="{2B5DAE84-B5F1-43E9-B52F-682DAE230B8D}" dt="2025-09-17T07:51:39.454" v="518" actId="1076"/>
          <ac:spMkLst>
            <pc:docMk/>
            <pc:sldMk cId="2430057699" sldId="285"/>
            <ac:spMk id="4" creationId="{2B2CE19B-AF20-3F55-472F-763679F027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73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aw.io/" TargetMode="External"/><Relationship Id="rId2" Type="http://schemas.openxmlformats.org/officeDocument/2006/relationships/hyperlink" Target="http://www.lucid.app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aw.io/" TargetMode="External"/><Relationship Id="rId2" Type="http://schemas.openxmlformats.org/officeDocument/2006/relationships/hyperlink" Target="http://www.lucid.app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17" Type="http://schemas.openxmlformats.org/officeDocument/2006/relationships/image" Target="../media/image38.png"/><Relationship Id="rId2" Type="http://schemas.openxmlformats.org/officeDocument/2006/relationships/image" Target="../media/image23.gif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0484F6-7A62-BDE5-AB52-22295923C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027" y="4317999"/>
            <a:ext cx="9144000" cy="1775621"/>
          </a:xfrm>
        </p:spPr>
        <p:txBody>
          <a:bodyPr/>
          <a:lstStyle/>
          <a:p>
            <a:r>
              <a:rPr lang="en-GB" dirty="0"/>
              <a:t>Problem Solving: Algorithms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F98490-7328-9430-C711-BE832B629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4061" y="5746970"/>
            <a:ext cx="1763642" cy="447353"/>
          </a:xfrm>
        </p:spPr>
        <p:txBody>
          <a:bodyPr/>
          <a:lstStyle/>
          <a:p>
            <a:r>
              <a:rPr lang="en-GB" dirty="0"/>
              <a:t>Lesson 3</a:t>
            </a:r>
          </a:p>
        </p:txBody>
      </p:sp>
      <p:pic>
        <p:nvPicPr>
          <p:cNvPr id="3074" name="Picture 2" descr="Algorithm GIFs - Find &amp; Share on GIPHY">
            <a:extLst>
              <a:ext uri="{FF2B5EF4-FFF2-40B4-BE49-F238E27FC236}">
                <a16:creationId xmlns:a16="http://schemas.microsoft.com/office/drawing/2014/main" id="{CD899267-218B-1DEA-414F-381D5DAE6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38055" cy="41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12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3709-88BE-B55D-3773-0A2E3B41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Algorithms matter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40E32DF-743E-EB2F-5EB1-D691F470B5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64699" y="1797802"/>
            <a:ext cx="542650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They help break complex problems into manageable steps.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They can be represented in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different forms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(pseudocode, flow diagrams, written steps).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Well-designed algorithms save time, reduce errors, and make coding much easier.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757219B4-4B6F-1D2C-02C9-B20891A743F6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7" name="Picture 6" descr="A diagram of a algorithm&#10;&#10;AI-generated content may be incorrect.">
            <a:extLst>
              <a:ext uri="{FF2B5EF4-FFF2-40B4-BE49-F238E27FC236}">
                <a16:creationId xmlns:a16="http://schemas.microsoft.com/office/drawing/2014/main" id="{18903F0E-840B-57DE-19F1-08D79CA38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70" y="983226"/>
            <a:ext cx="3750430" cy="562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61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D660-9BB3-BDCC-D9D0-6D8D95C8F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Diagram Symbols</a:t>
            </a:r>
          </a:p>
        </p:txBody>
      </p:sp>
      <p:pic>
        <p:nvPicPr>
          <p:cNvPr id="7170" name="Picture 2" descr="guidetoflowchartsymbols_mostcommonimg">
            <a:extLst>
              <a:ext uri="{FF2B5EF4-FFF2-40B4-BE49-F238E27FC236}">
                <a16:creationId xmlns:a16="http://schemas.microsoft.com/office/drawing/2014/main" id="{49F644AB-6C81-7675-0C1C-68B3EE34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11" y="13525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0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513B-880D-A05F-E767-B989829C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8" y="1487995"/>
            <a:ext cx="9452211" cy="1325563"/>
          </a:xfrm>
        </p:spPr>
        <p:txBody>
          <a:bodyPr/>
          <a:lstStyle/>
          <a:p>
            <a:pPr algn="ctr"/>
            <a:r>
              <a:rPr lang="en-GB" dirty="0"/>
              <a:t>Making a Jam Sandwich</a:t>
            </a:r>
          </a:p>
        </p:txBody>
      </p:sp>
      <p:pic>
        <p:nvPicPr>
          <p:cNvPr id="1026" name="Picture 2" descr="18,300+ Jam Sandwich Stock Photos, Pictures &amp; Royalty-Free Images - iStock  | Jam sandwich plate, Peanut butter jam sandwich, Jam sandwich isolated">
            <a:extLst>
              <a:ext uri="{FF2B5EF4-FFF2-40B4-BE49-F238E27FC236}">
                <a16:creationId xmlns:a16="http://schemas.microsoft.com/office/drawing/2014/main" id="{538C48E8-3B15-C897-2EE0-49672C11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59" y="1912701"/>
            <a:ext cx="5829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E82B0A0A-FD18-97AB-DC6D-95BB30CDBF14}"/>
              </a:ext>
            </a:extLst>
          </p:cNvPr>
          <p:cNvSpPr/>
          <p:nvPr/>
        </p:nvSpPr>
        <p:spPr>
          <a:xfrm>
            <a:off x="432149" y="4410094"/>
            <a:ext cx="3217909" cy="9599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I’m going to use www.lucid.app</a:t>
            </a:r>
          </a:p>
        </p:txBody>
      </p:sp>
    </p:spTree>
    <p:extLst>
      <p:ext uri="{BB962C8B-B14F-4D97-AF65-F5344CB8AC3E}">
        <p14:creationId xmlns:p14="http://schemas.microsoft.com/office/powerpoint/2010/main" val="21709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sitting in a chair&#10;&#10;AI-generated content may be incorrect.">
            <a:extLst>
              <a:ext uri="{FF2B5EF4-FFF2-40B4-BE49-F238E27FC236}">
                <a16:creationId xmlns:a16="http://schemas.microsoft.com/office/drawing/2014/main" id="{0F8D460B-675C-4A0A-4110-0D41B6139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" y="281890"/>
            <a:ext cx="6670902" cy="5540555"/>
          </a:xfrm>
          <a:prstGeom prst="rect">
            <a:avLst/>
          </a:prstGeom>
        </p:spPr>
      </p:pic>
      <p:pic>
        <p:nvPicPr>
          <p:cNvPr id="7" name="Picture 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D24170D7-E437-39B2-9E0F-368049A38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2" y="1579284"/>
            <a:ext cx="4205402" cy="1753851"/>
          </a:xfrm>
          <a:prstGeom prst="rect">
            <a:avLst/>
          </a:prstGeom>
        </p:spPr>
      </p:pic>
      <p:pic>
        <p:nvPicPr>
          <p:cNvPr id="9" name="Picture 8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DD0E2188-AC41-E07B-FFA7-293BC6D9C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2" y="3429000"/>
            <a:ext cx="4194202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bread making process&#10;&#10;AI-generated content may be incorrect.">
            <a:extLst>
              <a:ext uri="{FF2B5EF4-FFF2-40B4-BE49-F238E27FC236}">
                <a16:creationId xmlns:a16="http://schemas.microsoft.com/office/drawing/2014/main" id="{9B2F443E-A42C-7442-E2A4-21297DEA97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9F4"/>
              </a:clrFrom>
              <a:clrTo>
                <a:srgbClr val="FEF9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41" y="61450"/>
            <a:ext cx="4531033" cy="67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95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D62-DD40-B169-16A7-F02EC8AF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0451-D323-1151-1B0C-BCF57FABB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Interpret these flow diagrams</a:t>
            </a:r>
          </a:p>
          <a:p>
            <a:r>
              <a:rPr lang="en-GB" dirty="0"/>
              <a:t>Explain what they do in plain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66D23-AB93-F170-84DF-3D77B6E850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1248">
            <a:off x="6448844" y="854435"/>
            <a:ext cx="2863491" cy="3179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BA697D-B447-C88C-182A-F4B32651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6566">
            <a:off x="674007" y="3054981"/>
            <a:ext cx="3021667" cy="229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39D4D-DC5C-F917-1CE0-8893865645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8230" y="3090240"/>
            <a:ext cx="3125872" cy="2801927"/>
          </a:xfrm>
          <a:prstGeom prst="rect">
            <a:avLst/>
          </a:prstGeom>
        </p:spPr>
      </p:pic>
      <p:sp>
        <p:nvSpPr>
          <p:cNvPr id="7" name="Working Independently">
            <a:extLst>
              <a:ext uri="{FF2B5EF4-FFF2-40B4-BE49-F238E27FC236}">
                <a16:creationId xmlns:a16="http://schemas.microsoft.com/office/drawing/2014/main" id="{52F37B7A-AE02-34C8-4AB2-543997BF8DC8}"/>
              </a:ext>
            </a:extLst>
          </p:cNvPr>
          <p:cNvSpPr/>
          <p:nvPr/>
        </p:nvSpPr>
        <p:spPr>
          <a:xfrm>
            <a:off x="10015309" y="1396182"/>
            <a:ext cx="1873045" cy="7153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8" name="Minutes display">
            <a:extLst>
              <a:ext uri="{FF2B5EF4-FFF2-40B4-BE49-F238E27FC236}">
                <a16:creationId xmlns:a16="http://schemas.microsoft.com/office/drawing/2014/main" id="{6A12CFC1-63B4-6986-36EA-D8F5F98DF7FB}"/>
              </a:ext>
            </a:extLst>
          </p:cNvPr>
          <p:cNvSpPr/>
          <p:nvPr/>
        </p:nvSpPr>
        <p:spPr>
          <a:xfrm>
            <a:off x="10086117" y="244406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9" name="Note this down">
            <a:extLst>
              <a:ext uri="{FF2B5EF4-FFF2-40B4-BE49-F238E27FC236}">
                <a16:creationId xmlns:a16="http://schemas.microsoft.com/office/drawing/2014/main" id="{A9385FE7-5071-D1FC-34F0-01804664C1D1}"/>
              </a:ext>
            </a:extLst>
          </p:cNvPr>
          <p:cNvSpPr/>
          <p:nvPr/>
        </p:nvSpPr>
        <p:spPr>
          <a:xfrm>
            <a:off x="10086117" y="3316793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Use worksheet</a:t>
            </a:r>
          </a:p>
        </p:txBody>
      </p:sp>
    </p:spTree>
    <p:extLst>
      <p:ext uri="{BB962C8B-B14F-4D97-AF65-F5344CB8AC3E}">
        <p14:creationId xmlns:p14="http://schemas.microsoft.com/office/powerpoint/2010/main" val="265475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5B5E-031F-9A8E-5B5A-3DEBFC38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Create a flow diagram for one of the following: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93615-4912-B193-7633-A445DC938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ATM machine that lets you withdraw money if PIN is correct.</a:t>
            </a:r>
          </a:p>
          <a:p>
            <a:r>
              <a:rPr lang="en-US" dirty="0"/>
              <a:t>A traffic light sequence.</a:t>
            </a:r>
          </a:p>
          <a:p>
            <a:r>
              <a:rPr lang="en-US" dirty="0"/>
              <a:t>A basic quiz question</a:t>
            </a:r>
          </a:p>
          <a:p>
            <a:pPr lvl="1"/>
            <a:r>
              <a:rPr lang="en-US" dirty="0"/>
              <a:t>input answer → check correct → give feedback</a:t>
            </a:r>
          </a:p>
          <a:p>
            <a:pPr lvl="1"/>
            <a:endParaRPr lang="en-US" dirty="0"/>
          </a:p>
          <a:p>
            <a:r>
              <a:rPr lang="en-US" dirty="0"/>
              <a:t>Use </a:t>
            </a:r>
            <a:r>
              <a:rPr lang="en-US" dirty="0">
                <a:hlinkClick r:id="rId2"/>
              </a:rPr>
              <a:t>www.lucid.app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www.draw.io</a:t>
            </a:r>
            <a:r>
              <a:rPr lang="en-US" dirty="0"/>
              <a:t> to create them</a:t>
            </a:r>
          </a:p>
          <a:p>
            <a:r>
              <a:rPr lang="en-US" dirty="0"/>
              <a:t>Screenshot into your </a:t>
            </a:r>
            <a:r>
              <a:rPr lang="en-US"/>
              <a:t>Class Notebook</a:t>
            </a:r>
            <a:endParaRPr lang="en-GB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6BD169F2-65CC-CFE9-50D9-BA8FACAEBDCE}"/>
              </a:ext>
            </a:extLst>
          </p:cNvPr>
          <p:cNvSpPr/>
          <p:nvPr/>
        </p:nvSpPr>
        <p:spPr>
          <a:xfrm>
            <a:off x="10015309" y="1551052"/>
            <a:ext cx="1873045" cy="7300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FEEB40F1-6B74-ADF5-0885-A0302A1B26C1}"/>
              </a:ext>
            </a:extLst>
          </p:cNvPr>
          <p:cNvSpPr/>
          <p:nvPr/>
        </p:nvSpPr>
        <p:spPr>
          <a:xfrm>
            <a:off x="10015309" y="263675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2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286C-7041-D478-757C-F21B88CB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wrong with these?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E9C8F-E293-A05D-58C8-0A2F323A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4084">
            <a:off x="2538920" y="1844204"/>
            <a:ext cx="5920872" cy="41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41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99776-9A79-C7DA-3890-6FBC35683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1C3B-D808-601B-8417-7BEB4816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Debug this Algorithm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E7DA3187-BB9E-75E3-2D00-C4EC8B6AA90A}"/>
              </a:ext>
            </a:extLst>
          </p:cNvPr>
          <p:cNvSpPr/>
          <p:nvPr/>
        </p:nvSpPr>
        <p:spPr>
          <a:xfrm>
            <a:off x="7990540" y="4228931"/>
            <a:ext cx="2670975" cy="132556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Infinite Loop</a:t>
            </a:r>
          </a:p>
        </p:txBody>
      </p:sp>
      <p:pic>
        <p:nvPicPr>
          <p:cNvPr id="4" name="Picture 3" descr="A diagram of a start&#10;&#10;AI-generated content may be incorrect.">
            <a:extLst>
              <a:ext uri="{FF2B5EF4-FFF2-40B4-BE49-F238E27FC236}">
                <a16:creationId xmlns:a16="http://schemas.microsoft.com/office/drawing/2014/main" id="{82E1B192-1138-D26D-B13F-B99BD47D2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94" y="2068242"/>
            <a:ext cx="4340946" cy="348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06408-9AA3-20BE-69B0-1D46C7A5A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ACB2-437C-985B-33B8-9C5EE81D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Debug this Algorithm</a:t>
            </a:r>
          </a:p>
        </p:txBody>
      </p:sp>
      <p:pic>
        <p:nvPicPr>
          <p:cNvPr id="4" name="Picture 3" descr="A diagram of a number&#10;&#10;AI-generated content may be incorrect.">
            <a:extLst>
              <a:ext uri="{FF2B5EF4-FFF2-40B4-BE49-F238E27FC236}">
                <a16:creationId xmlns:a16="http://schemas.microsoft.com/office/drawing/2014/main" id="{1779F695-90FD-A207-0548-B463DAF0A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00" y="1504038"/>
            <a:ext cx="5470331" cy="4757406"/>
          </a:xfrm>
          <a:prstGeom prst="rect">
            <a:avLst/>
          </a:prstGeom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4F0D1BC8-43DF-AD11-2663-B79A05E23524}"/>
              </a:ext>
            </a:extLst>
          </p:cNvPr>
          <p:cNvSpPr/>
          <p:nvPr/>
        </p:nvSpPr>
        <p:spPr>
          <a:xfrm>
            <a:off x="6383360" y="4726507"/>
            <a:ext cx="3214640" cy="1254909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Missing Output</a:t>
            </a:r>
          </a:p>
        </p:txBody>
      </p:sp>
    </p:spTree>
    <p:extLst>
      <p:ext uri="{BB962C8B-B14F-4D97-AF65-F5344CB8AC3E}">
        <p14:creationId xmlns:p14="http://schemas.microsoft.com/office/powerpoint/2010/main" val="12106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&lt;URL&gt;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35407-20CC-B69A-374B-4A44349C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Debug this Algorithm</a:t>
            </a:r>
          </a:p>
        </p:txBody>
      </p:sp>
      <p:pic>
        <p:nvPicPr>
          <p:cNvPr id="7" name="Picture 6" descr="A diagram of a program&#10;&#10;AI-generated content may be incorrect.">
            <a:extLst>
              <a:ext uri="{FF2B5EF4-FFF2-40B4-BE49-F238E27FC236}">
                <a16:creationId xmlns:a16="http://schemas.microsoft.com/office/drawing/2014/main" id="{B438C962-FC69-58B1-DBB8-C5B8B4E24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96" y="1569691"/>
            <a:ext cx="5867400" cy="4448175"/>
          </a:xfrm>
          <a:prstGeom prst="rect">
            <a:avLst/>
          </a:prstGeom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8BA9B976-53AE-DC0D-17E2-A7CA06FEBBFF}"/>
              </a:ext>
            </a:extLst>
          </p:cNvPr>
          <p:cNvSpPr/>
          <p:nvPr/>
        </p:nvSpPr>
        <p:spPr>
          <a:xfrm>
            <a:off x="6839568" y="3050694"/>
            <a:ext cx="2721730" cy="120029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Wrong Branch</a:t>
            </a:r>
          </a:p>
        </p:txBody>
      </p:sp>
    </p:spTree>
    <p:extLst>
      <p:ext uri="{BB962C8B-B14F-4D97-AF65-F5344CB8AC3E}">
        <p14:creationId xmlns:p14="http://schemas.microsoft.com/office/powerpoint/2010/main" val="11587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632C-67BA-F062-BD84-6FDFF8CF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Independent Challenge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D0D6AA-B7AA-4AA5-A76A-1E776FF97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Design a flow diagram for: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4000" dirty="0">
                <a:highlight>
                  <a:srgbClr val="FFFF00"/>
                </a:highlight>
              </a:rPr>
              <a:t>“Find the largest of three numbers”</a:t>
            </a:r>
          </a:p>
        </p:txBody>
      </p:sp>
      <p:sp>
        <p:nvSpPr>
          <p:cNvPr id="3" name="Working Independently">
            <a:extLst>
              <a:ext uri="{FF2B5EF4-FFF2-40B4-BE49-F238E27FC236}">
                <a16:creationId xmlns:a16="http://schemas.microsoft.com/office/drawing/2014/main" id="{80B0F778-8865-6D0C-ED7B-5BD385BE9F75}"/>
              </a:ext>
            </a:extLst>
          </p:cNvPr>
          <p:cNvSpPr/>
          <p:nvPr/>
        </p:nvSpPr>
        <p:spPr>
          <a:xfrm>
            <a:off x="10015309" y="1551052"/>
            <a:ext cx="1873045" cy="8516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B1EA7BBE-9C62-0CA8-142F-D2CDF9BA2087}"/>
              </a:ext>
            </a:extLst>
          </p:cNvPr>
          <p:cNvSpPr/>
          <p:nvPr/>
        </p:nvSpPr>
        <p:spPr>
          <a:xfrm>
            <a:off x="10422945" y="290128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6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2771-2A4A-4FCC-7C16-381EBD92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ED339-C81A-FA03-34FF-6A5728F6D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flow diagram for “Designing a vending machine algorithm to dispense drinks.”</a:t>
            </a:r>
          </a:p>
          <a:p>
            <a:endParaRPr lang="en-GB" dirty="0"/>
          </a:p>
          <a:p>
            <a:r>
              <a:rPr lang="en-GB" dirty="0"/>
              <a:t>Design it in your chosen charting program</a:t>
            </a:r>
          </a:p>
          <a:p>
            <a:pPr lvl="1"/>
            <a:r>
              <a:rPr lang="en-GB" dirty="0"/>
              <a:t>Recommended: </a:t>
            </a:r>
            <a:r>
              <a:rPr lang="en-GB" dirty="0">
                <a:hlinkClick r:id="rId2"/>
              </a:rPr>
              <a:t>www.lucid.app</a:t>
            </a:r>
            <a:r>
              <a:rPr lang="en-GB" dirty="0"/>
              <a:t> or </a:t>
            </a:r>
            <a:r>
              <a:rPr lang="en-GB" dirty="0">
                <a:hlinkClick r:id="rId3"/>
              </a:rPr>
              <a:t>www.draw.io</a:t>
            </a:r>
            <a:r>
              <a:rPr lang="en-GB" dirty="0"/>
              <a:t>   </a:t>
            </a:r>
          </a:p>
          <a:p>
            <a:pPr lvl="1"/>
            <a:endParaRPr lang="en-GB" dirty="0"/>
          </a:p>
          <a:p>
            <a:r>
              <a:rPr lang="en-GB" dirty="0"/>
              <a:t>Export to PDF and submit to Assignment</a:t>
            </a:r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2B2CE19B-AF20-3F55-472F-763679F02729}"/>
              </a:ext>
            </a:extLst>
          </p:cNvPr>
          <p:cNvSpPr/>
          <p:nvPr/>
        </p:nvSpPr>
        <p:spPr>
          <a:xfrm>
            <a:off x="10026665" y="2419071"/>
            <a:ext cx="1873045" cy="20198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Problem Solving Lesson</a:t>
            </a:r>
          </a:p>
        </p:txBody>
      </p:sp>
    </p:spTree>
    <p:extLst>
      <p:ext uri="{BB962C8B-B14F-4D97-AF65-F5344CB8AC3E}">
        <p14:creationId xmlns:p14="http://schemas.microsoft.com/office/powerpoint/2010/main" val="243005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D702-4089-C290-2C6E-97DD050A6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A39947-0A2C-95EF-4B5C-907F89EA3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027" y="4317999"/>
            <a:ext cx="9144000" cy="1775621"/>
          </a:xfrm>
        </p:spPr>
        <p:txBody>
          <a:bodyPr/>
          <a:lstStyle/>
          <a:p>
            <a:r>
              <a:rPr lang="en-GB" dirty="0"/>
              <a:t>Problem Solving: Algorithms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68491C2-82FE-02C8-1CF2-18500DBE3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4061" y="5746970"/>
            <a:ext cx="1763642" cy="447353"/>
          </a:xfrm>
        </p:spPr>
        <p:txBody>
          <a:bodyPr/>
          <a:lstStyle/>
          <a:p>
            <a:r>
              <a:rPr lang="en-GB" dirty="0"/>
              <a:t>Lesson 3</a:t>
            </a:r>
          </a:p>
        </p:txBody>
      </p:sp>
      <p:pic>
        <p:nvPicPr>
          <p:cNvPr id="3074" name="Picture 2" descr="Algorithm GIFs - Find &amp; Share on GIPHY">
            <a:extLst>
              <a:ext uri="{FF2B5EF4-FFF2-40B4-BE49-F238E27FC236}">
                <a16:creationId xmlns:a16="http://schemas.microsoft.com/office/drawing/2014/main" id="{93BA7163-C49F-1606-AE70-4E7D6F9A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38055" cy="41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0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3B5559-0144-D2F9-84B6-71B6A0E4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140CD-D803-2FF7-C361-6461D43E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104" y="117898"/>
            <a:ext cx="4592398" cy="6637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28105-2066-E7FE-DB19-9EC75CF9094F}"/>
              </a:ext>
            </a:extLst>
          </p:cNvPr>
          <p:cNvSpPr txBox="1"/>
          <p:nvPr/>
        </p:nvSpPr>
        <p:spPr>
          <a:xfrm>
            <a:off x="237698" y="1394106"/>
            <a:ext cx="45923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By the end of the lesson, students will be able to: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Define what an algorithm is and explain its importance in problem solving.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Interpret basic algorithm representations (pseudocode &amp; flow diagrams).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Construct simple flow diagrams for basic algorithms (sequence, selection, iteration).</a:t>
            </a:r>
          </a:p>
          <a:p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6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7A251-2B27-7052-4DA7-5DC3A8EB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Everyday actions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D2E12-77CC-23FF-14DE-AC0F32A91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090" y="1733960"/>
            <a:ext cx="4378033" cy="4351338"/>
          </a:xfrm>
        </p:spPr>
        <p:txBody>
          <a:bodyPr/>
          <a:lstStyle/>
          <a:p>
            <a:r>
              <a:rPr lang="en-GB" dirty="0"/>
              <a:t>Making a cup of tea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Logging into a phone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Crossing the road</a:t>
            </a:r>
          </a:p>
          <a:p>
            <a:endParaRPr lang="en-GB" dirty="0"/>
          </a:p>
        </p:txBody>
      </p:sp>
      <p:pic>
        <p:nvPicPr>
          <p:cNvPr id="1026" name="Picture 2" descr="Making Tea GIFs - Find &amp; Share on GIPHY">
            <a:extLst>
              <a:ext uri="{FF2B5EF4-FFF2-40B4-BE49-F238E27FC236}">
                <a16:creationId xmlns:a16="http://schemas.microsoft.com/office/drawing/2014/main" id="{D29354D0-17AC-142C-AAFC-C3D4E1F1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06" y="1093531"/>
            <a:ext cx="1905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 Phone GIFs - Find &amp; Share on GIPHY">
            <a:extLst>
              <a:ext uri="{FF2B5EF4-FFF2-40B4-BE49-F238E27FC236}">
                <a16:creationId xmlns:a16="http://schemas.microsoft.com/office/drawing/2014/main" id="{D0D568A8-09EC-4D40-005A-3184672F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06" y="270343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bbey Road GIFs - Find &amp; Share on GIPHY">
            <a:extLst>
              <a:ext uri="{FF2B5EF4-FFF2-40B4-BE49-F238E27FC236}">
                <a16:creationId xmlns:a16="http://schemas.microsoft.com/office/drawing/2014/main" id="{706E390C-53AB-BC93-12AA-158E0EACA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8"/>
          <a:stretch>
            <a:fillRect/>
          </a:stretch>
        </p:blipFill>
        <p:spPr bwMode="auto">
          <a:xfrm>
            <a:off x="5960806" y="4798140"/>
            <a:ext cx="1905000" cy="16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 small groups">
            <a:extLst>
              <a:ext uri="{FF2B5EF4-FFF2-40B4-BE49-F238E27FC236}">
                <a16:creationId xmlns:a16="http://schemas.microsoft.com/office/drawing/2014/main" id="{0A09724E-27EE-7589-318C-48B5B8FDB233}"/>
              </a:ext>
            </a:extLst>
          </p:cNvPr>
          <p:cNvSpPr/>
          <p:nvPr/>
        </p:nvSpPr>
        <p:spPr>
          <a:xfrm>
            <a:off x="10070910" y="392062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903F8872-EB52-BFD5-4B6F-3A857D70A123}"/>
              </a:ext>
            </a:extLst>
          </p:cNvPr>
          <p:cNvSpPr/>
          <p:nvPr/>
        </p:nvSpPr>
        <p:spPr>
          <a:xfrm>
            <a:off x="10168076" y="497970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898E43E0-9A3C-B4AB-F1C6-B874F7609606}"/>
              </a:ext>
            </a:extLst>
          </p:cNvPr>
          <p:cNvSpPr/>
          <p:nvPr/>
        </p:nvSpPr>
        <p:spPr>
          <a:xfrm>
            <a:off x="10070909" y="2216201"/>
            <a:ext cx="1873045" cy="9700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Identify the Steps</a:t>
            </a:r>
          </a:p>
        </p:txBody>
      </p:sp>
    </p:spTree>
    <p:extLst>
      <p:ext uri="{BB962C8B-B14F-4D97-AF65-F5344CB8AC3E}">
        <p14:creationId xmlns:p14="http://schemas.microsoft.com/office/powerpoint/2010/main" val="39135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DA9D-6996-E16C-EE5A-5BDB008B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These are all 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9B5EA-8AE6-8596-F10E-0CB887BA6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Precise step-by-step instructions to solve a problem</a:t>
            </a:r>
          </a:p>
        </p:txBody>
      </p:sp>
      <p:pic>
        <p:nvPicPr>
          <p:cNvPr id="2052" name="Picture 4" descr="Algorithm Rhythm by Stephen Scaff on Dribbble">
            <a:extLst>
              <a:ext uri="{FF2B5EF4-FFF2-40B4-BE49-F238E27FC236}">
                <a16:creationId xmlns:a16="http://schemas.microsoft.com/office/drawing/2014/main" id="{1BE71F1F-6DD9-4194-821E-99D6581AF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498DB"/>
              </a:clrFrom>
              <a:clrTo>
                <a:srgbClr val="3498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16" y="-286825"/>
            <a:ext cx="5324168" cy="39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FE885672-CC6D-686F-3B89-5A6068FFF1D6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893111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90CC90-F044-FAA9-5199-950745A6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an algorithm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E03CD7-BE4F-7136-B0E6-18F27EA36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algorithm</a:t>
            </a:r>
            <a:r>
              <a:rPr lang="en-US" dirty="0"/>
              <a:t> is a </a:t>
            </a:r>
            <a:r>
              <a:rPr lang="en-US" b="1" dirty="0"/>
              <a:t>precise, step-by-step set of instructions</a:t>
            </a:r>
            <a:r>
              <a:rPr lang="en-US" dirty="0"/>
              <a:t> designed to solve a problem or complete a task.</a:t>
            </a:r>
          </a:p>
          <a:p>
            <a:r>
              <a:rPr lang="en-US" dirty="0"/>
              <a:t>In computing, algorithms are written in a way that a machine (or a human) can follow without ambiguity.</a:t>
            </a:r>
          </a:p>
          <a:p>
            <a:r>
              <a:rPr lang="en-US" dirty="0"/>
              <a:t>They are the </a:t>
            </a:r>
            <a:r>
              <a:rPr lang="en-US" b="1" dirty="0"/>
              <a:t>foundation of all computer programs</a:t>
            </a:r>
          </a:p>
          <a:p>
            <a:pPr lvl="1"/>
            <a:r>
              <a:rPr lang="en-US" dirty="0"/>
              <a:t> before writing code, we design the algorithm.</a:t>
            </a:r>
            <a:endParaRPr lang="en-GB" dirty="0"/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D2ABC649-3F22-9431-B1C9-AA231254252E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625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2BAA-14F5-751B-938C-D146006D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860A7-875C-2EEF-9515-B3164ECDB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3156153"/>
            <a:ext cx="4195549" cy="3020809"/>
          </a:xfrm>
        </p:spPr>
        <p:txBody>
          <a:bodyPr/>
          <a:lstStyle/>
          <a:p>
            <a:r>
              <a:rPr lang="en-US" dirty="0"/>
              <a:t>boil kettle </a:t>
            </a:r>
          </a:p>
          <a:p>
            <a:r>
              <a:rPr lang="en-US" dirty="0"/>
              <a:t>add tea bag </a:t>
            </a:r>
          </a:p>
          <a:p>
            <a:r>
              <a:rPr lang="en-US" dirty="0"/>
              <a:t>pour water</a:t>
            </a:r>
          </a:p>
          <a:p>
            <a:r>
              <a:rPr lang="en-US" dirty="0"/>
              <a:t>add milk/sugar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3C493F-C052-1699-2174-51B00C46E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3156154"/>
            <a:ext cx="4195549" cy="3031281"/>
          </a:xfrm>
        </p:spPr>
        <p:txBody>
          <a:bodyPr/>
          <a:lstStyle/>
          <a:p>
            <a:r>
              <a:rPr lang="en-US" dirty="0"/>
              <a:t>enter PIN</a:t>
            </a:r>
          </a:p>
          <a:p>
            <a:r>
              <a:rPr lang="en-US" dirty="0"/>
              <a:t>check correct?</a:t>
            </a:r>
          </a:p>
          <a:p>
            <a:r>
              <a:rPr lang="en-US" dirty="0"/>
              <a:t>if yes, unlock</a:t>
            </a:r>
          </a:p>
          <a:p>
            <a:r>
              <a:rPr lang="en-US" dirty="0"/>
              <a:t>if no, try again</a:t>
            </a:r>
            <a:endParaRPr lang="en-GB" dirty="0"/>
          </a:p>
        </p:txBody>
      </p:sp>
      <p:pic>
        <p:nvPicPr>
          <p:cNvPr id="6" name="Picture 2" descr="Making Tea GIFs - Find &amp; Share on GIPHY">
            <a:extLst>
              <a:ext uri="{FF2B5EF4-FFF2-40B4-BE49-F238E27FC236}">
                <a16:creationId xmlns:a16="http://schemas.microsoft.com/office/drawing/2014/main" id="{A7CF0DF6-10D5-CD88-9997-D938BB5D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4" y="1516318"/>
            <a:ext cx="1905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n Phone GIFs - Find &amp; Share on GIPHY">
            <a:extLst>
              <a:ext uri="{FF2B5EF4-FFF2-40B4-BE49-F238E27FC236}">
                <a16:creationId xmlns:a16="http://schemas.microsoft.com/office/drawing/2014/main" id="{7A371386-3055-2E48-A0AD-2FE97DB2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511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e this down">
            <a:extLst>
              <a:ext uri="{FF2B5EF4-FFF2-40B4-BE49-F238E27FC236}">
                <a16:creationId xmlns:a16="http://schemas.microsoft.com/office/drawing/2014/main" id="{EB9FA030-9BEA-E19A-2494-C3B5D54940CE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92051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004A24-7759-37B3-A0E8-D0B22919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8" y="-102112"/>
            <a:ext cx="9452211" cy="1325563"/>
          </a:xfrm>
        </p:spPr>
        <p:txBody>
          <a:bodyPr/>
          <a:lstStyle/>
          <a:p>
            <a:r>
              <a:rPr lang="en-US" dirty="0"/>
              <a:t>Key Qualities of an Algorithm</a:t>
            </a:r>
            <a:endParaRPr lang="en-GB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E7EA784-E61B-057A-5E01-862BC446D1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2288" y="1084495"/>
            <a:ext cx="945221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Finite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It must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end after a certain number of steps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An algorithm that runs forever (e.g., an infinite loop) isn’t valid unless that’s the intended purpose.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Definite (Unambiguous)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Each step must be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clear and precise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There should be no confusion about what to do at each stage.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Effective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Every step must be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simple enough to be carried out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(by a person or a machine).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Instructions should be basic actions, not vague descriptions.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Input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An algorithm should specify what information it needs to begin.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Example: “Enter two numbers” before calculating a sum.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Output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It should clearly define the result it will produce.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Example: “The total is 42.”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41CC2123-6537-D80D-606B-379846D9A9D2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4351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FF64BDBF-4DE8-45D9-8E10-3B497A599D40}" vid="{9B866423-0A7D-48FD-AE07-23D80A49637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98</TotalTime>
  <Words>626</Words>
  <Application>Microsoft Office PowerPoint</Application>
  <PresentationFormat>Widescreen</PresentationFormat>
  <Paragraphs>117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Office Theme</vt:lpstr>
      <vt:lpstr>Problem Solving: Algorithms</vt:lpstr>
      <vt:lpstr>Recall from last lesson</vt:lpstr>
      <vt:lpstr>Problem Solving: Algorithms</vt:lpstr>
      <vt:lpstr>Aim: </vt:lpstr>
      <vt:lpstr>Everyday actions</vt:lpstr>
      <vt:lpstr>These are all algorithms</vt:lpstr>
      <vt:lpstr>What is an algorithm</vt:lpstr>
      <vt:lpstr>Examples</vt:lpstr>
      <vt:lpstr>Key Qualities of an Algorithm</vt:lpstr>
      <vt:lpstr>Why Algorithms matter</vt:lpstr>
      <vt:lpstr>Flow Diagram Symbols</vt:lpstr>
      <vt:lpstr>Making a Jam Sandwich</vt:lpstr>
      <vt:lpstr>PowerPoint Presentation</vt:lpstr>
      <vt:lpstr>PowerPoint Presentation</vt:lpstr>
      <vt:lpstr>Task</vt:lpstr>
      <vt:lpstr>Create a flow diagram for one of the following:</vt:lpstr>
      <vt:lpstr>What is wrong with these?</vt:lpstr>
      <vt:lpstr>Debug this Algorithm</vt:lpstr>
      <vt:lpstr>Debug this Algorithm</vt:lpstr>
      <vt:lpstr>Debug this Algorithm</vt:lpstr>
      <vt:lpstr>Independent Challenge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2025-09-16T21:42:48Z</dcterms:created>
  <dcterms:modified xsi:type="dcterms:W3CDTF">2025-09-17T08:50:17Z</dcterms:modified>
</cp:coreProperties>
</file>