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9" r:id="rId3"/>
    <p:sldId id="263" r:id="rId4"/>
    <p:sldId id="264" r:id="rId5"/>
    <p:sldId id="265" r:id="rId6"/>
    <p:sldId id="266" r:id="rId7"/>
    <p:sldId id="267" r:id="rId8"/>
    <p:sldId id="269" r:id="rId9"/>
    <p:sldId id="270" r:id="rId10"/>
    <p:sldId id="271" r:id="rId11"/>
    <p:sldId id="272" r:id="rId12"/>
    <p:sldId id="268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61" r:id="rId23"/>
    <p:sldId id="26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86" d="100"/>
          <a:sy n="86" d="100"/>
        </p:scale>
        <p:origin x="888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5713" y="103188"/>
            <a:ext cx="2925762" cy="1646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1749425"/>
            <a:ext cx="5486400" cy="625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3345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demonkey.design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imon@codemonkey.design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hoGqhb6qAs?feature=oembe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lucid.app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gif"/><Relationship Id="rId17" Type="http://schemas.openxmlformats.org/officeDocument/2006/relationships/image" Target="../media/image29.png"/><Relationship Id="rId2" Type="http://schemas.openxmlformats.org/officeDocument/2006/relationships/image" Target="../media/image14.gi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62565-0C80-B0C4-6008-D01CD87401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CodeMonkey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EE8E95-E42D-F563-A6CE-5CD1FF12294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14231" y="2369264"/>
            <a:ext cx="286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rebuchet MS" panose="020B0603020202020204" pitchFamily="34" charset="0"/>
              </a:rPr>
              <a:t>Where the magic happens</a:t>
            </a:r>
            <a:endParaRPr lang="en-GB" dirty="0">
              <a:latin typeface="Trebuchet MS" panose="020B0603020202020204" pitchFamily="34" charset="0"/>
            </a:endParaRPr>
          </a:p>
        </p:txBody>
      </p:sp>
      <p:pic>
        <p:nvPicPr>
          <p:cNvPr id="8" name="Picture 7" descr="A cartoon of a monkey standing on a keyboard&#10;&#10;AI-generated content may be incorrect.">
            <a:extLst>
              <a:ext uri="{FF2B5EF4-FFF2-40B4-BE49-F238E27FC236}">
                <a16:creationId xmlns:a16="http://schemas.microsoft.com/office/drawing/2014/main" id="{05FF48C3-38C2-C363-513D-1F57923A88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61" y="3972376"/>
            <a:ext cx="2079523" cy="2079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160914-D2D4-4701-BDA3-E29DD125679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7093" y="4482239"/>
            <a:ext cx="44246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CodeMonkey Design</a:t>
            </a:r>
          </a:p>
          <a:p>
            <a:pPr algn="r"/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www.codemonkey.design</a:t>
            </a:r>
            <a:endParaRPr lang="en-GB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r"/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simon@codemonkey.design</a:t>
            </a:r>
            <a:endParaRPr lang="en-GB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r"/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+44 7976 802123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322286-5404-043A-DF9A-3F60F2F4A8D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86714" y="1538402"/>
            <a:ext cx="5025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rebuchet MS" panose="020B0603020202020204" pitchFamily="34" charset="0"/>
              </a:rPr>
              <a:t>This template and PowerPoint Extensions created by</a:t>
            </a:r>
          </a:p>
        </p:txBody>
      </p:sp>
    </p:spTree>
    <p:extLst>
      <p:ext uri="{BB962C8B-B14F-4D97-AF65-F5344CB8AC3E}">
        <p14:creationId xmlns:p14="http://schemas.microsoft.com/office/powerpoint/2010/main" val="580146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F7255-4E5B-9880-0E09-5C2A1256D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Activity: Writing user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12016-119F-D98D-32C6-BA1C1E0BD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your Teams Notebook:</a:t>
            </a:r>
          </a:p>
          <a:p>
            <a:endParaRPr lang="en-GB" dirty="0"/>
          </a:p>
          <a:p>
            <a:r>
              <a:rPr lang="en-GB" dirty="0"/>
              <a:t>Write about 3 – 4 user stories using the correct format</a:t>
            </a:r>
          </a:p>
          <a:p>
            <a:r>
              <a:rPr lang="en-GB" dirty="0"/>
              <a:t>Remember that your user stories should be </a:t>
            </a:r>
            <a:r>
              <a:rPr lang="en-GB" dirty="0" err="1"/>
              <a:t>INVESTed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Minutes display">
            <a:extLst>
              <a:ext uri="{FF2B5EF4-FFF2-40B4-BE49-F238E27FC236}">
                <a16:creationId xmlns:a16="http://schemas.microsoft.com/office/drawing/2014/main" id="{8CB97240-7F5C-A2C5-7D4B-903BC75848EE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5" name="Big Box Title">
            <a:extLst>
              <a:ext uri="{FF2B5EF4-FFF2-40B4-BE49-F238E27FC236}">
                <a16:creationId xmlns:a16="http://schemas.microsoft.com/office/drawing/2014/main" id="{7BA51204-FB49-7F78-E165-8D60838102ED}"/>
              </a:ext>
            </a:extLst>
          </p:cNvPr>
          <p:cNvSpPr/>
          <p:nvPr/>
        </p:nvSpPr>
        <p:spPr>
          <a:xfrm>
            <a:off x="292290" y="4174086"/>
            <a:ext cx="9254833" cy="1744933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A mobile app for ordering food from a College canteen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Note this down">
            <a:extLst>
              <a:ext uri="{FF2B5EF4-FFF2-40B4-BE49-F238E27FC236}">
                <a16:creationId xmlns:a16="http://schemas.microsoft.com/office/drawing/2014/main" id="{1A446CD7-9667-AD3E-3A08-FBE3DC71720A}"/>
              </a:ext>
            </a:extLst>
          </p:cNvPr>
          <p:cNvSpPr/>
          <p:nvPr/>
        </p:nvSpPr>
        <p:spPr>
          <a:xfrm>
            <a:off x="10026665" y="1995948"/>
            <a:ext cx="2096510" cy="12757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rebuchet MS" panose="020B0603020202020204" pitchFamily="34" charset="0"/>
              </a:rPr>
              <a:t>GIVEN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rebuchet MS" panose="020B0603020202020204" pitchFamily="34" charset="0"/>
              </a:rPr>
              <a:t>WHEN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rebuchet MS" panose="020B0603020202020204" pitchFamily="34" charset="0"/>
              </a:rPr>
              <a:t>THEN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rebuchet MS" panose="020B0603020202020204" pitchFamily="34" charset="0"/>
              </a:rPr>
              <a:t>AND</a:t>
            </a:r>
          </a:p>
        </p:txBody>
      </p:sp>
      <p:sp>
        <p:nvSpPr>
          <p:cNvPr id="8" name="Note this down">
            <a:extLst>
              <a:ext uri="{FF2B5EF4-FFF2-40B4-BE49-F238E27FC236}">
                <a16:creationId xmlns:a16="http://schemas.microsoft.com/office/drawing/2014/main" id="{26F81E80-D610-1D6E-1A80-CB8E79D3D8C0}"/>
              </a:ext>
            </a:extLst>
          </p:cNvPr>
          <p:cNvSpPr/>
          <p:nvPr/>
        </p:nvSpPr>
        <p:spPr>
          <a:xfrm>
            <a:off x="10026665" y="3683702"/>
            <a:ext cx="2096510" cy="19600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rebuchet MS" panose="020B0603020202020204" pitchFamily="34" charset="0"/>
              </a:rPr>
              <a:t>INDEPENDENT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rebuchet MS" panose="020B0603020202020204" pitchFamily="34" charset="0"/>
              </a:rPr>
              <a:t>NEGOTIABLE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rebuchet MS" panose="020B0603020202020204" pitchFamily="34" charset="0"/>
              </a:rPr>
              <a:t>VALUABLE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rebuchet MS" panose="020B0603020202020204" pitchFamily="34" charset="0"/>
              </a:rPr>
              <a:t>ESTIMABLE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rebuchet MS" panose="020B0603020202020204" pitchFamily="34" charset="0"/>
              </a:rPr>
              <a:t>SMALL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rebuchet MS" panose="020B0603020202020204" pitchFamily="34" charset="0"/>
              </a:rPr>
              <a:t>TESTABLE</a:t>
            </a:r>
          </a:p>
        </p:txBody>
      </p:sp>
    </p:spTree>
    <p:extLst>
      <p:ext uri="{BB962C8B-B14F-4D97-AF65-F5344CB8AC3E}">
        <p14:creationId xmlns:p14="http://schemas.microsoft.com/office/powerpoint/2010/main" val="256147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371E-179B-5568-859A-0AC07EE0F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790371"/>
          </a:xfrm>
        </p:spPr>
        <p:txBody>
          <a:bodyPr/>
          <a:lstStyle/>
          <a:p>
            <a:r>
              <a:rPr lang="en-GB" dirty="0"/>
              <a:t>Share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B96C01-2A03-8FAA-C7B6-8D5A3BBDD768}"/>
              </a:ext>
            </a:extLst>
          </p:cNvPr>
          <p:cNvSpPr/>
          <p:nvPr/>
        </p:nvSpPr>
        <p:spPr>
          <a:xfrm>
            <a:off x="245806" y="1111046"/>
            <a:ext cx="9429136" cy="493579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710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ow to write good User Stories in Agile">
            <a:hlinkClick r:id="" action="ppaction://media"/>
            <a:extLst>
              <a:ext uri="{FF2B5EF4-FFF2-40B4-BE49-F238E27FC236}">
                <a16:creationId xmlns:a16="http://schemas.microsoft.com/office/drawing/2014/main" id="{A323AFA6-93AB-1E9C-19C7-A58DC14C0AD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FF11-7316-BFE8-0DE9-6E197028D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stories to diagrams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95227-4D89-6DD6-7383-918D3261A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4653336" cy="4351338"/>
          </a:xfrm>
        </p:spPr>
        <p:txBody>
          <a:bodyPr/>
          <a:lstStyle/>
          <a:p>
            <a:r>
              <a:rPr lang="en-US" dirty="0"/>
              <a:t>Textual user stories are helpful but can be hard to </a:t>
            </a:r>
            <a:r>
              <a:rPr lang="en-US" dirty="0" err="1"/>
              <a:t>visualise</a:t>
            </a:r>
            <a:r>
              <a:rPr lang="en-US" dirty="0"/>
              <a:t>.</a:t>
            </a:r>
          </a:p>
          <a:p>
            <a:r>
              <a:rPr lang="en-US" dirty="0"/>
              <a:t>UML Activity Diagrams help model the workflow of user interactions.</a:t>
            </a:r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A9704B02-3E5E-92BD-948F-6D75679B0A5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4F9B05-6837-01B6-C880-F12AE09ED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247" y="1327354"/>
            <a:ext cx="4021418" cy="493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53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FFA83-4F65-3AC0-96D6-B3ED3CBC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"As a customer, I want to pay online so that my order is confirmed immediately"</a:t>
            </a:r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0FA67E-DDCE-E4C2-D623-2125695E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395" y="1415844"/>
            <a:ext cx="3542890" cy="531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2441AF-901B-6738-FE59-5322B15E1F37}"/>
              </a:ext>
            </a:extLst>
          </p:cNvPr>
          <p:cNvSpPr/>
          <p:nvPr/>
        </p:nvSpPr>
        <p:spPr>
          <a:xfrm>
            <a:off x="5768022" y="1818370"/>
            <a:ext cx="2155619" cy="299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085ED4-80B1-8A25-1734-BD11F00ED766}"/>
              </a:ext>
            </a:extLst>
          </p:cNvPr>
          <p:cNvSpPr/>
          <p:nvPr/>
        </p:nvSpPr>
        <p:spPr>
          <a:xfrm>
            <a:off x="5768022" y="2117375"/>
            <a:ext cx="2155619" cy="71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BDF681-4B5C-5DCE-9EFF-9F79ACD3508A}"/>
              </a:ext>
            </a:extLst>
          </p:cNvPr>
          <p:cNvSpPr/>
          <p:nvPr/>
        </p:nvSpPr>
        <p:spPr>
          <a:xfrm>
            <a:off x="5840456" y="2833596"/>
            <a:ext cx="1939751" cy="684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854F73-CFF5-9BDE-9B36-7A5E98BFD866}"/>
              </a:ext>
            </a:extLst>
          </p:cNvPr>
          <p:cNvSpPr/>
          <p:nvPr/>
        </p:nvSpPr>
        <p:spPr>
          <a:xfrm>
            <a:off x="6359079" y="3518527"/>
            <a:ext cx="841386" cy="858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889213-3ECB-337F-45AB-26B4DA0867A5}"/>
              </a:ext>
            </a:extLst>
          </p:cNvPr>
          <p:cNvSpPr/>
          <p:nvPr/>
        </p:nvSpPr>
        <p:spPr>
          <a:xfrm>
            <a:off x="7200465" y="3734091"/>
            <a:ext cx="638802" cy="97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30A722-D3E4-C62D-31B4-1A2344F2E020}"/>
              </a:ext>
            </a:extLst>
          </p:cNvPr>
          <p:cNvSpPr/>
          <p:nvPr/>
        </p:nvSpPr>
        <p:spPr>
          <a:xfrm>
            <a:off x="5600907" y="3641901"/>
            <a:ext cx="758171" cy="971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0E44DC-1972-3481-08FD-57A890AFEBC1}"/>
              </a:ext>
            </a:extLst>
          </p:cNvPr>
          <p:cNvSpPr/>
          <p:nvPr/>
        </p:nvSpPr>
        <p:spPr>
          <a:xfrm>
            <a:off x="7081096" y="4705885"/>
            <a:ext cx="1204133" cy="415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94FB33-44BB-0B51-800C-2909C9B97E66}"/>
              </a:ext>
            </a:extLst>
          </p:cNvPr>
          <p:cNvSpPr/>
          <p:nvPr/>
        </p:nvSpPr>
        <p:spPr>
          <a:xfrm>
            <a:off x="5232365" y="4613696"/>
            <a:ext cx="1204133" cy="458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9CBEAC-51B4-825A-4683-62F8EE5A8C27}"/>
              </a:ext>
            </a:extLst>
          </p:cNvPr>
          <p:cNvSpPr/>
          <p:nvPr/>
        </p:nvSpPr>
        <p:spPr>
          <a:xfrm>
            <a:off x="5834432" y="5084834"/>
            <a:ext cx="1891032" cy="1401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9E2612-76DB-515B-A356-1A074B526B13}"/>
              </a:ext>
            </a:extLst>
          </p:cNvPr>
          <p:cNvSpPr txBox="1"/>
          <p:nvPr/>
        </p:nvSpPr>
        <p:spPr>
          <a:xfrm>
            <a:off x="221347" y="2117375"/>
            <a:ext cx="41594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Trebuchet MS" panose="020B0603020202020204" pitchFamily="34" charset="0"/>
              </a:rPr>
              <a:t>Activity Diagrams are described in UML (</a:t>
            </a:r>
            <a:r>
              <a:rPr lang="en-GB" sz="2800" b="1" dirty="0">
                <a:solidFill>
                  <a:srgbClr val="FF0000"/>
                </a:solidFill>
                <a:latin typeface="Trebuchet MS" panose="020B0603020202020204" pitchFamily="34" charset="0"/>
              </a:rPr>
              <a:t>Unified Modelling Language</a:t>
            </a:r>
            <a:r>
              <a:rPr lang="en-GB" sz="2800" dirty="0">
                <a:latin typeface="Trebuchet MS" panose="020B0603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FF0000"/>
                </a:solidFill>
                <a:latin typeface="Trebuchet MS" panose="020B0603020202020204" pitchFamily="34" charset="0"/>
              </a:rPr>
              <a:t>Nodes</a:t>
            </a:r>
            <a:r>
              <a:rPr lang="en-GB" sz="2800" dirty="0">
                <a:latin typeface="Trebuchet MS" panose="020B0603020202020204" pitchFamily="34" charset="0"/>
              </a:rPr>
              <a:t> are where things happen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FF0000"/>
                </a:solidFill>
                <a:latin typeface="Trebuchet MS" panose="020B0603020202020204" pitchFamily="34" charset="0"/>
              </a:rPr>
              <a:t>Edges</a:t>
            </a:r>
            <a:r>
              <a:rPr lang="en-GB" sz="2800" dirty="0">
                <a:latin typeface="Trebuchet MS" panose="020B0603020202020204" pitchFamily="34" charset="0"/>
              </a:rPr>
              <a:t> are what connect nodes</a:t>
            </a:r>
          </a:p>
        </p:txBody>
      </p:sp>
      <p:sp>
        <p:nvSpPr>
          <p:cNvPr id="14" name="Note this down">
            <a:extLst>
              <a:ext uri="{FF2B5EF4-FFF2-40B4-BE49-F238E27FC236}">
                <a16:creationId xmlns:a16="http://schemas.microsoft.com/office/drawing/2014/main" id="{B546E820-D40E-6593-CB78-7A5C1E274CCE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115811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53235-B06A-28F8-A1FA-D40EA0BB6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UML Activity Diagram Symbols</a:t>
            </a:r>
          </a:p>
        </p:txBody>
      </p:sp>
      <p:pic>
        <p:nvPicPr>
          <p:cNvPr id="5122" name="Picture 2" descr="UML — Activity Diagrams. It Help people on the business and… | by Thusitha  Wijerathne | Medium">
            <a:extLst>
              <a:ext uri="{FF2B5EF4-FFF2-40B4-BE49-F238E27FC236}">
                <a16:creationId xmlns:a16="http://schemas.microsoft.com/office/drawing/2014/main" id="{F65A07B1-A411-DAF3-C7F2-2EBC7CF32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785" y="1360448"/>
            <a:ext cx="3811727" cy="537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ote this down">
            <a:extLst>
              <a:ext uri="{FF2B5EF4-FFF2-40B4-BE49-F238E27FC236}">
                <a16:creationId xmlns:a16="http://schemas.microsoft.com/office/drawing/2014/main" id="{10F54F53-1D60-99E0-1F18-0099F1E6651D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403665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BB064-AFA4-D617-0408-B890248E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787315-B4E5-525A-03A2-FE4191B32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745" y="111871"/>
            <a:ext cx="5472284" cy="670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01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47122-69B9-F2A4-F6AD-3879EE890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Visit </a:t>
            </a:r>
            <a:r>
              <a:rPr lang="en-GB" dirty="0">
                <a:hlinkClick r:id="rId2"/>
              </a:rPr>
              <a:t>https://lucid.app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5314A-3F64-68EB-EC44-3D7E870D3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Create a free account for </a:t>
            </a:r>
            <a:r>
              <a:rPr lang="en-GB" b="1" dirty="0" err="1">
                <a:solidFill>
                  <a:srgbClr val="FF0000"/>
                </a:solidFill>
              </a:rPr>
              <a:t>LucidChart</a:t>
            </a:r>
            <a:endParaRPr lang="en-GB" b="1" dirty="0">
              <a:solidFill>
                <a:srgbClr val="FF0000"/>
              </a:solidFill>
            </a:endParaRPr>
          </a:p>
          <a:p>
            <a:pPr lvl="1"/>
            <a:r>
              <a:rPr lang="en-GB" dirty="0"/>
              <a:t>use your College email, but do not sign in with “Microsoft”</a:t>
            </a:r>
          </a:p>
          <a:p>
            <a:r>
              <a:rPr lang="en-GB" dirty="0"/>
              <a:t>Confirm your email from your inbox with the authorisation code. Say you are a Student in Higher Education and they will upgrade your account for free</a:t>
            </a:r>
          </a:p>
          <a:p>
            <a:r>
              <a:rPr lang="en-GB" dirty="0"/>
              <a:t>Create a new “</a:t>
            </a:r>
            <a:r>
              <a:rPr lang="en-GB" b="1" dirty="0">
                <a:solidFill>
                  <a:srgbClr val="FF0000"/>
                </a:solidFill>
              </a:rPr>
              <a:t>Flow Diagram</a:t>
            </a:r>
            <a:r>
              <a:rPr lang="en-GB" dirty="0"/>
              <a:t>” from Blank</a:t>
            </a:r>
          </a:p>
          <a:p>
            <a:pPr lvl="1"/>
            <a:r>
              <a:rPr lang="en-GB" dirty="0"/>
              <a:t>Although there is a Chart marked UML Diagram, the Flow Diagram is better for our purposes now.</a:t>
            </a:r>
          </a:p>
          <a:p>
            <a:r>
              <a:rPr lang="en-GB" dirty="0"/>
              <a:t>We use           for “Start” and “End” in Lucid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DEB4DF-39EF-8737-C085-BABE865B3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209" y="5214198"/>
            <a:ext cx="1105054" cy="600159"/>
          </a:xfrm>
          <a:prstGeom prst="rect">
            <a:avLst/>
          </a:prstGeom>
        </p:spPr>
      </p:pic>
      <p:sp>
        <p:nvSpPr>
          <p:cNvPr id="6" name="Note this down">
            <a:extLst>
              <a:ext uri="{FF2B5EF4-FFF2-40B4-BE49-F238E27FC236}">
                <a16:creationId xmlns:a16="http://schemas.microsoft.com/office/drawing/2014/main" id="{62C44A34-779F-C7EF-679C-F69733226338}"/>
              </a:ext>
            </a:extLst>
          </p:cNvPr>
          <p:cNvSpPr/>
          <p:nvPr/>
        </p:nvSpPr>
        <p:spPr>
          <a:xfrm>
            <a:off x="10021504" y="249129"/>
            <a:ext cx="1873045" cy="409984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Lucid is great for all kinds of diagramming beyond just this course.</a:t>
            </a:r>
          </a:p>
          <a:p>
            <a:pPr algn="ctr"/>
            <a:endParaRPr lang="en-GB" dirty="0">
              <a:latin typeface="Trebuchet MS" panose="020B0603020202020204" pitchFamily="34" charset="0"/>
            </a:endParaRP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It also meets some of the Course criteria 1.6, 3.1, 5.1, 5.2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51C9E6-FCBE-EECB-2457-90BC065F3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365" y="684212"/>
            <a:ext cx="3246600" cy="75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8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BDD53-F52C-9E79-020A-2DBC1D7BE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Activity: creating activity diagrams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20B10-3AFA-1767-0C0A-6A8E6C7C3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3789055" cy="4351338"/>
          </a:xfrm>
        </p:spPr>
        <p:txBody>
          <a:bodyPr/>
          <a:lstStyle/>
          <a:p>
            <a:r>
              <a:rPr lang="en-GB" dirty="0"/>
              <a:t>Take your earlier </a:t>
            </a:r>
            <a:r>
              <a:rPr lang="en-GB" b="1" dirty="0">
                <a:solidFill>
                  <a:srgbClr val="FF0000"/>
                </a:solidFill>
              </a:rPr>
              <a:t>user stories </a:t>
            </a:r>
            <a:r>
              <a:rPr lang="en-GB" dirty="0"/>
              <a:t>and create them as a </a:t>
            </a:r>
            <a:r>
              <a:rPr lang="en-GB" b="1" dirty="0">
                <a:solidFill>
                  <a:srgbClr val="FF0000"/>
                </a:solidFill>
              </a:rPr>
              <a:t>UML activity diagrams</a:t>
            </a:r>
          </a:p>
          <a:p>
            <a:r>
              <a:rPr lang="en-GB" dirty="0"/>
              <a:t>Screenshot them and add them to your Teams OneNote</a:t>
            </a:r>
          </a:p>
        </p:txBody>
      </p:sp>
      <p:sp>
        <p:nvSpPr>
          <p:cNvPr id="4" name="Minutes display">
            <a:extLst>
              <a:ext uri="{FF2B5EF4-FFF2-40B4-BE49-F238E27FC236}">
                <a16:creationId xmlns:a16="http://schemas.microsoft.com/office/drawing/2014/main" id="{927E9F52-BA98-18A5-C461-E68DC0B6A2FE}"/>
              </a:ext>
            </a:extLst>
          </p:cNvPr>
          <p:cNvSpPr/>
          <p:nvPr/>
        </p:nvSpPr>
        <p:spPr>
          <a:xfrm>
            <a:off x="10516458" y="1383215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pic>
        <p:nvPicPr>
          <p:cNvPr id="7" name="Screenshot to OneNote">
            <a:hlinkClick r:id="" action="ppaction://media"/>
            <a:extLst>
              <a:ext uri="{FF2B5EF4-FFF2-40B4-BE49-F238E27FC236}">
                <a16:creationId xmlns:a16="http://schemas.microsoft.com/office/drawing/2014/main" id="{BC878D87-458F-EA83-9D2E-5412F00B7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8335" y="2158477"/>
            <a:ext cx="8124553" cy="467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0F32A-9416-AA47-7E76-BD6805F5D6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20675"/>
            <a:ext cx="9451975" cy="1325563"/>
          </a:xfrm>
        </p:spPr>
        <p:txBody>
          <a:bodyPr/>
          <a:lstStyle/>
          <a:p>
            <a:r>
              <a:rPr lang="en-GB" dirty="0"/>
              <a:t>Share diagrams</a:t>
            </a:r>
          </a:p>
        </p:txBody>
      </p:sp>
    </p:spTree>
    <p:extLst>
      <p:ext uri="{BB962C8B-B14F-4D97-AF65-F5344CB8AC3E}">
        <p14:creationId xmlns:p14="http://schemas.microsoft.com/office/powerpoint/2010/main" val="2909996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13"/>
              <a:buFont typeface="Calibri"/>
              <a:buNone/>
            </a:pPr>
            <a:endParaRPr sz="1013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7C38C0-A571-400F-365B-54D089ADC5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User Requirements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30B743-446D-3C19-D1B2-E382CA10BE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712655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2749E-4FD4-B93D-AE03-DB79F470A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9C9BC-EF37-26C5-A229-4984ABCF9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5339076" cy="4351338"/>
          </a:xfrm>
        </p:spPr>
        <p:txBody>
          <a:bodyPr/>
          <a:lstStyle/>
          <a:p>
            <a:r>
              <a:rPr lang="en-GB" dirty="0"/>
              <a:t>User stories capture </a:t>
            </a:r>
            <a:r>
              <a:rPr lang="en-GB" b="1" dirty="0">
                <a:solidFill>
                  <a:srgbClr val="FF0000"/>
                </a:solidFill>
              </a:rPr>
              <a:t>what the user wants</a:t>
            </a:r>
          </a:p>
          <a:p>
            <a:r>
              <a:rPr lang="en-GB" dirty="0"/>
              <a:t>Activity diagrams visualise </a:t>
            </a:r>
            <a:r>
              <a:rPr lang="en-GB" b="1" dirty="0">
                <a:solidFill>
                  <a:srgbClr val="FF0000"/>
                </a:solidFill>
              </a:rPr>
              <a:t>how that need is met</a:t>
            </a:r>
          </a:p>
          <a:p>
            <a:r>
              <a:rPr lang="en-GB" dirty="0"/>
              <a:t>This links back to the SDC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30415801-1674-1393-3483-25D921E2EBD1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5" name="Picture 4" descr="A diagram of software development&#10;&#10;AI-generated content may be incorrect.">
            <a:extLst>
              <a:ext uri="{FF2B5EF4-FFF2-40B4-BE49-F238E27FC236}">
                <a16:creationId xmlns:a16="http://schemas.microsoft.com/office/drawing/2014/main" id="{0341A5EC-944C-CE77-68FF-F6FF8BC3E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878" y="809568"/>
            <a:ext cx="4001623" cy="60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61D9C-D871-5AC0-54D9-B9C3F5254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644FD-933E-D631-E3CC-C64083090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Think up another two user stories</a:t>
            </a:r>
          </a:p>
          <a:p>
            <a:r>
              <a:rPr lang="en-GB" dirty="0"/>
              <a:t>Include branching/decisions in them</a:t>
            </a:r>
          </a:p>
          <a:p>
            <a:r>
              <a:rPr lang="en-GB" dirty="0"/>
              <a:t>Write them up in a Word Document</a:t>
            </a:r>
          </a:p>
          <a:p>
            <a:r>
              <a:rPr lang="en-GB" dirty="0"/>
              <a:t>Draw them in </a:t>
            </a:r>
            <a:r>
              <a:rPr lang="en-GB" dirty="0" err="1"/>
              <a:t>LucidChart</a:t>
            </a:r>
            <a:endParaRPr lang="en-GB" dirty="0"/>
          </a:p>
          <a:p>
            <a:r>
              <a:rPr lang="en-GB" dirty="0"/>
              <a:t>Cut and paste into your word document</a:t>
            </a:r>
          </a:p>
          <a:p>
            <a:r>
              <a:rPr lang="en-GB" dirty="0"/>
              <a:t>Submit as an assignment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6C80A683-D893-2F13-7055-8AE732542138}"/>
              </a:ext>
            </a:extLst>
          </p:cNvPr>
          <p:cNvSpPr/>
          <p:nvPr/>
        </p:nvSpPr>
        <p:spPr>
          <a:xfrm>
            <a:off x="10021504" y="249129"/>
            <a:ext cx="1873045" cy="12005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Deadline: Midnight Monday</a:t>
            </a:r>
          </a:p>
        </p:txBody>
      </p:sp>
      <p:pic>
        <p:nvPicPr>
          <p:cNvPr id="5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99F0BE72-59F1-67D9-E71B-0E5BAAF9E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560" y="2812036"/>
            <a:ext cx="1877150" cy="187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824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ample Texts">
            <a:extLst>
              <a:ext uri="{FF2B5EF4-FFF2-40B4-BE49-F238E27FC236}">
                <a16:creationId xmlns:a16="http://schemas.microsoft.com/office/drawing/2014/main" id="{788E3DC4-B8DA-B2E7-D566-B2EB498CB3B4}"/>
              </a:ext>
            </a:extLst>
          </p:cNvPr>
          <p:cNvSpPr>
            <a:spLocks/>
          </p:cNvSpPr>
          <p:nvPr/>
        </p:nvSpPr>
        <p:spPr>
          <a:xfrm>
            <a:off x="246632" y="215493"/>
            <a:ext cx="4250940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Sample Texts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Please Log In (Red)">
            <a:extLst>
              <a:ext uri="{FF2B5EF4-FFF2-40B4-BE49-F238E27FC236}">
                <a16:creationId xmlns:a16="http://schemas.microsoft.com/office/drawing/2014/main" id="{EDC1AEAA-040D-03B9-0A9A-3CED76C064C6}"/>
              </a:ext>
            </a:extLst>
          </p:cNvPr>
          <p:cNvSpPr txBox="1"/>
          <p:nvPr/>
        </p:nvSpPr>
        <p:spPr>
          <a:xfrm>
            <a:off x="246632" y="254512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PLEASE LOG IN</a:t>
            </a:r>
          </a:p>
        </p:txBody>
      </p:sp>
      <p:sp>
        <p:nvSpPr>
          <p:cNvPr id="7" name="Please Log In (Green)">
            <a:extLst>
              <a:ext uri="{FF2B5EF4-FFF2-40B4-BE49-F238E27FC236}">
                <a16:creationId xmlns:a16="http://schemas.microsoft.com/office/drawing/2014/main" id="{5FCC4698-8CBC-9518-5D09-A14E6CC1E299}"/>
              </a:ext>
            </a:extLst>
          </p:cNvPr>
          <p:cNvSpPr txBox="1"/>
          <p:nvPr/>
        </p:nvSpPr>
        <p:spPr>
          <a:xfrm>
            <a:off x="252306" y="2914460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latin typeface="Trebuchet MS" panose="020B0603020202020204" pitchFamily="34" charset="0"/>
              </a:rPr>
              <a:t>PLEASE LOG IN </a:t>
            </a:r>
          </a:p>
        </p:txBody>
      </p:sp>
      <p:sp>
        <p:nvSpPr>
          <p:cNvPr id="2" name="True / False:">
            <a:extLst>
              <a:ext uri="{FF2B5EF4-FFF2-40B4-BE49-F238E27FC236}">
                <a16:creationId xmlns:a16="http://schemas.microsoft.com/office/drawing/2014/main" id="{A9215A17-B260-8337-4537-2045399246C2}"/>
              </a:ext>
            </a:extLst>
          </p:cNvPr>
          <p:cNvSpPr txBox="1"/>
          <p:nvPr/>
        </p:nvSpPr>
        <p:spPr>
          <a:xfrm>
            <a:off x="246632" y="2094613"/>
            <a:ext cx="1978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Trebuchet MS" panose="020B0603020202020204" pitchFamily="34" charset="0"/>
              </a:rPr>
              <a:t>True / False:</a:t>
            </a:r>
          </a:p>
        </p:txBody>
      </p:sp>
      <p:sp>
        <p:nvSpPr>
          <p:cNvPr id="5" name="DO NOT USE">
            <a:extLst>
              <a:ext uri="{FF2B5EF4-FFF2-40B4-BE49-F238E27FC236}">
                <a16:creationId xmlns:a16="http://schemas.microsoft.com/office/drawing/2014/main" id="{650BC6C0-EDBB-FC13-C3D6-3F6152CEE4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3656521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C065E-CB9E-DC0D-EC73-CD4A8BD26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project brief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68A49-029A-C90E-C636-BA5C1E605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478320"/>
            <a:ext cx="5184278" cy="457835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We only looks at this last lesson so it should be familiar to you</a:t>
            </a:r>
          </a:p>
          <a:p>
            <a:r>
              <a:rPr lang="en-GB" dirty="0"/>
              <a:t>One of the key initial activities of the SDLC is </a:t>
            </a:r>
            <a:r>
              <a:rPr lang="en-GB" b="1" dirty="0">
                <a:solidFill>
                  <a:srgbClr val="FF0000"/>
                </a:solidFill>
              </a:rPr>
              <a:t>user analysis</a:t>
            </a:r>
          </a:p>
          <a:p>
            <a:r>
              <a:rPr lang="en-GB" dirty="0"/>
              <a:t>In the real-world users often don’t really know what they want or can’t express it</a:t>
            </a:r>
          </a:p>
          <a:p>
            <a:r>
              <a:rPr lang="en-GB" dirty="0"/>
              <a:t>That’s where your expertise comes in!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04D555-B681-C43A-D441-BF7C1433A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31218">
            <a:off x="5810863" y="1119008"/>
            <a:ext cx="5268897" cy="4619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107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B89C2-BDC7-6EAB-5E0E-62964562B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Performing a user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7768C-EEB0-ED2C-1DA8-8F8B1B5F3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There are several </a:t>
            </a:r>
            <a:r>
              <a:rPr lang="en-GB" b="1" dirty="0">
                <a:solidFill>
                  <a:srgbClr val="FF0000"/>
                </a:solidFill>
              </a:rPr>
              <a:t>business analysis models </a:t>
            </a:r>
            <a:r>
              <a:rPr lang="en-GB" dirty="0"/>
              <a:t>to help us understand the user’s needs:</a:t>
            </a:r>
          </a:p>
          <a:p>
            <a:pPr lvl="1"/>
            <a:r>
              <a:rPr lang="en-US" dirty="0"/>
              <a:t>user stories</a:t>
            </a:r>
          </a:p>
          <a:p>
            <a:pPr lvl="1"/>
            <a:r>
              <a:rPr lang="en-US" dirty="0"/>
              <a:t>activity diagrams</a:t>
            </a:r>
          </a:p>
          <a:p>
            <a:pPr lvl="1"/>
            <a:r>
              <a:rPr lang="en-US" dirty="0"/>
              <a:t>mind maps</a:t>
            </a:r>
          </a:p>
          <a:p>
            <a:pPr lvl="1"/>
            <a:r>
              <a:rPr lang="en-US" dirty="0"/>
              <a:t>product road maps</a:t>
            </a:r>
          </a:p>
          <a:p>
            <a:pPr lvl="1"/>
            <a:r>
              <a:rPr lang="en-US" dirty="0"/>
              <a:t>process diagrams</a:t>
            </a:r>
          </a:p>
          <a:p>
            <a:pPr lvl="1"/>
            <a:r>
              <a:rPr lang="en-US" dirty="0"/>
              <a:t>entity relationship diagrams.</a:t>
            </a:r>
          </a:p>
          <a:p>
            <a:r>
              <a:rPr lang="en-US" dirty="0"/>
              <a:t>Over the next couple of lessons, we will explore these and practice using them.</a:t>
            </a:r>
          </a:p>
          <a:p>
            <a:r>
              <a:rPr lang="en-US" dirty="0"/>
              <a:t>Not every model is right for every case, but you should know all of them</a:t>
            </a:r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683F30E3-84A8-AD94-069E-27A2444D96BC}"/>
              </a:ext>
            </a:extLst>
          </p:cNvPr>
          <p:cNvSpPr/>
          <p:nvPr/>
        </p:nvSpPr>
        <p:spPr>
          <a:xfrm>
            <a:off x="10115155" y="247121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110057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46C3D-48F2-F2D2-A9E1-64657B943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User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4C283-E020-7FE6-7325-32E845F2C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4976634"/>
            <a:ext cx="9452211" cy="100202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What do you think users of this system </a:t>
            </a:r>
          </a:p>
          <a:p>
            <a:pPr marL="0" indent="0">
              <a:buNone/>
            </a:pPr>
            <a:r>
              <a:rPr lang="en-GB" dirty="0"/>
              <a:t>will want to be able to do?</a:t>
            </a:r>
          </a:p>
        </p:txBody>
      </p:sp>
      <p:pic>
        <p:nvPicPr>
          <p:cNvPr id="1026" name="Picture 2" descr="Cinema Complex | Iranmall">
            <a:extLst>
              <a:ext uri="{FF2B5EF4-FFF2-40B4-BE49-F238E27FC236}">
                <a16:creationId xmlns:a16="http://schemas.microsoft.com/office/drawing/2014/main" id="{08F681E2-3F22-127D-C033-9C4E3C65A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168" y="178128"/>
            <a:ext cx="4480642" cy="265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ig Box Title">
            <a:extLst>
              <a:ext uri="{FF2B5EF4-FFF2-40B4-BE49-F238E27FC236}">
                <a16:creationId xmlns:a16="http://schemas.microsoft.com/office/drawing/2014/main" id="{F7701408-06E0-C75D-8F9C-249FF85EAE44}"/>
              </a:ext>
            </a:extLst>
          </p:cNvPr>
          <p:cNvSpPr/>
          <p:nvPr/>
        </p:nvSpPr>
        <p:spPr>
          <a:xfrm>
            <a:off x="4841556" y="2934905"/>
            <a:ext cx="7350444" cy="175508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An online cinema ticket booking system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4661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g Box Title">
            <a:extLst>
              <a:ext uri="{FF2B5EF4-FFF2-40B4-BE49-F238E27FC236}">
                <a16:creationId xmlns:a16="http://schemas.microsoft.com/office/drawing/2014/main" id="{F080FDDA-D17B-EC08-B7E8-296C4BA33FE8}"/>
              </a:ext>
            </a:extLst>
          </p:cNvPr>
          <p:cNvSpPr/>
          <p:nvPr/>
        </p:nvSpPr>
        <p:spPr>
          <a:xfrm>
            <a:off x="240059" y="231034"/>
            <a:ext cx="9474212" cy="722695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An online cinema ticket booking system</a:t>
            </a:r>
            <a:endParaRPr sz="105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26C065-CDB1-6F5D-7496-9C8CBF6693F7}"/>
              </a:ext>
            </a:extLst>
          </p:cNvPr>
          <p:cNvSpPr/>
          <p:nvPr/>
        </p:nvSpPr>
        <p:spPr>
          <a:xfrm>
            <a:off x="245806" y="1111046"/>
            <a:ext cx="9429136" cy="493579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89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96EF9-E397-206B-8DC9-C48B6BB8D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User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580A8-D55E-4600-A8E8-7ED730E34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646" y="1822450"/>
            <a:ext cx="9547856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User Stories are a key element of the </a:t>
            </a:r>
            <a:r>
              <a:rPr lang="en-GB" b="1" dirty="0">
                <a:solidFill>
                  <a:srgbClr val="FF0000"/>
                </a:solidFill>
              </a:rPr>
              <a:t>Agile Methodology</a:t>
            </a:r>
          </a:p>
          <a:p>
            <a:r>
              <a:rPr lang="en-GB" dirty="0"/>
              <a:t>They look at the business operation as a narrative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Examples:</a:t>
            </a:r>
          </a:p>
          <a:p>
            <a:endParaRPr lang="en-GB" sz="1050" dirty="0"/>
          </a:p>
          <a:p>
            <a:pPr marL="0" indent="0">
              <a:buNone/>
            </a:pPr>
            <a:r>
              <a:rPr lang="en-GB" dirty="0"/>
              <a:t>“As a student I want to log in with my Google account so that I don’t have remember another password”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“As a teacher, I want to generate a class progress report so that I can track student performance”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98F6F6F7-4F7B-4BC5-6FC1-BF99259E94F0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5" name="Note this down">
            <a:extLst>
              <a:ext uri="{FF2B5EF4-FFF2-40B4-BE49-F238E27FC236}">
                <a16:creationId xmlns:a16="http://schemas.microsoft.com/office/drawing/2014/main" id="{DD0D5E51-D702-7D05-A845-82B3638FC248}"/>
              </a:ext>
            </a:extLst>
          </p:cNvPr>
          <p:cNvSpPr/>
          <p:nvPr/>
        </p:nvSpPr>
        <p:spPr>
          <a:xfrm>
            <a:off x="10021503" y="2472525"/>
            <a:ext cx="1873045" cy="152559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As a [role] I want [feature] so that [benefit]</a:t>
            </a:r>
          </a:p>
        </p:txBody>
      </p:sp>
    </p:spTree>
    <p:extLst>
      <p:ext uri="{BB962C8B-B14F-4D97-AF65-F5344CB8AC3E}">
        <p14:creationId xmlns:p14="http://schemas.microsoft.com/office/powerpoint/2010/main" val="86110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752D0-E7CA-6B15-FBAD-193163979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68" y="684212"/>
            <a:ext cx="9452211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“As a student I want to log in with my Google account so that I don’t have remember another password”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321CE-B578-28A1-4B2D-5D9BDD7E7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2300748"/>
            <a:ext cx="2195271" cy="2969342"/>
          </a:xfrm>
        </p:spPr>
        <p:txBody>
          <a:bodyPr>
            <a:normAutofit/>
          </a:bodyPr>
          <a:lstStyle/>
          <a:p>
            <a:r>
              <a:rPr lang="en-GB" sz="4400" b="1" dirty="0"/>
              <a:t>GIVEN</a:t>
            </a:r>
          </a:p>
          <a:p>
            <a:r>
              <a:rPr lang="en-GB" sz="4400" b="1" dirty="0"/>
              <a:t>WHEN</a:t>
            </a:r>
          </a:p>
          <a:p>
            <a:r>
              <a:rPr lang="en-GB" sz="4400" b="1" dirty="0"/>
              <a:t>THEN</a:t>
            </a:r>
          </a:p>
          <a:p>
            <a:r>
              <a:rPr lang="en-GB" sz="4400" b="1" dirty="0"/>
              <a:t>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F12B2F-5DF2-C1DF-DAEE-CA32500E4D7A}"/>
              </a:ext>
            </a:extLst>
          </p:cNvPr>
          <p:cNvSpPr txBox="1"/>
          <p:nvPr/>
        </p:nvSpPr>
        <p:spPr>
          <a:xfrm>
            <a:off x="2733368" y="2374058"/>
            <a:ext cx="71586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rebuchet MS" panose="020B0603020202020204" pitchFamily="34" charset="0"/>
              </a:rPr>
              <a:t>GIVEN I am on the login page</a:t>
            </a:r>
          </a:p>
          <a:p>
            <a:r>
              <a:rPr lang="en-US" sz="2000" dirty="0">
                <a:latin typeface="Trebuchet MS" panose="020B0603020202020204" pitchFamily="34" charset="0"/>
              </a:rPr>
              <a:t>WHEN the page loads</a:t>
            </a:r>
          </a:p>
          <a:p>
            <a:r>
              <a:rPr lang="en-US" sz="2000" dirty="0">
                <a:latin typeface="Trebuchet MS" panose="020B0603020202020204" pitchFamily="34" charset="0"/>
              </a:rPr>
              <a:t>THEN I should see a button labelled "Log in with Google"</a:t>
            </a:r>
          </a:p>
          <a:p>
            <a:r>
              <a:rPr lang="en-US" sz="2000" dirty="0">
                <a:latin typeface="Trebuchet MS" panose="020B0603020202020204" pitchFamily="34" charset="0"/>
              </a:rPr>
              <a:t>AND the button should be clearly visible and clickable</a:t>
            </a: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5" name="Note this down">
            <a:extLst>
              <a:ext uri="{FF2B5EF4-FFF2-40B4-BE49-F238E27FC236}">
                <a16:creationId xmlns:a16="http://schemas.microsoft.com/office/drawing/2014/main" id="{5BC75E6B-4805-E7FC-D15E-34112D0F07C6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6" name="Note this down">
            <a:extLst>
              <a:ext uri="{FF2B5EF4-FFF2-40B4-BE49-F238E27FC236}">
                <a16:creationId xmlns:a16="http://schemas.microsoft.com/office/drawing/2014/main" id="{18F6ED4F-2C9A-FB34-5C6C-2E57628C20B8}"/>
              </a:ext>
            </a:extLst>
          </p:cNvPr>
          <p:cNvSpPr/>
          <p:nvPr/>
        </p:nvSpPr>
        <p:spPr>
          <a:xfrm>
            <a:off x="7773134" y="1557741"/>
            <a:ext cx="1873045" cy="74300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rebuchet MS" panose="020B0603020202020204" pitchFamily="34" charset="0"/>
              </a:rPr>
              <a:t>BDD / Gherkin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455A66-909B-A2F8-A341-65680FB4D607}"/>
              </a:ext>
            </a:extLst>
          </p:cNvPr>
          <p:cNvSpPr txBox="1"/>
          <p:nvPr/>
        </p:nvSpPr>
        <p:spPr>
          <a:xfrm>
            <a:off x="2733368" y="4099930"/>
            <a:ext cx="6056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rebuchet MS" panose="020B0603020202020204" pitchFamily="34" charset="0"/>
              </a:rPr>
              <a:t>GIVEN I have previously logged in with Google</a:t>
            </a:r>
          </a:p>
          <a:p>
            <a:r>
              <a:rPr lang="en-US" sz="2000" dirty="0">
                <a:latin typeface="Trebuchet MS" panose="020B0603020202020204" pitchFamily="34" charset="0"/>
              </a:rPr>
              <a:t>WHEN I log in again using the same Google account</a:t>
            </a:r>
          </a:p>
          <a:p>
            <a:r>
              <a:rPr lang="en-US" sz="2000" dirty="0">
                <a:latin typeface="Trebuchet MS" panose="020B0603020202020204" pitchFamily="34" charset="0"/>
              </a:rPr>
              <a:t>THEN I should be redirected to my existing profile</a:t>
            </a:r>
          </a:p>
          <a:p>
            <a:r>
              <a:rPr lang="en-US" sz="2000" dirty="0">
                <a:latin typeface="Trebuchet MS" panose="020B0603020202020204" pitchFamily="34" charset="0"/>
              </a:rPr>
              <a:t>AND no duplicate accounts should be created</a:t>
            </a:r>
          </a:p>
        </p:txBody>
      </p:sp>
      <p:sp>
        <p:nvSpPr>
          <p:cNvPr id="8" name="Note this down">
            <a:extLst>
              <a:ext uri="{FF2B5EF4-FFF2-40B4-BE49-F238E27FC236}">
                <a16:creationId xmlns:a16="http://schemas.microsoft.com/office/drawing/2014/main" id="{0659FEDE-5067-49DD-EA2A-BA929249FFE8}"/>
              </a:ext>
            </a:extLst>
          </p:cNvPr>
          <p:cNvSpPr/>
          <p:nvPr/>
        </p:nvSpPr>
        <p:spPr>
          <a:xfrm>
            <a:off x="10021504" y="3822932"/>
            <a:ext cx="1873045" cy="160043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These statements lead directly to making </a:t>
            </a:r>
            <a:r>
              <a:rPr lang="en-GB" b="1" dirty="0">
                <a:solidFill>
                  <a:srgbClr val="FF0000"/>
                </a:solidFill>
                <a:latin typeface="Trebuchet MS" panose="020B0603020202020204" pitchFamily="34" charset="0"/>
              </a:rPr>
              <a:t>testing</a:t>
            </a:r>
            <a:r>
              <a:rPr lang="en-GB" dirty="0">
                <a:latin typeface="Trebuchet MS" panose="020B0603020202020204" pitchFamily="34" charset="0"/>
              </a:rPr>
              <a:t> better</a:t>
            </a:r>
          </a:p>
        </p:txBody>
      </p:sp>
    </p:spTree>
    <p:extLst>
      <p:ext uri="{BB962C8B-B14F-4D97-AF65-F5344CB8AC3E}">
        <p14:creationId xmlns:p14="http://schemas.microsoft.com/office/powerpoint/2010/main" val="386986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E284F-BCA6-67D4-F138-D784D1283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user stories…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56802-82B4-E609-CAF7-2A75CEBD7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56407" cy="4351338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 I</a:t>
            </a:r>
          </a:p>
          <a:p>
            <a:r>
              <a:rPr lang="en-GB" sz="4400" dirty="0">
                <a:solidFill>
                  <a:srgbClr val="FF0000"/>
                </a:solidFill>
              </a:rPr>
              <a:t>N</a:t>
            </a:r>
          </a:p>
          <a:p>
            <a:r>
              <a:rPr lang="en-GB" sz="4400" dirty="0">
                <a:solidFill>
                  <a:srgbClr val="FF0000"/>
                </a:solidFill>
              </a:rPr>
              <a:t>V</a:t>
            </a:r>
          </a:p>
          <a:p>
            <a:r>
              <a:rPr lang="en-GB" sz="4400" dirty="0">
                <a:solidFill>
                  <a:srgbClr val="FF0000"/>
                </a:solidFill>
              </a:rPr>
              <a:t>E</a:t>
            </a:r>
          </a:p>
          <a:p>
            <a:r>
              <a:rPr lang="en-GB" sz="4400" dirty="0">
                <a:solidFill>
                  <a:srgbClr val="FF0000"/>
                </a:solidFill>
              </a:rPr>
              <a:t>S</a:t>
            </a:r>
          </a:p>
          <a:p>
            <a:r>
              <a:rPr lang="en-GB" sz="44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847FBF-39AB-B0F7-A273-3D848DB85ABF}"/>
              </a:ext>
            </a:extLst>
          </p:cNvPr>
          <p:cNvSpPr txBox="1">
            <a:spLocks/>
          </p:cNvSpPr>
          <p:nvPr/>
        </p:nvSpPr>
        <p:spPr>
          <a:xfrm>
            <a:off x="887142" y="1822450"/>
            <a:ext cx="5435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400" dirty="0" err="1"/>
              <a:t>ndependent</a:t>
            </a:r>
            <a:endParaRPr lang="en-GB" sz="4400" dirty="0"/>
          </a:p>
          <a:p>
            <a:pPr marL="0" indent="0">
              <a:buNone/>
            </a:pPr>
            <a:r>
              <a:rPr lang="en-GB" sz="4400" dirty="0" err="1"/>
              <a:t>egotiable</a:t>
            </a:r>
            <a:endParaRPr lang="en-GB" sz="4400" dirty="0"/>
          </a:p>
          <a:p>
            <a:pPr marL="0" indent="0">
              <a:buNone/>
            </a:pPr>
            <a:r>
              <a:rPr lang="en-GB" sz="4400" dirty="0" err="1"/>
              <a:t>aluable</a:t>
            </a:r>
            <a:endParaRPr lang="en-GB" sz="4400" dirty="0"/>
          </a:p>
          <a:p>
            <a:pPr marL="0" indent="0">
              <a:buNone/>
            </a:pPr>
            <a:r>
              <a:rPr lang="en-GB" sz="4400" dirty="0" err="1"/>
              <a:t>stimable</a:t>
            </a:r>
            <a:endParaRPr lang="en-GB" sz="4400" dirty="0"/>
          </a:p>
          <a:p>
            <a:pPr marL="0" indent="0">
              <a:buNone/>
            </a:pPr>
            <a:r>
              <a:rPr lang="en-GB" sz="4400" dirty="0"/>
              <a:t>mall</a:t>
            </a:r>
          </a:p>
          <a:p>
            <a:pPr marL="0" indent="0">
              <a:buNone/>
            </a:pPr>
            <a:r>
              <a:rPr lang="en-GB" sz="4400" dirty="0" err="1"/>
              <a:t>estable</a:t>
            </a:r>
            <a:endParaRPr lang="en-GB" sz="4400" dirty="0"/>
          </a:p>
        </p:txBody>
      </p:sp>
      <p:sp>
        <p:nvSpPr>
          <p:cNvPr id="5" name="Note this down">
            <a:extLst>
              <a:ext uri="{FF2B5EF4-FFF2-40B4-BE49-F238E27FC236}">
                <a16:creationId xmlns:a16="http://schemas.microsoft.com/office/drawing/2014/main" id="{ADA6C685-B213-151E-2452-5BACB532135E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6" name="Note this down">
            <a:extLst>
              <a:ext uri="{FF2B5EF4-FFF2-40B4-BE49-F238E27FC236}">
                <a16:creationId xmlns:a16="http://schemas.microsoft.com/office/drawing/2014/main" id="{80A07AF0-9DA9-7CE3-A8E7-C889A58C72F8}"/>
              </a:ext>
            </a:extLst>
          </p:cNvPr>
          <p:cNvSpPr/>
          <p:nvPr/>
        </p:nvSpPr>
        <p:spPr>
          <a:xfrm>
            <a:off x="4216405" y="1646238"/>
            <a:ext cx="2700587" cy="104834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works stand alone</a:t>
            </a:r>
          </a:p>
        </p:txBody>
      </p:sp>
      <p:sp>
        <p:nvSpPr>
          <p:cNvPr id="7" name="Note this down">
            <a:extLst>
              <a:ext uri="{FF2B5EF4-FFF2-40B4-BE49-F238E27FC236}">
                <a16:creationId xmlns:a16="http://schemas.microsoft.com/office/drawing/2014/main" id="{EF09E958-7EEB-2C21-60E3-1E16F481F234}"/>
              </a:ext>
            </a:extLst>
          </p:cNvPr>
          <p:cNvSpPr/>
          <p:nvPr/>
        </p:nvSpPr>
        <p:spPr>
          <a:xfrm>
            <a:off x="3662295" y="2409049"/>
            <a:ext cx="4144517" cy="104834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based upon interaction with users</a:t>
            </a:r>
          </a:p>
        </p:txBody>
      </p:sp>
      <p:sp>
        <p:nvSpPr>
          <p:cNvPr id="8" name="Note this down">
            <a:extLst>
              <a:ext uri="{FF2B5EF4-FFF2-40B4-BE49-F238E27FC236}">
                <a16:creationId xmlns:a16="http://schemas.microsoft.com/office/drawing/2014/main" id="{7422DB77-A319-02E4-E7DB-CF56E85DAD50}"/>
              </a:ext>
            </a:extLst>
          </p:cNvPr>
          <p:cNvSpPr/>
          <p:nvPr/>
        </p:nvSpPr>
        <p:spPr>
          <a:xfrm>
            <a:off x="3246686" y="3158229"/>
            <a:ext cx="3670307" cy="104834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should be useful to the user</a:t>
            </a:r>
          </a:p>
        </p:txBody>
      </p:sp>
      <p:sp>
        <p:nvSpPr>
          <p:cNvPr id="9" name="Note this down">
            <a:extLst>
              <a:ext uri="{FF2B5EF4-FFF2-40B4-BE49-F238E27FC236}">
                <a16:creationId xmlns:a16="http://schemas.microsoft.com/office/drawing/2014/main" id="{6FAD3856-F616-DB94-957A-6D4DD9CBCB7C}"/>
              </a:ext>
            </a:extLst>
          </p:cNvPr>
          <p:cNvSpPr/>
          <p:nvPr/>
        </p:nvSpPr>
        <p:spPr>
          <a:xfrm>
            <a:off x="3785419" y="3916828"/>
            <a:ext cx="4630994" cy="104834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developers will understand how long it will take to deliver this</a:t>
            </a:r>
          </a:p>
        </p:txBody>
      </p:sp>
      <p:sp>
        <p:nvSpPr>
          <p:cNvPr id="10" name="Note this down">
            <a:extLst>
              <a:ext uri="{FF2B5EF4-FFF2-40B4-BE49-F238E27FC236}">
                <a16:creationId xmlns:a16="http://schemas.microsoft.com/office/drawing/2014/main" id="{36B6EA69-876A-A848-72E2-7A1CE8F54089}"/>
              </a:ext>
            </a:extLst>
          </p:cNvPr>
          <p:cNvSpPr/>
          <p:nvPr/>
        </p:nvSpPr>
        <p:spPr>
          <a:xfrm>
            <a:off x="2663299" y="4614475"/>
            <a:ext cx="4907539" cy="104834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small enough to be delivered in one sprint</a:t>
            </a:r>
          </a:p>
        </p:txBody>
      </p:sp>
      <p:sp>
        <p:nvSpPr>
          <p:cNvPr id="11" name="Note this down">
            <a:extLst>
              <a:ext uri="{FF2B5EF4-FFF2-40B4-BE49-F238E27FC236}">
                <a16:creationId xmlns:a16="http://schemas.microsoft.com/office/drawing/2014/main" id="{BC2A769F-0848-F619-A079-87C25CEBC27E}"/>
              </a:ext>
            </a:extLst>
          </p:cNvPr>
          <p:cNvSpPr/>
          <p:nvPr/>
        </p:nvSpPr>
        <p:spPr>
          <a:xfrm>
            <a:off x="3236396" y="5390758"/>
            <a:ext cx="4334442" cy="104834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can be evaluated by pass/fail testing</a:t>
            </a:r>
          </a:p>
        </p:txBody>
      </p:sp>
      <p:sp>
        <p:nvSpPr>
          <p:cNvPr id="12" name="Note this down">
            <a:extLst>
              <a:ext uri="{FF2B5EF4-FFF2-40B4-BE49-F238E27FC236}">
                <a16:creationId xmlns:a16="http://schemas.microsoft.com/office/drawing/2014/main" id="{5B3AE350-13A6-4825-43D4-C93884C29252}"/>
              </a:ext>
            </a:extLst>
          </p:cNvPr>
          <p:cNvSpPr/>
          <p:nvPr/>
        </p:nvSpPr>
        <p:spPr>
          <a:xfrm>
            <a:off x="10021504" y="4090220"/>
            <a:ext cx="1873045" cy="190745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Notice how this work at the beginning is closely liked to testing at the end</a:t>
            </a:r>
          </a:p>
        </p:txBody>
      </p:sp>
    </p:spTree>
    <p:extLst>
      <p:ext uri="{BB962C8B-B14F-4D97-AF65-F5344CB8AC3E}">
        <p14:creationId xmlns:p14="http://schemas.microsoft.com/office/powerpoint/2010/main" val="199857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65FBB679-C8E9-429F-B1AF-E08CE422D40D}" vid="{7710FD2E-D743-437C-A152-E4EC4BD606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318</TotalTime>
  <Words>849</Words>
  <Application>Microsoft Office PowerPoint</Application>
  <PresentationFormat>Widescreen</PresentationFormat>
  <Paragraphs>145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Aptos</vt:lpstr>
      <vt:lpstr>Arial</vt:lpstr>
      <vt:lpstr>Calibri</vt:lpstr>
      <vt:lpstr>Century Gothic</vt:lpstr>
      <vt:lpstr>Courier New</vt:lpstr>
      <vt:lpstr>Trebuchet MS</vt:lpstr>
      <vt:lpstr>Office Theme</vt:lpstr>
      <vt:lpstr>CodeMonkey</vt:lpstr>
      <vt:lpstr>User Requirements</vt:lpstr>
      <vt:lpstr>The project brief</vt:lpstr>
      <vt:lpstr>Performing a user analysis</vt:lpstr>
      <vt:lpstr>User Stories</vt:lpstr>
      <vt:lpstr>PowerPoint Presentation</vt:lpstr>
      <vt:lpstr>User Stories</vt:lpstr>
      <vt:lpstr>“As a student I want to log in with my Google account so that I don’t have remember another password” </vt:lpstr>
      <vt:lpstr>Good user stories…</vt:lpstr>
      <vt:lpstr>Activity: Writing user stories</vt:lpstr>
      <vt:lpstr>Share</vt:lpstr>
      <vt:lpstr>PowerPoint Presentation</vt:lpstr>
      <vt:lpstr>From stories to diagrams</vt:lpstr>
      <vt:lpstr>"As a customer, I want to pay online so that my order is confirmed immediately"</vt:lpstr>
      <vt:lpstr>UML Activity Diagram Symbols</vt:lpstr>
      <vt:lpstr>PowerPoint Presentation</vt:lpstr>
      <vt:lpstr>Visit https://lucid.app </vt:lpstr>
      <vt:lpstr>Activity: creating activity diagrams</vt:lpstr>
      <vt:lpstr>Share diagrams</vt:lpstr>
      <vt:lpstr>Recap</vt:lpstr>
      <vt:lpstr>Homework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2025-09-07T07:35:53Z</dcterms:created>
  <dcterms:modified xsi:type="dcterms:W3CDTF">2025-09-07T12:54:37Z</dcterms:modified>
</cp:coreProperties>
</file>