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19"/>
  </p:notesMasterIdLst>
  <p:sldIdLst>
    <p:sldId id="264" r:id="rId3"/>
    <p:sldId id="263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61" r:id="rId17"/>
    <p:sldId id="26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55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46CF-1C4D-4459-B08C-FB5331E3EFD0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6BE0-322D-4546-8545-11D9A1862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13/09/2025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13/09/2025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gif"/><Relationship Id="rId17" Type="http://schemas.openxmlformats.org/officeDocument/2006/relationships/image" Target="../media/image22.png"/><Relationship Id="rId2" Type="http://schemas.openxmlformats.org/officeDocument/2006/relationships/image" Target="../media/image7.gif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11" Type="http://schemas.openxmlformats.org/officeDocument/2006/relationships/image" Target="../media/image16.gif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gif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cloud.microsoft/e/UD1JGZBqQL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0C8D214-D7FA-6A08-DEE9-D4BD1910A3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Decisions, decisions…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61B779A-E781-9EB2-703E-3253AA37AD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Lesson 7</a:t>
            </a:r>
          </a:p>
        </p:txBody>
      </p:sp>
    </p:spTree>
    <p:extLst>
      <p:ext uri="{BB962C8B-B14F-4D97-AF65-F5344CB8AC3E}">
        <p14:creationId xmlns:p14="http://schemas.microsoft.com/office/powerpoint/2010/main" val="55452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D464B-70DF-5806-8C91-BD81971B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6"/>
            <a:ext cx="9452211" cy="711712"/>
          </a:xfrm>
        </p:spPr>
        <p:txBody>
          <a:bodyPr/>
          <a:lstStyle/>
          <a:p>
            <a:r>
              <a:rPr lang="en-GB" dirty="0"/>
              <a:t>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45FBB-9590-472E-6002-F1CC76F00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3883742"/>
            <a:ext cx="9452211" cy="2290045"/>
          </a:xfrm>
        </p:spPr>
        <p:txBody>
          <a:bodyPr/>
          <a:lstStyle/>
          <a:p>
            <a:r>
              <a:rPr lang="en-GB" dirty="0"/>
              <a:t>So, knowing this, can you write me a program which checks if a number is even or odd</a:t>
            </a:r>
          </a:p>
          <a:p>
            <a:r>
              <a:rPr lang="en-GB" dirty="0"/>
              <a:t>What about a program that takes in an input() from the user and works on that?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9DEDC6-98F9-04A5-906C-A02D6CFC1C2B}"/>
              </a:ext>
            </a:extLst>
          </p:cNvPr>
          <p:cNvSpPr txBox="1"/>
          <p:nvPr/>
        </p:nvSpPr>
        <p:spPr>
          <a:xfrm>
            <a:off x="292290" y="1032388"/>
            <a:ext cx="88883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rebuchet MS" panose="020B0603020202020204" pitchFamily="34" charset="0"/>
              </a:rPr>
              <a:t>There is another operator to introduce to you:  </a:t>
            </a:r>
            <a:r>
              <a:rPr lang="en-GB" b="1" dirty="0">
                <a:solidFill>
                  <a:srgbClr val="FF0000"/>
                </a:solidFill>
                <a:latin typeface="Trebuchet MS" panose="020B0603020202020204" pitchFamily="34" charset="0"/>
              </a:rPr>
              <a:t>%</a:t>
            </a:r>
            <a:r>
              <a:rPr lang="en-GB" dirty="0">
                <a:latin typeface="Trebuchet MS" panose="020B0603020202020204" pitchFamily="34" charset="0"/>
              </a:rPr>
              <a:t>  which returns the number left over when a number is divided, so:</a:t>
            </a:r>
          </a:p>
          <a:p>
            <a:endParaRPr lang="en-GB" dirty="0">
              <a:latin typeface="Trebuchet MS" panose="020B0603020202020204" pitchFamily="34" charset="0"/>
            </a:endParaRPr>
          </a:p>
          <a:p>
            <a:r>
              <a:rPr lang="en-GB" dirty="0">
                <a:latin typeface="Trebuchet MS" panose="020B0603020202020204" pitchFamily="34" charset="0"/>
              </a:rPr>
              <a:t>7 % 2  (we say ‘seven mod two’) is 1, because when you divide 7 by 2, there is 1 left over. This is a good way of working out if a number is odd or even.</a:t>
            </a:r>
          </a:p>
          <a:p>
            <a:endParaRPr lang="en-GB" dirty="0">
              <a:latin typeface="Trebuchet MS" panose="020B0603020202020204" pitchFamily="34" charset="0"/>
            </a:endParaRPr>
          </a:p>
          <a:p>
            <a:r>
              <a:rPr lang="en-GB" dirty="0">
                <a:latin typeface="Trebuchet MS" panose="020B0603020202020204" pitchFamily="34" charset="0"/>
              </a:rPr>
              <a:t>6 % 2 is 0 because it divides equally.</a:t>
            </a:r>
          </a:p>
          <a:p>
            <a:endParaRPr lang="en-GB" dirty="0">
              <a:latin typeface="Trebuchet MS" panose="020B0603020202020204" pitchFamily="34" charset="0"/>
            </a:endParaRPr>
          </a:p>
          <a:p>
            <a:r>
              <a:rPr lang="en-GB" dirty="0">
                <a:latin typeface="Trebuchet MS" panose="020B0603020202020204" pitchFamily="34" charset="0"/>
              </a:rPr>
              <a:t>15 % 3 is 0 because it divides equally.</a:t>
            </a:r>
          </a:p>
        </p:txBody>
      </p:sp>
      <p:sp>
        <p:nvSpPr>
          <p:cNvPr id="6" name="Note this down">
            <a:extLst>
              <a:ext uri="{FF2B5EF4-FFF2-40B4-BE49-F238E27FC236}">
                <a16:creationId xmlns:a16="http://schemas.microsoft.com/office/drawing/2014/main" id="{1A6A5384-C48D-D780-8F55-FC81BE145035}"/>
              </a:ext>
            </a:extLst>
          </p:cNvPr>
          <p:cNvSpPr/>
          <p:nvPr/>
        </p:nvSpPr>
        <p:spPr>
          <a:xfrm>
            <a:off x="9916027" y="3018504"/>
            <a:ext cx="1983683" cy="303816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Hint:</a:t>
            </a:r>
          </a:p>
          <a:p>
            <a:pPr algn="ctr"/>
            <a:endParaRPr lang="en-GB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Trebuchet MS" panose="020B0603020202020204" pitchFamily="34" charset="0"/>
              </a:rPr>
              <a:t>Assign a variable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Trebuchet MS" panose="020B0603020202020204" pitchFamily="34" charset="0"/>
              </a:rPr>
              <a:t>Use mod (%)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Trebuchet MS" panose="020B0603020202020204" pitchFamily="34" charset="0"/>
              </a:rPr>
              <a:t>Use if/else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Trebuchet MS" panose="020B0603020202020204" pitchFamily="34" charset="0"/>
              </a:rPr>
              <a:t>Use print() to give your result on the screen</a:t>
            </a:r>
          </a:p>
        </p:txBody>
      </p:sp>
      <p:sp>
        <p:nvSpPr>
          <p:cNvPr id="7" name="Minutes display">
            <a:extLst>
              <a:ext uri="{FF2B5EF4-FFF2-40B4-BE49-F238E27FC236}">
                <a16:creationId xmlns:a16="http://schemas.microsoft.com/office/drawing/2014/main" id="{D4ED02C7-333E-DEE3-01BB-DC0672844C2F}"/>
              </a:ext>
            </a:extLst>
          </p:cNvPr>
          <p:cNvSpPr/>
          <p:nvPr/>
        </p:nvSpPr>
        <p:spPr>
          <a:xfrm>
            <a:off x="8490568" y="5825612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15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pic>
        <p:nvPicPr>
          <p:cNvPr id="8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F0234920-23C4-FDB8-3643-09F580FBF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203" y="936913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49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1944F-05CB-100F-7499-2662D34A0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Another 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44AE4-49B0-C155-71D0-E384794EF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3210914"/>
            <a:ext cx="9452211" cy="296287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400" dirty="0"/>
              <a:t>Create a program to gather in a password and check if it matches a correct password “</a:t>
            </a:r>
            <a:r>
              <a:rPr lang="en-GB" sz="2400" i="1" dirty="0" err="1">
                <a:solidFill>
                  <a:schemeClr val="accent4"/>
                </a:solidFill>
              </a:rPr>
              <a:t>letmein</a:t>
            </a:r>
            <a:r>
              <a:rPr lang="en-GB" sz="2400" dirty="0"/>
              <a:t>”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Display a text menu, ask the user to make a choice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sz="2000" dirty="0"/>
              <a:t>If they choose option 1 then reply with “Hello”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sz="2000" dirty="0"/>
              <a:t>If they choose option 2 then reply with “Goodbye”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sz="2000" dirty="0"/>
              <a:t>If they choose anything else tell them it is an invalid choice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Create a grading system with 5 categories: (A,B,C,D, Fail)</a:t>
            </a:r>
          </a:p>
          <a:p>
            <a:pPr marL="971550" lvl="1" indent="-514350">
              <a:buFont typeface="+mj-lt"/>
              <a:buAutoNum type="arabicPeriod"/>
            </a:pPr>
            <a:endParaRPr lang="en-GB" sz="2000" dirty="0"/>
          </a:p>
        </p:txBody>
      </p:sp>
      <p:sp>
        <p:nvSpPr>
          <p:cNvPr id="4" name="Minutes display">
            <a:extLst>
              <a:ext uri="{FF2B5EF4-FFF2-40B4-BE49-F238E27FC236}">
                <a16:creationId xmlns:a16="http://schemas.microsoft.com/office/drawing/2014/main" id="{05548361-DCEB-C18C-EAAB-A105AA918886}"/>
              </a:ext>
            </a:extLst>
          </p:cNvPr>
          <p:cNvSpPr/>
          <p:nvPr/>
        </p:nvSpPr>
        <p:spPr>
          <a:xfrm>
            <a:off x="10036956" y="984932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25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F5A3D0-3ABF-CF96-0066-E00A0B72532C}"/>
              </a:ext>
            </a:extLst>
          </p:cNvPr>
          <p:cNvSpPr txBox="1"/>
          <p:nvPr/>
        </p:nvSpPr>
        <p:spPr>
          <a:xfrm>
            <a:off x="292290" y="1388161"/>
            <a:ext cx="9015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rebuchet MS" panose="020B0603020202020204" pitchFamily="34" charset="0"/>
              </a:rPr>
              <a:t>We use input() to gather information from the user, and </a:t>
            </a:r>
            <a:r>
              <a:rPr lang="en-GB" b="1" dirty="0">
                <a:solidFill>
                  <a:srgbClr val="FF0000"/>
                </a:solidFill>
                <a:latin typeface="Trebuchet MS" panose="020B0603020202020204" pitchFamily="34" charset="0"/>
              </a:rPr>
              <a:t>assign</a:t>
            </a:r>
            <a:r>
              <a:rPr lang="en-GB" dirty="0">
                <a:latin typeface="Trebuchet MS" panose="020B0603020202020204" pitchFamily="34" charset="0"/>
              </a:rPr>
              <a:t> it to a variable with </a:t>
            </a:r>
            <a:r>
              <a:rPr lang="en-GB" b="1" dirty="0">
                <a:solidFill>
                  <a:srgbClr val="FF0000"/>
                </a:solidFill>
                <a:latin typeface="Trebuchet MS" panose="020B0603020202020204" pitchFamily="34" charset="0"/>
              </a:rPr>
              <a:t>=</a:t>
            </a:r>
          </a:p>
          <a:p>
            <a:r>
              <a:rPr lang="en-GB" dirty="0">
                <a:latin typeface="Trebuchet MS" panose="020B0603020202020204" pitchFamily="34" charset="0"/>
              </a:rPr>
              <a:t>So:</a:t>
            </a:r>
          </a:p>
        </p:txBody>
      </p:sp>
      <p:sp>
        <p:nvSpPr>
          <p:cNvPr id="6" name="codeblock">
            <a:extLst>
              <a:ext uri="{FF2B5EF4-FFF2-40B4-BE49-F238E27FC236}">
                <a16:creationId xmlns:a16="http://schemas.microsoft.com/office/drawing/2014/main" id="{BBA6DCA7-7BDA-919F-7BF8-1621492D676A}"/>
              </a:ext>
            </a:extLst>
          </p:cNvPr>
          <p:cNvSpPr/>
          <p:nvPr/>
        </p:nvSpPr>
        <p:spPr>
          <a:xfrm>
            <a:off x="389128" y="2063272"/>
            <a:ext cx="9355373" cy="56043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my_variable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input(“Enter your name: “)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361773-717A-78A1-42A1-8E3D04F9E7E2}"/>
              </a:ext>
            </a:extLst>
          </p:cNvPr>
          <p:cNvSpPr txBox="1"/>
          <p:nvPr/>
        </p:nvSpPr>
        <p:spPr>
          <a:xfrm>
            <a:off x="292290" y="2732646"/>
            <a:ext cx="726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rebuchet MS" panose="020B0603020202020204" pitchFamily="34" charset="0"/>
              </a:rPr>
              <a:t>Would show the prompt, gather the info and store it in </a:t>
            </a:r>
            <a:r>
              <a:rPr lang="en-GB" b="1" dirty="0" err="1">
                <a:latin typeface="Trebuchet MS" panose="020B0603020202020204" pitchFamily="34" charset="0"/>
              </a:rPr>
              <a:t>my_variable</a:t>
            </a:r>
            <a:endParaRPr lang="en-GB" b="1" dirty="0">
              <a:latin typeface="Trebuchet MS" panose="020B0603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EE81FE-DBD4-F046-E65F-F13F88AE3795}"/>
              </a:ext>
            </a:extLst>
          </p:cNvPr>
          <p:cNvSpPr txBox="1"/>
          <p:nvPr/>
        </p:nvSpPr>
        <p:spPr>
          <a:xfrm>
            <a:off x="9899305" y="3961426"/>
            <a:ext cx="1832618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Menu:</a:t>
            </a:r>
          </a:p>
          <a:p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Say Hello</a:t>
            </a:r>
          </a:p>
          <a:p>
            <a:pPr marL="342900" indent="-342900">
              <a:buAutoNum type="arabicPeriod"/>
            </a:pPr>
            <a:r>
              <a:rPr lang="en-GB" dirty="0"/>
              <a:t>Say Goodbye</a:t>
            </a:r>
          </a:p>
          <a:p>
            <a:pPr marL="342900" indent="-342900">
              <a:buAutoNum type="arabicPeriod"/>
            </a:pPr>
            <a:endParaRPr lang="en-GB" dirty="0"/>
          </a:p>
          <a:p>
            <a:r>
              <a:rPr lang="en-GB" dirty="0"/>
              <a:t>Choose option: </a:t>
            </a:r>
          </a:p>
        </p:txBody>
      </p:sp>
      <p:pic>
        <p:nvPicPr>
          <p:cNvPr id="11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78FA8026-C004-F508-5318-07BDDDB3D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956" y="1893129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23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 animBg="1"/>
      <p:bldP spid="8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89923-5B6B-C426-36C9-6FF77FDC0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A newer Python feature is match/case</a:t>
            </a:r>
          </a:p>
        </p:txBody>
      </p:sp>
      <p:sp>
        <p:nvSpPr>
          <p:cNvPr id="4" name="codeblock">
            <a:extLst>
              <a:ext uri="{FF2B5EF4-FFF2-40B4-BE49-F238E27FC236}">
                <a16:creationId xmlns:a16="http://schemas.microsoft.com/office/drawing/2014/main" id="{FC009F98-A49C-1988-103A-4501B5A12BB4}"/>
              </a:ext>
            </a:extLst>
          </p:cNvPr>
          <p:cNvSpPr/>
          <p:nvPr/>
        </p:nvSpPr>
        <p:spPr>
          <a:xfrm>
            <a:off x="418625" y="1760290"/>
            <a:ext cx="9177659" cy="255607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choice = </a:t>
            </a:r>
            <a:r>
              <a:rPr lang="en-US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"Choose option: "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choice:</a:t>
            </a:r>
          </a:p>
          <a:p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case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"1"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print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"Hello!"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case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"2"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print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"Goodbye!"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case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_:</a:t>
            </a:r>
          </a:p>
          <a:p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print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"Invalid choice"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EB6275-9C69-5014-9871-374B0FDA0AC9}"/>
              </a:ext>
            </a:extLst>
          </p:cNvPr>
          <p:cNvSpPr txBox="1"/>
          <p:nvPr/>
        </p:nvSpPr>
        <p:spPr>
          <a:xfrm>
            <a:off x="292290" y="4552335"/>
            <a:ext cx="8555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rebuchet MS" panose="020B0603020202020204" pitchFamily="34" charset="0"/>
              </a:rPr>
              <a:t>You don’t need to know this at Level 2, but it’s cool to know</a:t>
            </a:r>
          </a:p>
        </p:txBody>
      </p:sp>
    </p:spTree>
    <p:extLst>
      <p:ext uri="{BB962C8B-B14F-4D97-AF65-F5344CB8AC3E}">
        <p14:creationId xmlns:p14="http://schemas.microsoft.com/office/powerpoint/2010/main" val="1675239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66B30-49A5-BB61-23B3-05743D1C8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Questions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D9684C6-A683-F2A2-0C2D-E864E36A1EC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03800" y="1613118"/>
            <a:ext cx="739657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What keyword starts a branch in Python?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What does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</a:rPr>
              <a:t>elif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mean?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Why is indentation important?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What is the difference between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if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and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else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9900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A92EE-6E3E-671F-6592-88A1FFDA4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C8EC4-B849-7F9E-A730-9F0032A1C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Continue using </a:t>
            </a:r>
            <a:r>
              <a:rPr lang="en-US" b="1" dirty="0" err="1"/>
              <a:t>Programiz</a:t>
            </a:r>
            <a:r>
              <a:rPr lang="en-US" dirty="0"/>
              <a:t> to:</a:t>
            </a:r>
          </a:p>
          <a:p>
            <a:r>
              <a:rPr lang="en-US" dirty="0"/>
              <a:t>Write a program that asks the user for their </a:t>
            </a:r>
            <a:r>
              <a:rPr lang="en-US" dirty="0" err="1"/>
              <a:t>favourite</a:t>
            </a:r>
            <a:r>
              <a:rPr lang="en-US" dirty="0"/>
              <a:t> </a:t>
            </a:r>
            <a:r>
              <a:rPr lang="en-US" dirty="0" err="1"/>
              <a:t>colour</a:t>
            </a:r>
            <a:r>
              <a:rPr lang="en-US" dirty="0"/>
              <a:t>.</a:t>
            </a:r>
          </a:p>
          <a:p>
            <a:r>
              <a:rPr lang="en-US" dirty="0"/>
              <a:t>If it is “blue”, print “That’s my </a:t>
            </a:r>
            <a:r>
              <a:rPr lang="en-US" dirty="0" err="1"/>
              <a:t>favourite</a:t>
            </a:r>
            <a:r>
              <a:rPr lang="en-US" dirty="0"/>
              <a:t> too!”</a:t>
            </a:r>
          </a:p>
          <a:p>
            <a:r>
              <a:rPr lang="en-US" dirty="0"/>
              <a:t>Else, print “Nice choice.”</a:t>
            </a:r>
          </a:p>
          <a:p>
            <a:r>
              <a:rPr lang="en-US" dirty="0"/>
              <a:t>Screenshot code + output and upload.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eadline">
            <a:extLst>
              <a:ext uri="{FF2B5EF4-FFF2-40B4-BE49-F238E27FC236}">
                <a16:creationId xmlns:a16="http://schemas.microsoft.com/office/drawing/2014/main" id="{A4E17F0D-9185-7786-30BA-BF5473F4637B}"/>
              </a:ext>
            </a:extLst>
          </p:cNvPr>
          <p:cNvSpPr/>
          <p:nvPr/>
        </p:nvSpPr>
        <p:spPr>
          <a:xfrm>
            <a:off x="10021380" y="256415"/>
            <a:ext cx="1873045" cy="11145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next lesson</a:t>
            </a:r>
          </a:p>
        </p:txBody>
      </p:sp>
      <p:pic>
        <p:nvPicPr>
          <p:cNvPr id="5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FCC92DB9-A145-FB1D-5E81-E31139B8E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237" y="2647335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136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ample Texts">
            <a:extLst>
              <a:ext uri="{FF2B5EF4-FFF2-40B4-BE49-F238E27FC236}">
                <a16:creationId xmlns:a16="http://schemas.microsoft.com/office/drawing/2014/main" id="{788E3DC4-B8DA-B2E7-D566-B2EB498CB3B4}"/>
              </a:ext>
            </a:extLst>
          </p:cNvPr>
          <p:cNvSpPr>
            <a:spLocks/>
          </p:cNvSpPr>
          <p:nvPr/>
        </p:nvSpPr>
        <p:spPr>
          <a:xfrm>
            <a:off x="246632" y="215493"/>
            <a:ext cx="4250940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Sample Texts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Please Log In (Red)">
            <a:extLst>
              <a:ext uri="{FF2B5EF4-FFF2-40B4-BE49-F238E27FC236}">
                <a16:creationId xmlns:a16="http://schemas.microsoft.com/office/drawing/2014/main" id="{EDC1AEAA-040D-03B9-0A9A-3CED76C064C6}"/>
              </a:ext>
            </a:extLst>
          </p:cNvPr>
          <p:cNvSpPr txBox="1"/>
          <p:nvPr/>
        </p:nvSpPr>
        <p:spPr>
          <a:xfrm>
            <a:off x="246632" y="2545128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Trebuchet MS" panose="020B0603020202020204" pitchFamily="34" charset="0"/>
              </a:rPr>
              <a:t>PLEASE LOG IN</a:t>
            </a:r>
          </a:p>
        </p:txBody>
      </p:sp>
      <p:sp>
        <p:nvSpPr>
          <p:cNvPr id="7" name="Please Log In (Green)">
            <a:extLst>
              <a:ext uri="{FF2B5EF4-FFF2-40B4-BE49-F238E27FC236}">
                <a16:creationId xmlns:a16="http://schemas.microsoft.com/office/drawing/2014/main" id="{5FCC4698-8CBC-9518-5D09-A14E6CC1E299}"/>
              </a:ext>
            </a:extLst>
          </p:cNvPr>
          <p:cNvSpPr txBox="1"/>
          <p:nvPr/>
        </p:nvSpPr>
        <p:spPr>
          <a:xfrm>
            <a:off x="252306" y="2914460"/>
            <a:ext cx="2425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  <a:latin typeface="Trebuchet MS" panose="020B0603020202020204" pitchFamily="34" charset="0"/>
              </a:rPr>
              <a:t>PLEASE LOG IN </a:t>
            </a:r>
          </a:p>
        </p:txBody>
      </p:sp>
      <p:sp>
        <p:nvSpPr>
          <p:cNvPr id="2" name="True / False:">
            <a:extLst>
              <a:ext uri="{FF2B5EF4-FFF2-40B4-BE49-F238E27FC236}">
                <a16:creationId xmlns:a16="http://schemas.microsoft.com/office/drawing/2014/main" id="{A9215A17-B260-8337-4537-2045399246C2}"/>
              </a:ext>
            </a:extLst>
          </p:cNvPr>
          <p:cNvSpPr txBox="1"/>
          <p:nvPr/>
        </p:nvSpPr>
        <p:spPr>
          <a:xfrm>
            <a:off x="246632" y="2094613"/>
            <a:ext cx="1978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Trebuchet MS" panose="020B0603020202020204" pitchFamily="34" charset="0"/>
              </a:rPr>
              <a:t>True / False:</a:t>
            </a:r>
          </a:p>
        </p:txBody>
      </p:sp>
      <p:sp>
        <p:nvSpPr>
          <p:cNvPr id="5" name="DO NOT USE">
            <a:extLst>
              <a:ext uri="{FF2B5EF4-FFF2-40B4-BE49-F238E27FC236}">
                <a16:creationId xmlns:a16="http://schemas.microsoft.com/office/drawing/2014/main" id="{650BC6C0-EDBB-FC13-C3D6-3F6152CEE4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3656521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831" y="3709610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8" name="Working Independently">
            <a:extLst>
              <a:ext uri="{FF2B5EF4-FFF2-40B4-BE49-F238E27FC236}">
                <a16:creationId xmlns:a16="http://schemas.microsoft.com/office/drawing/2014/main" id="{458CC26D-D628-2081-072C-7EE832EA8BF7}"/>
              </a:ext>
            </a:extLst>
          </p:cNvPr>
          <p:cNvSpPr/>
          <p:nvPr/>
        </p:nvSpPr>
        <p:spPr>
          <a:xfrm>
            <a:off x="10015309" y="1551052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10" name="In small groups">
            <a:extLst>
              <a:ext uri="{FF2B5EF4-FFF2-40B4-BE49-F238E27FC236}">
                <a16:creationId xmlns:a16="http://schemas.microsoft.com/office/drawing/2014/main" id="{B71A90BC-314D-A74B-5B81-EC87BDF82085}"/>
              </a:ext>
            </a:extLst>
          </p:cNvPr>
          <p:cNvSpPr/>
          <p:nvPr/>
        </p:nvSpPr>
        <p:spPr>
          <a:xfrm>
            <a:off x="10009237" y="1551051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11" name="In pairs">
            <a:extLst>
              <a:ext uri="{FF2B5EF4-FFF2-40B4-BE49-F238E27FC236}">
                <a16:creationId xmlns:a16="http://schemas.microsoft.com/office/drawing/2014/main" id="{9EEA8949-7B8D-7369-71F6-BDF80319DDE1}"/>
              </a:ext>
            </a:extLst>
          </p:cNvPr>
          <p:cNvSpPr/>
          <p:nvPr/>
        </p:nvSpPr>
        <p:spPr>
          <a:xfrm>
            <a:off x="10009238" y="1559265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12" name="codeblock">
            <a:extLst>
              <a:ext uri="{FF2B5EF4-FFF2-40B4-BE49-F238E27FC236}">
                <a16:creationId xmlns:a16="http://schemas.microsoft.com/office/drawing/2014/main" id="{99239D00-7924-BD36-030F-7CB248D251EF}"/>
              </a:ext>
            </a:extLst>
          </p:cNvPr>
          <p:cNvSpPr/>
          <p:nvPr/>
        </p:nvSpPr>
        <p:spPr>
          <a:xfrm>
            <a:off x="418625" y="1760289"/>
            <a:ext cx="1873045" cy="56043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codeblock</a:t>
            </a:r>
            <a:endParaRPr lang="en-GB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Deadline">
            <a:extLst>
              <a:ext uri="{FF2B5EF4-FFF2-40B4-BE49-F238E27FC236}">
                <a16:creationId xmlns:a16="http://schemas.microsoft.com/office/drawing/2014/main" id="{EA1BB79D-A724-1E52-AB58-F7EB19A482A6}"/>
              </a:ext>
            </a:extLst>
          </p:cNvPr>
          <p:cNvSpPr/>
          <p:nvPr/>
        </p:nvSpPr>
        <p:spPr>
          <a:xfrm>
            <a:off x="10021380" y="256415"/>
            <a:ext cx="1873045" cy="11145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next lesson</a:t>
            </a:r>
          </a:p>
        </p:txBody>
      </p:sp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932" y="2428425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036956" y="984932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latin typeface="Trebuchet MS" panose="020B0603020202020204" pitchFamily="34" charset="0"/>
              </a:rPr>
              <a:t>Xmins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5536" y="5503388"/>
            <a:ext cx="1763996" cy="1179672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868" y="2698717"/>
            <a:ext cx="1792557" cy="1792557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36" y="3685700"/>
            <a:ext cx="1954411" cy="1563529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20" y="5503389"/>
            <a:ext cx="2144856" cy="1179671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15" name="Education Journey" descr="A cartoon of a person looking at a child&#10;&#10;AI-generated content may be incorrect.">
            <a:extLst>
              <a:ext uri="{FF2B5EF4-FFF2-40B4-BE49-F238E27FC236}">
                <a16:creationId xmlns:a16="http://schemas.microsoft.com/office/drawing/2014/main" id="{4DB55384-F2E2-9AEE-E889-7AF3129F1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145486"/>
            <a:ext cx="2331725" cy="1572771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90607" y="5478743"/>
            <a:ext cx="1806476" cy="1204317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91911" y="3685008"/>
            <a:ext cx="1705171" cy="1136781"/>
          </a:xfrm>
          <a:prstGeom prst="rect">
            <a:avLst/>
          </a:prstGeom>
        </p:spPr>
      </p:pic>
      <p:pic>
        <p:nvPicPr>
          <p:cNvPr id="7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CB5605B5-8707-409C-F55B-26F3B04CBBF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43007" y="5631143"/>
            <a:ext cx="1806476" cy="1204317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A8338-1F6A-18B9-DD59-55A89BCF2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Recall from last 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E340F-1537-1DD8-A4C0-90C99D913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https://forms.cloud.microsoft/e/UD1JGZBqQL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An email should by now have arrived with the link attached.</a:t>
            </a:r>
          </a:p>
        </p:txBody>
      </p:sp>
    </p:spTree>
    <p:extLst>
      <p:ext uri="{BB962C8B-B14F-4D97-AF65-F5344CB8AC3E}">
        <p14:creationId xmlns:p14="http://schemas.microsoft.com/office/powerpoint/2010/main" val="1644293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BE997-BC20-F888-6DF6-3E91679D4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True or False?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0F361-57CA-3365-C870-2EFBC820D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7 is greater than 10.</a:t>
            </a:r>
          </a:p>
          <a:p>
            <a:r>
              <a:rPr lang="en-GB" dirty="0"/>
              <a:t>The average age of this class is 15.9 years.</a:t>
            </a:r>
          </a:p>
          <a:p>
            <a:r>
              <a:rPr lang="en-GB" dirty="0"/>
              <a:t>I am now holding up my left hand</a:t>
            </a:r>
          </a:p>
          <a:p>
            <a:r>
              <a:rPr lang="en-GB" dirty="0"/>
              <a:t>My name is “Chris”</a:t>
            </a:r>
          </a:p>
          <a:p>
            <a:endParaRPr lang="en-GB" dirty="0"/>
          </a:p>
          <a:p>
            <a:r>
              <a:rPr lang="en-GB" dirty="0"/>
              <a:t>Notice how all the answers can be given as either </a:t>
            </a:r>
          </a:p>
          <a:p>
            <a:pPr marL="0" indent="0">
              <a:buNone/>
            </a:pPr>
            <a:r>
              <a:rPr lang="en-GB" dirty="0"/>
              <a:t>                or                                                 </a:t>
            </a:r>
          </a:p>
        </p:txBody>
      </p:sp>
      <p:pic>
        <p:nvPicPr>
          <p:cNvPr id="5" name="Picture 4" descr="A red and black sign&#10;&#10;AI-generated content may be incorrect.">
            <a:extLst>
              <a:ext uri="{FF2B5EF4-FFF2-40B4-BE49-F238E27FC236}">
                <a16:creationId xmlns:a16="http://schemas.microsoft.com/office/drawing/2014/main" id="{1338CFEF-BEDA-27A5-8B41-14F9F1757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1656">
            <a:off x="3529782" y="1602165"/>
            <a:ext cx="1368229" cy="440570"/>
          </a:xfrm>
          <a:prstGeom prst="rect">
            <a:avLst/>
          </a:prstGeom>
        </p:spPr>
      </p:pic>
      <p:pic>
        <p:nvPicPr>
          <p:cNvPr id="7" name="Picture 6" descr="A red and black sign&#10;&#10;AI-generated content may be incorrect.">
            <a:extLst>
              <a:ext uri="{FF2B5EF4-FFF2-40B4-BE49-F238E27FC236}">
                <a16:creationId xmlns:a16="http://schemas.microsoft.com/office/drawing/2014/main" id="{FEA48E27-498A-336F-B111-4A27BEDBC8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397">
            <a:off x="6359924" y="2123768"/>
            <a:ext cx="1548873" cy="498737"/>
          </a:xfrm>
          <a:prstGeom prst="rect">
            <a:avLst/>
          </a:prstGeom>
        </p:spPr>
      </p:pic>
      <p:pic>
        <p:nvPicPr>
          <p:cNvPr id="8" name="Picture 7" descr="A red and black sign&#10;&#10;AI-generated content may be incorrect.">
            <a:extLst>
              <a:ext uri="{FF2B5EF4-FFF2-40B4-BE49-F238E27FC236}">
                <a16:creationId xmlns:a16="http://schemas.microsoft.com/office/drawing/2014/main" id="{4CB04E6E-BC4B-0E82-1FCD-8A5706AE4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7072">
            <a:off x="5279901" y="3103587"/>
            <a:ext cx="1368229" cy="440570"/>
          </a:xfrm>
          <a:prstGeom prst="rect">
            <a:avLst/>
          </a:prstGeom>
        </p:spPr>
      </p:pic>
      <p:pic>
        <p:nvPicPr>
          <p:cNvPr id="9" name="Picture 8" descr="A red and black sign&#10;&#10;AI-generated content may be incorrect.">
            <a:extLst>
              <a:ext uri="{FF2B5EF4-FFF2-40B4-BE49-F238E27FC236}">
                <a16:creationId xmlns:a16="http://schemas.microsoft.com/office/drawing/2014/main" id="{1863B7F4-4E91-214C-EB0F-604809A22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3464">
            <a:off x="3334943" y="3510265"/>
            <a:ext cx="1548873" cy="49873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68DDDA8-13EA-B7BC-C076-5B39655E0E44}"/>
              </a:ext>
            </a:extLst>
          </p:cNvPr>
          <p:cNvGrpSpPr/>
          <p:nvPr/>
        </p:nvGrpSpPr>
        <p:grpSpPr>
          <a:xfrm>
            <a:off x="516172" y="4848812"/>
            <a:ext cx="3568882" cy="537509"/>
            <a:chOff x="516172" y="4848812"/>
            <a:chExt cx="3568882" cy="537509"/>
          </a:xfrm>
        </p:grpSpPr>
        <p:pic>
          <p:nvPicPr>
            <p:cNvPr id="10" name="Picture 9" descr="A red and black sign&#10;&#10;AI-generated content may be incorrect.">
              <a:extLst>
                <a:ext uri="{FF2B5EF4-FFF2-40B4-BE49-F238E27FC236}">
                  <a16:creationId xmlns:a16="http://schemas.microsoft.com/office/drawing/2014/main" id="{61A6F39A-10E4-7152-9617-66DEAC938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72" y="4848812"/>
              <a:ext cx="1368229" cy="440570"/>
            </a:xfrm>
            <a:prstGeom prst="rect">
              <a:avLst/>
            </a:prstGeom>
          </p:spPr>
        </p:pic>
        <p:pic>
          <p:nvPicPr>
            <p:cNvPr id="11" name="Picture 10" descr="A red and black sign&#10;&#10;AI-generated content may be incorrect.">
              <a:extLst>
                <a:ext uri="{FF2B5EF4-FFF2-40B4-BE49-F238E27FC236}">
                  <a16:creationId xmlns:a16="http://schemas.microsoft.com/office/drawing/2014/main" id="{B2835AE9-17C2-9CB4-BB40-B1733F2C7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3464">
              <a:off x="2536181" y="4887584"/>
              <a:ext cx="1548873" cy="4987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18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quirrel on the road&#10;&#10;AI-generated content may be incorrect.">
            <a:extLst>
              <a:ext uri="{FF2B5EF4-FFF2-40B4-BE49-F238E27FC236}">
                <a16:creationId xmlns:a16="http://schemas.microsoft.com/office/drawing/2014/main" id="{723A9782-AA52-0CD6-F165-AFE754F4F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1259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43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D7A36-C2EF-83E0-9469-8E5FF208A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More on operators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64FDA-EC58-48F8-DA5C-F705366C9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040" y="1822450"/>
            <a:ext cx="9551461" cy="4351338"/>
          </a:xfrm>
        </p:spPr>
        <p:txBody>
          <a:bodyPr/>
          <a:lstStyle/>
          <a:p>
            <a:r>
              <a:rPr lang="en-GB" dirty="0"/>
              <a:t>So far we have only touched on </a:t>
            </a:r>
            <a:r>
              <a:rPr lang="en-GB" b="1" dirty="0">
                <a:solidFill>
                  <a:srgbClr val="FF0000"/>
                </a:solidFill>
              </a:rPr>
              <a:t>Mathematical Operators     </a:t>
            </a:r>
            <a:r>
              <a:rPr lang="en-GB" dirty="0"/>
              <a:t>( +, -, *, / )</a:t>
            </a:r>
          </a:p>
          <a:p>
            <a:r>
              <a:rPr lang="en-GB" dirty="0"/>
              <a:t>Now we get to learn about </a:t>
            </a:r>
            <a:r>
              <a:rPr lang="en-GB" b="1" dirty="0">
                <a:solidFill>
                  <a:srgbClr val="FF0000"/>
                </a:solidFill>
              </a:rPr>
              <a:t>Logical Operators</a:t>
            </a:r>
          </a:p>
          <a:p>
            <a:pPr lvl="1"/>
            <a:r>
              <a:rPr lang="en-GB" b="1" dirty="0">
                <a:solidFill>
                  <a:srgbClr val="FF0000"/>
                </a:solidFill>
              </a:rPr>
              <a:t>==</a:t>
            </a:r>
          </a:p>
          <a:p>
            <a:pPr lvl="1"/>
            <a:r>
              <a:rPr lang="en-GB" b="1" dirty="0">
                <a:solidFill>
                  <a:srgbClr val="FF0000"/>
                </a:solidFill>
              </a:rPr>
              <a:t>!=</a:t>
            </a:r>
          </a:p>
          <a:p>
            <a:pPr lvl="1"/>
            <a:r>
              <a:rPr lang="en-GB" b="1" dirty="0">
                <a:solidFill>
                  <a:srgbClr val="FF0000"/>
                </a:solidFill>
              </a:rPr>
              <a:t>&gt; </a:t>
            </a:r>
            <a:r>
              <a:rPr lang="en-GB" b="1" dirty="0"/>
              <a:t>and</a:t>
            </a:r>
            <a:r>
              <a:rPr lang="en-GB" b="1" dirty="0">
                <a:solidFill>
                  <a:srgbClr val="FF0000"/>
                </a:solidFill>
              </a:rPr>
              <a:t> &lt;</a:t>
            </a:r>
          </a:p>
          <a:p>
            <a:pPr lvl="1"/>
            <a:r>
              <a:rPr lang="en-GB" b="1" dirty="0">
                <a:solidFill>
                  <a:srgbClr val="FF0000"/>
                </a:solidFill>
              </a:rPr>
              <a:t>&lt;= </a:t>
            </a:r>
            <a:r>
              <a:rPr lang="en-GB" b="1" dirty="0"/>
              <a:t>and</a:t>
            </a:r>
            <a:r>
              <a:rPr lang="en-GB" b="1" dirty="0">
                <a:solidFill>
                  <a:srgbClr val="FF0000"/>
                </a:solidFill>
              </a:rPr>
              <a:t> &gt;=</a:t>
            </a:r>
            <a:endParaRPr lang="en-GB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4D3BA4-30AC-12A2-E45C-CB5739216783}"/>
              </a:ext>
            </a:extLst>
          </p:cNvPr>
          <p:cNvSpPr txBox="1"/>
          <p:nvPr/>
        </p:nvSpPr>
        <p:spPr>
          <a:xfrm>
            <a:off x="2640289" y="3141734"/>
            <a:ext cx="64251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rebuchet MS" panose="020B0603020202020204" pitchFamily="34" charset="0"/>
              </a:rPr>
              <a:t>equals (we use </a:t>
            </a:r>
            <a:r>
              <a:rPr lang="en-GB" sz="2400" b="1" dirty="0">
                <a:solidFill>
                  <a:srgbClr val="FF0000"/>
                </a:solidFill>
                <a:latin typeface="Trebuchet MS" panose="020B0603020202020204" pitchFamily="34" charset="0"/>
              </a:rPr>
              <a:t>=</a:t>
            </a:r>
            <a:r>
              <a:rPr lang="en-GB" sz="2400" dirty="0">
                <a:latin typeface="Trebuchet MS" panose="020B0603020202020204" pitchFamily="34" charset="0"/>
              </a:rPr>
              <a:t> just to assign values)</a:t>
            </a:r>
          </a:p>
          <a:p>
            <a:r>
              <a:rPr lang="en-GB" sz="2400" dirty="0">
                <a:latin typeface="Trebuchet MS" panose="020B0603020202020204" pitchFamily="34" charset="0"/>
              </a:rPr>
              <a:t>is not equal to</a:t>
            </a:r>
          </a:p>
          <a:p>
            <a:r>
              <a:rPr lang="en-GB" sz="2400" dirty="0">
                <a:latin typeface="Trebuchet MS" panose="020B0603020202020204" pitchFamily="34" charset="0"/>
              </a:rPr>
              <a:t>is greater or less than</a:t>
            </a:r>
          </a:p>
          <a:p>
            <a:r>
              <a:rPr lang="en-GB" sz="2400" dirty="0">
                <a:latin typeface="Trebuchet MS" panose="020B0603020202020204" pitchFamily="34" charset="0"/>
              </a:rPr>
              <a:t>is greater or equal to or less than or equal to</a:t>
            </a:r>
          </a:p>
        </p:txBody>
      </p:sp>
    </p:spTree>
    <p:extLst>
      <p:ext uri="{BB962C8B-B14F-4D97-AF65-F5344CB8AC3E}">
        <p14:creationId xmlns:p14="http://schemas.microsoft.com/office/powerpoint/2010/main" val="166041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6299B-0B40-2FF8-198C-DA722B490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So…</a:t>
            </a:r>
          </a:p>
        </p:txBody>
      </p:sp>
      <p:sp>
        <p:nvSpPr>
          <p:cNvPr id="4" name="codeblock">
            <a:extLst>
              <a:ext uri="{FF2B5EF4-FFF2-40B4-BE49-F238E27FC236}">
                <a16:creationId xmlns:a16="http://schemas.microsoft.com/office/drawing/2014/main" id="{FAC1B410-A694-D6EA-76A0-B4BEE18E9CC7}"/>
              </a:ext>
            </a:extLst>
          </p:cNvPr>
          <p:cNvSpPr/>
          <p:nvPr/>
        </p:nvSpPr>
        <p:spPr>
          <a:xfrm>
            <a:off x="487035" y="1818640"/>
            <a:ext cx="8656965" cy="27238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GB" sz="3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7 &gt; 10</a:t>
            </a:r>
          </a:p>
          <a:p>
            <a:r>
              <a:rPr lang="en-GB" sz="32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average_age</a:t>
            </a:r>
            <a:r>
              <a:rPr lang="en-GB" sz="3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 15.9</a:t>
            </a:r>
          </a:p>
          <a:p>
            <a:r>
              <a:rPr lang="en-GB" sz="32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hand_up</a:t>
            </a:r>
            <a:r>
              <a:rPr lang="en-GB" sz="3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“Left”</a:t>
            </a:r>
          </a:p>
          <a:p>
            <a:r>
              <a:rPr lang="en-GB" sz="32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my_name</a:t>
            </a:r>
            <a:r>
              <a:rPr lang="en-GB" sz="3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!= “Chris”</a:t>
            </a:r>
          </a:p>
        </p:txBody>
      </p:sp>
      <p:pic>
        <p:nvPicPr>
          <p:cNvPr id="5" name="Picture 4" descr="A red and black sign&#10;&#10;AI-generated content may be incorrect.">
            <a:extLst>
              <a:ext uri="{FF2B5EF4-FFF2-40B4-BE49-F238E27FC236}">
                <a16:creationId xmlns:a16="http://schemas.microsoft.com/office/drawing/2014/main" id="{79843C5E-FFA9-E4F0-11E5-F8BDD946B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1656">
            <a:off x="2013474" y="1890622"/>
            <a:ext cx="1368229" cy="440570"/>
          </a:xfrm>
          <a:prstGeom prst="rect">
            <a:avLst/>
          </a:prstGeom>
        </p:spPr>
      </p:pic>
      <p:pic>
        <p:nvPicPr>
          <p:cNvPr id="6" name="Picture 5" descr="A red and black sign&#10;&#10;AI-generated content may be incorrect.">
            <a:extLst>
              <a:ext uri="{FF2B5EF4-FFF2-40B4-BE49-F238E27FC236}">
                <a16:creationId xmlns:a16="http://schemas.microsoft.com/office/drawing/2014/main" id="{F5BAAF5C-F9CD-1047-C3AF-E6B9F9D8E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397">
            <a:off x="4945917" y="2296947"/>
            <a:ext cx="1548873" cy="498737"/>
          </a:xfrm>
          <a:prstGeom prst="rect">
            <a:avLst/>
          </a:prstGeom>
        </p:spPr>
      </p:pic>
      <p:pic>
        <p:nvPicPr>
          <p:cNvPr id="7" name="Picture 6" descr="A red and black sign&#10;&#10;AI-generated content may be incorrect.">
            <a:extLst>
              <a:ext uri="{FF2B5EF4-FFF2-40B4-BE49-F238E27FC236}">
                <a16:creationId xmlns:a16="http://schemas.microsoft.com/office/drawing/2014/main" id="{DD753DE0-957F-6472-E98C-B22E61C9E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2128">
            <a:off x="4432603" y="2874938"/>
            <a:ext cx="1368229" cy="440570"/>
          </a:xfrm>
          <a:prstGeom prst="rect">
            <a:avLst/>
          </a:prstGeom>
        </p:spPr>
      </p:pic>
      <p:pic>
        <p:nvPicPr>
          <p:cNvPr id="8" name="Picture 7" descr="A red and black sign&#10;&#10;AI-generated content may be incorrect.">
            <a:extLst>
              <a:ext uri="{FF2B5EF4-FFF2-40B4-BE49-F238E27FC236}">
                <a16:creationId xmlns:a16="http://schemas.microsoft.com/office/drawing/2014/main" id="{A623D475-AA69-3405-B7A7-20E100A66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3464">
            <a:off x="3757730" y="3753745"/>
            <a:ext cx="1548873" cy="49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9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7AB86-5170-92C6-1721-A398D580F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 </a:t>
            </a:r>
            <a:r>
              <a:rPr lang="en-GB" dirty="0">
                <a:solidFill>
                  <a:srgbClr val="FF0000"/>
                </a:solidFill>
              </a:rPr>
              <a:t>if</a:t>
            </a:r>
            <a:r>
              <a:rPr lang="en-GB" dirty="0"/>
              <a:t>  statement</a:t>
            </a:r>
          </a:p>
        </p:txBody>
      </p:sp>
      <p:sp>
        <p:nvSpPr>
          <p:cNvPr id="4" name="codeblock">
            <a:extLst>
              <a:ext uri="{FF2B5EF4-FFF2-40B4-BE49-F238E27FC236}">
                <a16:creationId xmlns:a16="http://schemas.microsoft.com/office/drawing/2014/main" id="{3289BF96-8978-5BE0-4E86-62AAF9287037}"/>
              </a:ext>
            </a:extLst>
          </p:cNvPr>
          <p:cNvSpPr/>
          <p:nvPr/>
        </p:nvSpPr>
        <p:spPr>
          <a:xfrm>
            <a:off x="339966" y="1877961"/>
            <a:ext cx="8863027" cy="181896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age = 18</a:t>
            </a:r>
          </a:p>
          <a:p>
            <a:r>
              <a:rPr lang="en-US" sz="3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 age &gt;= 18:</a:t>
            </a:r>
          </a:p>
          <a:p>
            <a:r>
              <a:rPr lang="en-US" sz="3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print("You can vote!")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603D1F-0446-A2BF-3413-DE35C1716C38}"/>
              </a:ext>
            </a:extLst>
          </p:cNvPr>
          <p:cNvSpPr txBox="1"/>
          <p:nvPr/>
        </p:nvSpPr>
        <p:spPr>
          <a:xfrm>
            <a:off x="1622323" y="4011561"/>
            <a:ext cx="6138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Trebuchet MS" panose="020B0603020202020204" pitchFamily="34" charset="0"/>
              </a:rPr>
              <a:t>Let’s try that ourselves in </a:t>
            </a:r>
            <a:r>
              <a:rPr lang="en-GB" sz="2800" dirty="0" err="1">
                <a:latin typeface="Trebuchet MS" panose="020B0603020202020204" pitchFamily="34" charset="0"/>
              </a:rPr>
              <a:t>Programiz</a:t>
            </a:r>
            <a:r>
              <a:rPr lang="en-GB" sz="2800" dirty="0">
                <a:latin typeface="Trebuchet MS" panose="020B0603020202020204" pitchFamily="34" charset="0"/>
              </a:rPr>
              <a:t>!</a:t>
            </a:r>
          </a:p>
        </p:txBody>
      </p:sp>
      <p:sp>
        <p:nvSpPr>
          <p:cNvPr id="6" name="Note this down">
            <a:extLst>
              <a:ext uri="{FF2B5EF4-FFF2-40B4-BE49-F238E27FC236}">
                <a16:creationId xmlns:a16="http://schemas.microsoft.com/office/drawing/2014/main" id="{9DFFF300-CBB6-3BFA-4D9C-472C20FEC725}"/>
              </a:ext>
            </a:extLst>
          </p:cNvPr>
          <p:cNvSpPr/>
          <p:nvPr/>
        </p:nvSpPr>
        <p:spPr>
          <a:xfrm>
            <a:off x="4050890" y="4606720"/>
            <a:ext cx="3576459" cy="4853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https://www.programiz.com</a:t>
            </a: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137008E7-CDAC-3137-7EBC-86EB44AD289A}"/>
              </a:ext>
            </a:extLst>
          </p:cNvPr>
          <p:cNvSpPr/>
          <p:nvPr/>
        </p:nvSpPr>
        <p:spPr>
          <a:xfrm>
            <a:off x="9350477" y="2091772"/>
            <a:ext cx="2615381" cy="2379406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Note the indentation after the </a:t>
            </a:r>
            <a:r>
              <a:rPr lang="en-GB" dirty="0">
                <a:solidFill>
                  <a:srgbClr val="FF0000"/>
                </a:solidFill>
              </a:rPr>
              <a:t>:</a:t>
            </a:r>
            <a:r>
              <a:rPr lang="en-GB" dirty="0"/>
              <a:t> just like in a function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1AC011-BED4-F1BF-6A00-41D19164B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46" y="2091772"/>
            <a:ext cx="11892708" cy="298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1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4BBEB-865E-5CA0-F2E5-5953BF0D9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 </a:t>
            </a:r>
            <a:r>
              <a:rPr lang="en-GB" dirty="0">
                <a:solidFill>
                  <a:srgbClr val="FF0000"/>
                </a:solidFill>
              </a:rPr>
              <a:t>else</a:t>
            </a:r>
            <a:r>
              <a:rPr lang="en-GB" dirty="0"/>
              <a:t>  statement</a:t>
            </a:r>
          </a:p>
        </p:txBody>
      </p:sp>
      <p:sp>
        <p:nvSpPr>
          <p:cNvPr id="3" name="codeblock">
            <a:extLst>
              <a:ext uri="{FF2B5EF4-FFF2-40B4-BE49-F238E27FC236}">
                <a16:creationId xmlns:a16="http://schemas.microsoft.com/office/drawing/2014/main" id="{81B187F1-B7FF-60E7-1D87-2446960E5A73}"/>
              </a:ext>
            </a:extLst>
          </p:cNvPr>
          <p:cNvSpPr/>
          <p:nvPr/>
        </p:nvSpPr>
        <p:spPr>
          <a:xfrm>
            <a:off x="664015" y="1757900"/>
            <a:ext cx="8342333" cy="222241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age = 15</a:t>
            </a:r>
          </a:p>
          <a:p>
            <a:r>
              <a:rPr lang="en-US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 age &gt;= 18:</a:t>
            </a:r>
          </a:p>
          <a:p>
            <a:r>
              <a:rPr lang="en-US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print("You can vote!")</a:t>
            </a:r>
          </a:p>
          <a:p>
            <a:r>
              <a:rPr lang="en-US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else:</a:t>
            </a:r>
          </a:p>
          <a:p>
            <a:r>
              <a:rPr lang="en-US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print("You are too young to vote.")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28402E-D0F2-2D07-1EBD-85D14981D8AB}"/>
              </a:ext>
            </a:extLst>
          </p:cNvPr>
          <p:cNvSpPr txBox="1"/>
          <p:nvPr/>
        </p:nvSpPr>
        <p:spPr>
          <a:xfrm>
            <a:off x="766917" y="4286864"/>
            <a:ext cx="7880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Trebuchet MS" panose="020B0603020202020204" pitchFamily="34" charset="0"/>
              </a:rPr>
              <a:t>Use  </a:t>
            </a:r>
            <a:r>
              <a:rPr lang="en-GB" sz="2800" dirty="0">
                <a:solidFill>
                  <a:srgbClr val="FF0000"/>
                </a:solidFill>
                <a:latin typeface="Trebuchet MS" panose="020B0603020202020204" pitchFamily="34" charset="0"/>
              </a:rPr>
              <a:t>else</a:t>
            </a:r>
            <a:r>
              <a:rPr lang="en-GB" sz="2800" dirty="0">
                <a:latin typeface="Trebuchet MS" panose="020B0603020202020204" pitchFamily="34" charset="0"/>
              </a:rPr>
              <a:t>  when there are two either/or options</a:t>
            </a:r>
          </a:p>
        </p:txBody>
      </p:sp>
    </p:spTree>
    <p:extLst>
      <p:ext uri="{BB962C8B-B14F-4D97-AF65-F5344CB8AC3E}">
        <p14:creationId xmlns:p14="http://schemas.microsoft.com/office/powerpoint/2010/main" val="176483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D37E5-0AA9-6FF3-FC04-C6AAB750D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284E0-3E5F-05C7-F481-3097EAA42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More than 2 options?  Use  </a:t>
            </a:r>
            <a:r>
              <a:rPr lang="en-GB" dirty="0" err="1">
                <a:solidFill>
                  <a:srgbClr val="FF0000"/>
                </a:solidFill>
              </a:rPr>
              <a:t>elif</a:t>
            </a:r>
            <a:endParaRPr lang="en-GB" dirty="0"/>
          </a:p>
        </p:txBody>
      </p:sp>
      <p:sp>
        <p:nvSpPr>
          <p:cNvPr id="3" name="codeblock">
            <a:extLst>
              <a:ext uri="{FF2B5EF4-FFF2-40B4-BE49-F238E27FC236}">
                <a16:creationId xmlns:a16="http://schemas.microsoft.com/office/drawing/2014/main" id="{D411BE70-89E9-23AD-F2CE-C02570EB8130}"/>
              </a:ext>
            </a:extLst>
          </p:cNvPr>
          <p:cNvSpPr/>
          <p:nvPr/>
        </p:nvSpPr>
        <p:spPr>
          <a:xfrm>
            <a:off x="664015" y="1757900"/>
            <a:ext cx="8342333" cy="285342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score = 72</a:t>
            </a:r>
          </a:p>
          <a:p>
            <a:r>
              <a:rPr lang="en-US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 score &gt;= 90:</a:t>
            </a:r>
          </a:p>
          <a:p>
            <a:r>
              <a:rPr lang="en-US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print("Grade A")</a:t>
            </a:r>
          </a:p>
          <a:p>
            <a:r>
              <a:rPr lang="en-US" sz="2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elif</a:t>
            </a:r>
            <a:r>
              <a:rPr lang="en-US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score &gt;= 70:</a:t>
            </a:r>
          </a:p>
          <a:p>
            <a:r>
              <a:rPr lang="en-US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print("Grade B")</a:t>
            </a:r>
          </a:p>
          <a:p>
            <a:r>
              <a:rPr lang="en-US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else:</a:t>
            </a:r>
          </a:p>
          <a:p>
            <a:r>
              <a:rPr lang="en-US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print("Grade C or below")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68CE12-7EA1-3755-91A8-FF28C831B356}"/>
              </a:ext>
            </a:extLst>
          </p:cNvPr>
          <p:cNvSpPr txBox="1"/>
          <p:nvPr/>
        </p:nvSpPr>
        <p:spPr>
          <a:xfrm>
            <a:off x="664015" y="4719484"/>
            <a:ext cx="83423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rebuchet MS" panose="020B0603020202020204" pitchFamily="34" charset="0"/>
              </a:rPr>
              <a:t>Note that we use </a:t>
            </a:r>
            <a:r>
              <a:rPr lang="en-GB" sz="2800" b="1" dirty="0">
                <a:solidFill>
                  <a:srgbClr val="FF0000"/>
                </a:solidFill>
                <a:latin typeface="Trebuchet MS" panose="020B0603020202020204" pitchFamily="34" charset="0"/>
              </a:rPr>
              <a:t>&gt;=</a:t>
            </a:r>
            <a:r>
              <a:rPr lang="en-GB" sz="2800" dirty="0">
                <a:latin typeface="Trebuchet MS" panose="020B0603020202020204" pitchFamily="34" charset="0"/>
              </a:rPr>
              <a:t> so that a score right on the boundary does not fall through this test</a:t>
            </a:r>
          </a:p>
          <a:p>
            <a:r>
              <a:rPr lang="en-GB" sz="2800" b="1" dirty="0">
                <a:solidFill>
                  <a:srgbClr val="FF0000"/>
                </a:solidFill>
                <a:latin typeface="Trebuchet MS" panose="020B0603020202020204" pitchFamily="34" charset="0"/>
              </a:rPr>
              <a:t>else</a:t>
            </a:r>
            <a:r>
              <a:rPr lang="en-GB" sz="2800" dirty="0">
                <a:latin typeface="Trebuchet MS" panose="020B0603020202020204" pitchFamily="34" charset="0"/>
              </a:rPr>
              <a:t>  catches what falls out the bottom.</a:t>
            </a:r>
          </a:p>
        </p:txBody>
      </p:sp>
    </p:spTree>
    <p:extLst>
      <p:ext uri="{BB962C8B-B14F-4D97-AF65-F5344CB8AC3E}">
        <p14:creationId xmlns:p14="http://schemas.microsoft.com/office/powerpoint/2010/main" val="288636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70B14A5-6357-46F4-B14D-3BED83102C1E}" vid="{5753A9D6-BA76-4809-A1E4-F477DDF3F3C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70B14A5-6357-46F4-B14D-3BED83102C1E}" vid="{D1CFB2AC-5009-4F16-B832-5C633B0301B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309</TotalTime>
  <Words>822</Words>
  <Application>Microsoft Office PowerPoint</Application>
  <PresentationFormat>Widescreen</PresentationFormat>
  <Paragraphs>127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Aptos</vt:lpstr>
      <vt:lpstr>Arial</vt:lpstr>
      <vt:lpstr>Century Gothic</vt:lpstr>
      <vt:lpstr>Courier New</vt:lpstr>
      <vt:lpstr>Trebuchet MS</vt:lpstr>
      <vt:lpstr>Office Theme</vt:lpstr>
      <vt:lpstr>Office Theme</vt:lpstr>
      <vt:lpstr>Decisions, decisions…</vt:lpstr>
      <vt:lpstr>Recall from last lesson</vt:lpstr>
      <vt:lpstr>True or False?</vt:lpstr>
      <vt:lpstr>PowerPoint Presentation</vt:lpstr>
      <vt:lpstr>More on operators</vt:lpstr>
      <vt:lpstr>So…</vt:lpstr>
      <vt:lpstr>The  if  statement</vt:lpstr>
      <vt:lpstr>The  else  statement</vt:lpstr>
      <vt:lpstr>More than 2 options?  Use  elif</vt:lpstr>
      <vt:lpstr>Task</vt:lpstr>
      <vt:lpstr>Another Task</vt:lpstr>
      <vt:lpstr>A newer Python feature is match/case</vt:lpstr>
      <vt:lpstr>Summary Questions</vt:lpstr>
      <vt:lpstr>Homework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1</cp:revision>
  <dcterms:created xsi:type="dcterms:W3CDTF">2025-09-13T14:56:40Z</dcterms:created>
  <dcterms:modified xsi:type="dcterms:W3CDTF">2025-09-13T20:06:40Z</dcterms:modified>
</cp:coreProperties>
</file>