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9" r:id="rId3"/>
    <p:sldId id="263" r:id="rId4"/>
    <p:sldId id="265" r:id="rId5"/>
    <p:sldId id="264" r:id="rId6"/>
    <p:sldId id="266" r:id="rId7"/>
    <p:sldId id="268" r:id="rId8"/>
    <p:sldId id="267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61" r:id="rId23"/>
    <p:sldId id="26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E35B64-7D6B-495B-BC37-A136BFCFD7E9}" v="8" dt="2025-09-10T07:22:53.5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28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Rundell" userId="02f36d3d-9692-43c5-873c-1a596eba61c5" providerId="ADAL" clId="{DBC78DAB-6ABD-48BB-9AF7-F3E8AA781A98}"/>
    <pc:docChg chg="modSld">
      <pc:chgData name="Simon Rundell" userId="02f36d3d-9692-43c5-873c-1a596eba61c5" providerId="ADAL" clId="{DBC78DAB-6ABD-48BB-9AF7-F3E8AA781A98}" dt="2025-09-08T16:39:57.210" v="12" actId="20577"/>
      <pc:docMkLst>
        <pc:docMk/>
      </pc:docMkLst>
      <pc:sldChg chg="modSp mod">
        <pc:chgData name="Simon Rundell" userId="02f36d3d-9692-43c5-873c-1a596eba61c5" providerId="ADAL" clId="{DBC78DAB-6ABD-48BB-9AF7-F3E8AA781A98}" dt="2025-09-08T16:39:57.210" v="12" actId="20577"/>
        <pc:sldMkLst>
          <pc:docMk/>
          <pc:sldMk cId="3752921668" sldId="281"/>
        </pc:sldMkLst>
        <pc:spChg chg="mod">
          <ac:chgData name="Simon Rundell" userId="02f36d3d-9692-43c5-873c-1a596eba61c5" providerId="ADAL" clId="{DBC78DAB-6ABD-48BB-9AF7-F3E8AA781A98}" dt="2025-09-08T16:39:57.210" v="12" actId="20577"/>
          <ac:spMkLst>
            <pc:docMk/>
            <pc:sldMk cId="3752921668" sldId="281"/>
            <ac:spMk id="4" creationId="{08812149-07E6-C47B-295B-5069DBA8E218}"/>
          </ac:spMkLst>
        </pc:spChg>
      </pc:sldChg>
    </pc:docChg>
  </pc:docChgLst>
  <pc:docChgLst>
    <pc:chgData name="Simon Rundell" userId="02f36d3d-9692-43c5-873c-1a596eba61c5" providerId="ADAL" clId="{7DE35B64-7D6B-495B-BC37-A136BFCFD7E9}"/>
    <pc:docChg chg="modSld">
      <pc:chgData name="Simon Rundell" userId="02f36d3d-9692-43c5-873c-1a596eba61c5" providerId="ADAL" clId="{7DE35B64-7D6B-495B-BC37-A136BFCFD7E9}" dt="2025-09-10T07:22:53.529" v="7" actId="20577"/>
      <pc:docMkLst>
        <pc:docMk/>
      </pc:docMkLst>
      <pc:sldChg chg="modSp">
        <pc:chgData name="Simon Rundell" userId="02f36d3d-9692-43c5-873c-1a596eba61c5" providerId="ADAL" clId="{7DE35B64-7D6B-495B-BC37-A136BFCFD7E9}" dt="2025-09-10T07:22:53.529" v="7" actId="20577"/>
        <pc:sldMkLst>
          <pc:docMk/>
          <pc:sldMk cId="3749792297" sldId="275"/>
        </pc:sldMkLst>
        <pc:spChg chg="mod">
          <ac:chgData name="Simon Rundell" userId="02f36d3d-9692-43c5-873c-1a596eba61c5" providerId="ADAL" clId="{7DE35B64-7D6B-495B-BC37-A136BFCFD7E9}" dt="2025-09-10T07:22:53.529" v="7" actId="20577"/>
          <ac:spMkLst>
            <pc:docMk/>
            <pc:sldMk cId="3749792297" sldId="275"/>
            <ac:spMk id="3" creationId="{83949DC0-0C28-74F6-B803-237479B88F3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46CF-1C4D-4459-B08C-FB5331E3EFD0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6BE0-322D-4546-8545-11D9A1862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95713" y="103188"/>
            <a:ext cx="2925762" cy="1646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1749425"/>
            <a:ext cx="5486400" cy="6251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/>
          </a:p>
        </p:txBody>
      </p:sp>
      <p:sp>
        <p:nvSpPr>
          <p:cNvPr id="97" name="Google Shape;9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3345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10/09/2025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demonkey.design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simon@codemonkey.design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gif"/><Relationship Id="rId17" Type="http://schemas.openxmlformats.org/officeDocument/2006/relationships/image" Target="../media/image27.png"/><Relationship Id="rId2" Type="http://schemas.openxmlformats.org/officeDocument/2006/relationships/image" Target="../media/image12.gif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11" Type="http://schemas.openxmlformats.org/officeDocument/2006/relationships/image" Target="../media/image21.gif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gif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microsoft.com/e/K73QrEvkDD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62565-0C80-B0C4-6008-D01CD87401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CodeMonkey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EE8E95-E42D-F563-A6CE-5CD1FF12294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14231" y="2369264"/>
            <a:ext cx="2863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rebuchet MS" panose="020B0603020202020204" pitchFamily="34" charset="0"/>
              </a:rPr>
              <a:t>Where the magic happens</a:t>
            </a:r>
            <a:endParaRPr lang="en-GB" dirty="0">
              <a:latin typeface="Trebuchet MS" panose="020B0603020202020204" pitchFamily="34" charset="0"/>
            </a:endParaRPr>
          </a:p>
        </p:txBody>
      </p:sp>
      <p:pic>
        <p:nvPicPr>
          <p:cNvPr id="8" name="Picture 7" descr="A cartoon of a monkey standing on a keyboard&#10;&#10;AI-generated content may be incorrect.">
            <a:extLst>
              <a:ext uri="{FF2B5EF4-FFF2-40B4-BE49-F238E27FC236}">
                <a16:creationId xmlns:a16="http://schemas.microsoft.com/office/drawing/2014/main" id="{05FF48C3-38C2-C363-513D-1F57923A88B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161" y="3972376"/>
            <a:ext cx="2079523" cy="2079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160914-D2D4-4701-BDA3-E29DD125679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7093" y="4482239"/>
            <a:ext cx="44246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CodeMonkey Design</a:t>
            </a:r>
          </a:p>
          <a:p>
            <a:pPr algn="r"/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www.codemonkey.design</a:t>
            </a:r>
            <a:endParaRPr lang="en-GB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r"/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  <a:hlinkClick r:id="rId4"/>
              </a:rPr>
              <a:t>simon@codemonkey.design</a:t>
            </a:r>
            <a:endParaRPr lang="en-GB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r"/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+44 7976 802123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322286-5404-043A-DF9A-3F60F2F4A8D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086714" y="1538402"/>
            <a:ext cx="50257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Trebuchet MS" panose="020B0603020202020204" pitchFamily="34" charset="0"/>
              </a:rPr>
              <a:t>This template and PowerPoint Extensions created by</a:t>
            </a:r>
          </a:p>
        </p:txBody>
      </p:sp>
    </p:spTree>
    <p:extLst>
      <p:ext uri="{BB962C8B-B14F-4D97-AF65-F5344CB8AC3E}">
        <p14:creationId xmlns:p14="http://schemas.microsoft.com/office/powerpoint/2010/main" val="580146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9524D-5F10-FD29-72AA-6B156A84B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DRY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FE055-141B-45AC-9A85-68AC25918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3257155" cy="4351338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FF0000"/>
                </a:solidFill>
              </a:rPr>
              <a:t>D</a:t>
            </a:r>
            <a:r>
              <a:rPr lang="en-GB" sz="5400" dirty="0"/>
              <a:t>on’t</a:t>
            </a:r>
          </a:p>
          <a:p>
            <a:r>
              <a:rPr lang="en-GB" sz="5400" dirty="0">
                <a:solidFill>
                  <a:srgbClr val="FF0000"/>
                </a:solidFill>
              </a:rPr>
              <a:t>R</a:t>
            </a:r>
            <a:r>
              <a:rPr lang="en-GB" sz="5400" dirty="0"/>
              <a:t>epeat</a:t>
            </a:r>
          </a:p>
          <a:p>
            <a:r>
              <a:rPr lang="en-GB" sz="5400" dirty="0">
                <a:solidFill>
                  <a:srgbClr val="FF0000"/>
                </a:solidFill>
              </a:rPr>
              <a:t>Y</a:t>
            </a:r>
            <a:r>
              <a:rPr lang="en-GB" sz="5400" dirty="0"/>
              <a:t>ourself</a:t>
            </a:r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1A15B8D9-7AC8-88CA-80ED-3C6586EED8F5}"/>
              </a:ext>
            </a:extLst>
          </p:cNvPr>
          <p:cNvSpPr/>
          <p:nvPr/>
        </p:nvSpPr>
        <p:spPr>
          <a:xfrm>
            <a:off x="5537994" y="2064487"/>
            <a:ext cx="2996406" cy="193363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Trebuchet MS" panose="020B0603020202020204" pitchFamily="34" charset="0"/>
              </a:rPr>
              <a:t>Key characteristics: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Reusable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Efficient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Easier to maintain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Written once, used many times</a:t>
            </a:r>
          </a:p>
        </p:txBody>
      </p:sp>
      <p:sp>
        <p:nvSpPr>
          <p:cNvPr id="6" name="Note this down">
            <a:extLst>
              <a:ext uri="{FF2B5EF4-FFF2-40B4-BE49-F238E27FC236}">
                <a16:creationId xmlns:a16="http://schemas.microsoft.com/office/drawing/2014/main" id="{FD75859E-B1BB-3D55-0B1E-B9405C3BFBBA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394751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41FDD-FE20-D1D3-FEF9-2D7EC7DEA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would be wrong with this?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DBB89C-3272-1637-B0C8-7F344FF96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24" y="2203465"/>
            <a:ext cx="3862868" cy="10313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F28422-1123-D2BA-3762-42A0995D5E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664"/>
          <a:stretch>
            <a:fillRect/>
          </a:stretch>
        </p:blipFill>
        <p:spPr>
          <a:xfrm>
            <a:off x="4179515" y="2203465"/>
            <a:ext cx="5642911" cy="29486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9820FB-FB47-2FC3-DE1A-298DF4829CFD}"/>
              </a:ext>
            </a:extLst>
          </p:cNvPr>
          <p:cNvSpPr txBox="1"/>
          <p:nvPr/>
        </p:nvSpPr>
        <p:spPr>
          <a:xfrm>
            <a:off x="3534787" y="3234813"/>
            <a:ext cx="6447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Trebuchet MS" panose="020B0603020202020204" pitchFamily="34" charset="0"/>
              </a:rPr>
              <a:t>vs</a:t>
            </a:r>
          </a:p>
        </p:txBody>
      </p:sp>
      <p:sp>
        <p:nvSpPr>
          <p:cNvPr id="9" name="Note this down">
            <a:extLst>
              <a:ext uri="{FF2B5EF4-FFF2-40B4-BE49-F238E27FC236}">
                <a16:creationId xmlns:a16="http://schemas.microsoft.com/office/drawing/2014/main" id="{2E38A536-8618-8FA2-EF37-3F3BC3B8D599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68184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1C8F2-04FD-DBF9-DCFC-39FF36C1D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WET Code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B7677F-515A-7CFF-9134-880663733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279" y="467782"/>
            <a:ext cx="3862868" cy="103134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722353-1E62-CD63-0580-1300A2B74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3257155" cy="4351338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FF0000"/>
                </a:solidFill>
              </a:rPr>
              <a:t>W</a:t>
            </a:r>
            <a:r>
              <a:rPr lang="en-GB" sz="5400" dirty="0"/>
              <a:t>e</a:t>
            </a:r>
          </a:p>
          <a:p>
            <a:r>
              <a:rPr lang="en-GB" sz="5400" dirty="0">
                <a:solidFill>
                  <a:srgbClr val="FF0000"/>
                </a:solidFill>
              </a:rPr>
              <a:t>E</a:t>
            </a:r>
            <a:r>
              <a:rPr lang="en-GB" sz="5400" dirty="0"/>
              <a:t>njoy</a:t>
            </a:r>
          </a:p>
          <a:p>
            <a:r>
              <a:rPr lang="en-GB" sz="5400" dirty="0">
                <a:solidFill>
                  <a:srgbClr val="FF0000"/>
                </a:solidFill>
              </a:rPr>
              <a:t>T</a:t>
            </a:r>
            <a:r>
              <a:rPr lang="en-GB" sz="5400" dirty="0"/>
              <a:t>yping</a:t>
            </a:r>
          </a:p>
        </p:txBody>
      </p:sp>
      <p:sp>
        <p:nvSpPr>
          <p:cNvPr id="6" name="Note this down">
            <a:extLst>
              <a:ext uri="{FF2B5EF4-FFF2-40B4-BE49-F238E27FC236}">
                <a16:creationId xmlns:a16="http://schemas.microsoft.com/office/drawing/2014/main" id="{A7E042FE-736B-08C8-17FB-8AD1F7730C1C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7" name="Note this down">
            <a:extLst>
              <a:ext uri="{FF2B5EF4-FFF2-40B4-BE49-F238E27FC236}">
                <a16:creationId xmlns:a16="http://schemas.microsoft.com/office/drawing/2014/main" id="{A36DEBC9-E99B-7BA6-A845-4BA2A5DBAA36}"/>
              </a:ext>
            </a:extLst>
          </p:cNvPr>
          <p:cNvSpPr/>
          <p:nvPr/>
        </p:nvSpPr>
        <p:spPr>
          <a:xfrm>
            <a:off x="5537994" y="2064487"/>
            <a:ext cx="2996406" cy="193363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Trebuchet MS" panose="020B0603020202020204" pitchFamily="34" charset="0"/>
              </a:rPr>
              <a:t>Key characteristics: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Repetitive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Harder to maintain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More chance of errors</a:t>
            </a:r>
          </a:p>
        </p:txBody>
      </p:sp>
    </p:spTree>
    <p:extLst>
      <p:ext uri="{BB962C8B-B14F-4D97-AF65-F5344CB8AC3E}">
        <p14:creationId xmlns:p14="http://schemas.microsoft.com/office/powerpoint/2010/main" val="373224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0F8283-4FE8-CCEF-FCA1-2BAAF8C1A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happens if I want to change “Hello” to “Hi”?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307BA5-4C51-67A4-BC7E-37A6CCCB0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24" y="2203465"/>
            <a:ext cx="3862868" cy="1031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3CBEBB-2CA3-9B9B-74F6-12B3ECBDAA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664"/>
          <a:stretch>
            <a:fillRect/>
          </a:stretch>
        </p:blipFill>
        <p:spPr>
          <a:xfrm>
            <a:off x="4101590" y="2832729"/>
            <a:ext cx="5642911" cy="2948638"/>
          </a:xfrm>
          <a:prstGeom prst="rect">
            <a:avLst/>
          </a:prstGeom>
        </p:spPr>
      </p:pic>
      <p:sp>
        <p:nvSpPr>
          <p:cNvPr id="7" name="Note this down">
            <a:extLst>
              <a:ext uri="{FF2B5EF4-FFF2-40B4-BE49-F238E27FC236}">
                <a16:creationId xmlns:a16="http://schemas.microsoft.com/office/drawing/2014/main" id="{5EE2A988-0DBA-E00D-357C-23397E09F19E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8" name="Callout: Bent Line 7">
            <a:extLst>
              <a:ext uri="{FF2B5EF4-FFF2-40B4-BE49-F238E27FC236}">
                <a16:creationId xmlns:a16="http://schemas.microsoft.com/office/drawing/2014/main" id="{9AB5782A-4737-2ABC-5976-744B3716F1CC}"/>
              </a:ext>
            </a:extLst>
          </p:cNvPr>
          <p:cNvSpPr/>
          <p:nvPr/>
        </p:nvSpPr>
        <p:spPr>
          <a:xfrm>
            <a:off x="1673210" y="4006646"/>
            <a:ext cx="1689424" cy="1253612"/>
          </a:xfrm>
          <a:prstGeom prst="borderCallout2">
            <a:avLst>
              <a:gd name="adj1" fmla="val 45417"/>
              <a:gd name="adj2" fmla="val -767"/>
              <a:gd name="adj3" fmla="val 45417"/>
              <a:gd name="adj4" fmla="val -23651"/>
              <a:gd name="adj5" fmla="val -63512"/>
              <a:gd name="adj6" fmla="val -42593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You’d have to change it everywhere for each line</a:t>
            </a:r>
          </a:p>
        </p:txBody>
      </p:sp>
      <p:sp>
        <p:nvSpPr>
          <p:cNvPr id="9" name="Callout: Bent Line 8">
            <a:extLst>
              <a:ext uri="{FF2B5EF4-FFF2-40B4-BE49-F238E27FC236}">
                <a16:creationId xmlns:a16="http://schemas.microsoft.com/office/drawing/2014/main" id="{27289DF5-209F-EAA2-CB86-65133CCBF801}"/>
              </a:ext>
            </a:extLst>
          </p:cNvPr>
          <p:cNvSpPr/>
          <p:nvPr/>
        </p:nvSpPr>
        <p:spPr>
          <a:xfrm>
            <a:off x="7793790" y="1299799"/>
            <a:ext cx="1689424" cy="1253612"/>
          </a:xfrm>
          <a:prstGeom prst="borderCallout2">
            <a:avLst>
              <a:gd name="adj1" fmla="val 48554"/>
              <a:gd name="adj2" fmla="val -2513"/>
              <a:gd name="adj3" fmla="val 50123"/>
              <a:gd name="adj4" fmla="val -19577"/>
              <a:gd name="adj5" fmla="val 164724"/>
              <a:gd name="adj6" fmla="val -28625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You only have to change it once</a:t>
            </a:r>
          </a:p>
        </p:txBody>
      </p:sp>
      <p:sp>
        <p:nvSpPr>
          <p:cNvPr id="10" name="Note this down">
            <a:extLst>
              <a:ext uri="{FF2B5EF4-FFF2-40B4-BE49-F238E27FC236}">
                <a16:creationId xmlns:a16="http://schemas.microsoft.com/office/drawing/2014/main" id="{F85D7812-E555-830E-835F-08DD2FF26B98}"/>
              </a:ext>
            </a:extLst>
          </p:cNvPr>
          <p:cNvSpPr/>
          <p:nvPr/>
        </p:nvSpPr>
        <p:spPr>
          <a:xfrm>
            <a:off x="10021504" y="3148780"/>
            <a:ext cx="1873045" cy="135439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Clearly: </a:t>
            </a:r>
          </a:p>
          <a:p>
            <a:pPr algn="ctr"/>
            <a:endParaRPr lang="en-GB" dirty="0">
              <a:latin typeface="Trebuchet MS" panose="020B0603020202020204" pitchFamily="34" charset="0"/>
            </a:endParaRPr>
          </a:p>
          <a:p>
            <a:pPr algn="ctr"/>
            <a:r>
              <a:rPr lang="en-GB" dirty="0">
                <a:solidFill>
                  <a:srgbClr val="FF0000"/>
                </a:solidFill>
                <a:latin typeface="Trebuchet MS" panose="020B0603020202020204" pitchFamily="34" charset="0"/>
              </a:rPr>
              <a:t>DRY</a:t>
            </a:r>
            <a:r>
              <a:rPr lang="en-GB" dirty="0">
                <a:latin typeface="Trebuchet MS" panose="020B0603020202020204" pitchFamily="34" charset="0"/>
              </a:rPr>
              <a:t> is better than </a:t>
            </a:r>
            <a:r>
              <a:rPr lang="en-GB" dirty="0">
                <a:solidFill>
                  <a:srgbClr val="FF0000"/>
                </a:solidFill>
                <a:latin typeface="Trebuchet MS" panose="020B0603020202020204" pitchFamily="34" charset="0"/>
              </a:rPr>
              <a:t>WET</a:t>
            </a:r>
          </a:p>
        </p:txBody>
      </p:sp>
    </p:spTree>
    <p:extLst>
      <p:ext uri="{BB962C8B-B14F-4D97-AF65-F5344CB8AC3E}">
        <p14:creationId xmlns:p14="http://schemas.microsoft.com/office/powerpoint/2010/main" val="7313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11C8A-0621-5EF2-99A8-738795CB1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differences between DRY and WET code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841FC-1B89-016D-B082-A973F111C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DRY code saves time, avoids duplication, and makes programs easier to update.</a:t>
            </a:r>
          </a:p>
          <a:p>
            <a:r>
              <a:rPr lang="en-US" sz="3600" dirty="0"/>
              <a:t>WET code is repetitive, wastes time, and makes maintenance harder.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22814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7900-8260-DB84-79EE-4440C272E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Task: Experience the difference between DRY and WET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49DC0-0C28-74F6-B803-237479B88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7487459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In your Teams Class Notebooks:</a:t>
            </a:r>
          </a:p>
          <a:p>
            <a:endParaRPr lang="en-GB" dirty="0"/>
          </a:p>
          <a:p>
            <a:r>
              <a:rPr lang="en-GB" dirty="0"/>
              <a:t>Type “Welcome to WET Coding” down ten times</a:t>
            </a:r>
          </a:p>
          <a:p>
            <a:endParaRPr lang="en-GB" dirty="0"/>
          </a:p>
          <a:p>
            <a:r>
              <a:rPr lang="en-GB"/>
              <a:t>Type </a:t>
            </a:r>
            <a:r>
              <a:rPr lang="en-GB" dirty="0"/>
              <a:t>“Welcome to DRY Coding” and now copy and paste it ten times.</a:t>
            </a:r>
          </a:p>
          <a:p>
            <a:endParaRPr lang="en-GB" dirty="0"/>
          </a:p>
          <a:p>
            <a:pPr algn="r"/>
            <a:r>
              <a:rPr lang="en-GB" sz="4000" dirty="0"/>
              <a:t>Which one was easier?</a:t>
            </a:r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2A0BA193-3D1A-EF57-CCB8-3797F5E20CF4}"/>
              </a:ext>
            </a:extLst>
          </p:cNvPr>
          <p:cNvSpPr/>
          <p:nvPr/>
        </p:nvSpPr>
        <p:spPr>
          <a:xfrm>
            <a:off x="7779749" y="2431890"/>
            <a:ext cx="1873045" cy="139710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Do not use cut and paste, type it out ten whole times!</a:t>
            </a:r>
          </a:p>
        </p:txBody>
      </p:sp>
    </p:spTree>
    <p:extLst>
      <p:ext uri="{BB962C8B-B14F-4D97-AF65-F5344CB8AC3E}">
        <p14:creationId xmlns:p14="http://schemas.microsoft.com/office/powerpoint/2010/main" val="374979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A1C0B-3873-2587-A236-C18198A0B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DRY vs WET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2456D0E-9504-12E0-5445-3C67FCB52C8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92290" y="1490007"/>
            <a:ext cx="9452211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Which task took longer?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Which was easier to change? (What if the phrase changed to “Hello Coders!”?)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Which was more error-prone?</a:t>
            </a:r>
          </a:p>
        </p:txBody>
      </p:sp>
      <p:sp>
        <p:nvSpPr>
          <p:cNvPr id="5" name="Note this down">
            <a:extLst>
              <a:ext uri="{FF2B5EF4-FFF2-40B4-BE49-F238E27FC236}">
                <a16:creationId xmlns:a16="http://schemas.microsoft.com/office/drawing/2014/main" id="{E56032A9-18B8-A94C-362A-648B12CC2116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93AF9A6-FC9B-C17C-A425-3F54BAFEE4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641023"/>
              </p:ext>
            </p:extLst>
          </p:nvPr>
        </p:nvGraphicFramePr>
        <p:xfrm>
          <a:off x="1137264" y="3305889"/>
          <a:ext cx="8128000" cy="26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57806207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1216448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168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09588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534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FF5E5-CF13-F46D-4A03-8EC3367D1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your Teams Class Notebooks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5EBD2-0C1A-E4AF-3B55-80E7FC12E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Answer: 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sz="4800" dirty="0"/>
              <a:t>“What is the difference between DRY and WET Code?”</a:t>
            </a:r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3654DB42-5D65-030E-6275-7A5A344F3B20}"/>
              </a:ext>
            </a:extLst>
          </p:cNvPr>
          <p:cNvSpPr/>
          <p:nvPr/>
        </p:nvSpPr>
        <p:spPr>
          <a:xfrm>
            <a:off x="10026665" y="1845437"/>
            <a:ext cx="1873045" cy="79944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Class Notebooks</a:t>
            </a:r>
          </a:p>
        </p:txBody>
      </p:sp>
      <p:sp>
        <p:nvSpPr>
          <p:cNvPr id="5" name="Minutes display">
            <a:extLst>
              <a:ext uri="{FF2B5EF4-FFF2-40B4-BE49-F238E27FC236}">
                <a16:creationId xmlns:a16="http://schemas.microsoft.com/office/drawing/2014/main" id="{7B7BD6A4-08AC-721C-465D-97B4A3712CC8}"/>
              </a:ext>
            </a:extLst>
          </p:cNvPr>
          <p:cNvSpPr/>
          <p:nvPr/>
        </p:nvSpPr>
        <p:spPr>
          <a:xfrm>
            <a:off x="10105782" y="3025771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5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33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1E52D-64B7-D46B-A376-07456CCB0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Closed Source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BB6FA-1E07-EA0C-CE53-F2693B09B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1" y="1822450"/>
            <a:ext cx="5803710" cy="4351338"/>
          </a:xfrm>
        </p:spPr>
        <p:txBody>
          <a:bodyPr/>
          <a:lstStyle/>
          <a:p>
            <a:r>
              <a:rPr lang="en-GB" dirty="0"/>
              <a:t>If you weren’t at College, would Microsoft Office be free for you to use?</a:t>
            </a:r>
          </a:p>
          <a:p>
            <a:r>
              <a:rPr lang="en-GB" dirty="0"/>
              <a:t>It is a commercial, paid product</a:t>
            </a:r>
          </a:p>
          <a:p>
            <a:r>
              <a:rPr lang="en-GB" dirty="0"/>
              <a:t>In fact: even if you have paid money for it, you don’t own it</a:t>
            </a:r>
          </a:p>
          <a:p>
            <a:r>
              <a:rPr lang="en-GB" dirty="0"/>
              <a:t>You only own a licence to be able to use it</a:t>
            </a:r>
          </a:p>
          <a:p>
            <a:r>
              <a:rPr lang="en-GB" dirty="0"/>
              <a:t>This is </a:t>
            </a:r>
            <a:r>
              <a:rPr lang="en-GB" b="1" dirty="0">
                <a:solidFill>
                  <a:srgbClr val="FF0000"/>
                </a:solidFill>
              </a:rPr>
              <a:t>Closed Source</a:t>
            </a:r>
            <a:r>
              <a:rPr lang="en-GB" dirty="0"/>
              <a:t> Code</a:t>
            </a:r>
          </a:p>
          <a:p>
            <a:endParaRPr lang="en-GB" dirty="0"/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1E924C6D-DCBB-A14F-4947-A62050CD40F4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pic>
        <p:nvPicPr>
          <p:cNvPr id="4098" name="Picture 2" descr="5+ Thousand Microsoft Office Logo Royalty-Free Images, Stock Photos &amp;  Pictures | Shutterstock">
            <a:extLst>
              <a:ext uri="{FF2B5EF4-FFF2-40B4-BE49-F238E27FC236}">
                <a16:creationId xmlns:a16="http://schemas.microsoft.com/office/drawing/2014/main" id="{4767EDBC-D6D7-D155-ACAF-4EE36D5A6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7"/>
          <a:stretch>
            <a:fillRect/>
          </a:stretch>
        </p:blipFill>
        <p:spPr bwMode="auto">
          <a:xfrm>
            <a:off x="6096000" y="1646238"/>
            <a:ext cx="3577406" cy="136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ote this down">
            <a:extLst>
              <a:ext uri="{FF2B5EF4-FFF2-40B4-BE49-F238E27FC236}">
                <a16:creationId xmlns:a16="http://schemas.microsoft.com/office/drawing/2014/main" id="{8EB030C5-17A9-5D6B-5234-010DB34C8190}"/>
              </a:ext>
            </a:extLst>
          </p:cNvPr>
          <p:cNvSpPr/>
          <p:nvPr/>
        </p:nvSpPr>
        <p:spPr>
          <a:xfrm>
            <a:off x="6092775" y="5211762"/>
            <a:ext cx="3583858" cy="107238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Good job the College pays for you to have a Microsoft Office licence whilst you study here!</a:t>
            </a:r>
          </a:p>
        </p:txBody>
      </p:sp>
      <p:pic>
        <p:nvPicPr>
          <p:cNvPr id="4100" name="Picture 4" descr="Adobe photoshop logo history - tolfcasa">
            <a:extLst>
              <a:ext uri="{FF2B5EF4-FFF2-40B4-BE49-F238E27FC236}">
                <a16:creationId xmlns:a16="http://schemas.microsoft.com/office/drawing/2014/main" id="{1A5C6718-207E-6832-7724-115A0BCC7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175" y="3092119"/>
            <a:ext cx="3462730" cy="126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ote this down">
            <a:extLst>
              <a:ext uri="{FF2B5EF4-FFF2-40B4-BE49-F238E27FC236}">
                <a16:creationId xmlns:a16="http://schemas.microsoft.com/office/drawing/2014/main" id="{304FF81C-88B7-D4F9-0DA4-764B6C5AC1D8}"/>
              </a:ext>
            </a:extLst>
          </p:cNvPr>
          <p:cNvSpPr/>
          <p:nvPr/>
        </p:nvSpPr>
        <p:spPr>
          <a:xfrm>
            <a:off x="10021504" y="3186007"/>
            <a:ext cx="1873045" cy="126966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rebuchet MS" panose="020B0603020202020204" pitchFamily="34" charset="0"/>
              </a:rPr>
              <a:t>Why might a company want to keep its code closed?</a:t>
            </a:r>
            <a:endParaRPr lang="en-GB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05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EF1C1-E901-3F4C-A1D1-DC83E7059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But there are other forms of Licence: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E3D1F-0600-B95F-86B4-A0CA1DD47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Open Source </a:t>
            </a:r>
            <a:r>
              <a:rPr lang="en-GB" dirty="0"/>
              <a:t>Code makes the code available to the public</a:t>
            </a:r>
          </a:p>
          <a:p>
            <a:r>
              <a:rPr lang="en-GB" dirty="0"/>
              <a:t>Sometimes that is completely without limit</a:t>
            </a:r>
          </a:p>
          <a:p>
            <a:r>
              <a:rPr lang="en-GB" dirty="0"/>
              <a:t>Sometimes there are limits and expectations that if you modify the code, you share it with the software community.</a:t>
            </a:r>
          </a:p>
          <a:p>
            <a:r>
              <a:rPr lang="en-GB" dirty="0"/>
              <a:t>Good examples are:</a:t>
            </a:r>
          </a:p>
          <a:p>
            <a:pPr lvl="1"/>
            <a:r>
              <a:rPr lang="en-GB" dirty="0"/>
              <a:t>The Linux Operating System</a:t>
            </a:r>
          </a:p>
          <a:p>
            <a:pPr lvl="1"/>
            <a:r>
              <a:rPr lang="en-GB" dirty="0"/>
              <a:t>The Python Programming Language</a:t>
            </a:r>
          </a:p>
          <a:p>
            <a:pPr lvl="1"/>
            <a:r>
              <a:rPr lang="en-GB" dirty="0"/>
              <a:t>VLC Media Player</a:t>
            </a:r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64250320-9C94-F49B-F347-089DB3F2964C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5" name="Note this down">
            <a:extLst>
              <a:ext uri="{FF2B5EF4-FFF2-40B4-BE49-F238E27FC236}">
                <a16:creationId xmlns:a16="http://schemas.microsoft.com/office/drawing/2014/main" id="{9A7EB0FD-52E9-AB9C-2271-EF0E2E980934}"/>
              </a:ext>
            </a:extLst>
          </p:cNvPr>
          <p:cNvSpPr/>
          <p:nvPr/>
        </p:nvSpPr>
        <p:spPr>
          <a:xfrm>
            <a:off x="10021504" y="2517058"/>
            <a:ext cx="1873045" cy="67683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GNU is an example</a:t>
            </a:r>
          </a:p>
        </p:txBody>
      </p:sp>
      <p:sp>
        <p:nvSpPr>
          <p:cNvPr id="6" name="Note this down">
            <a:extLst>
              <a:ext uri="{FF2B5EF4-FFF2-40B4-BE49-F238E27FC236}">
                <a16:creationId xmlns:a16="http://schemas.microsoft.com/office/drawing/2014/main" id="{074A4409-8BC9-2D3E-8F81-EC0C9230CB84}"/>
              </a:ext>
            </a:extLst>
          </p:cNvPr>
          <p:cNvSpPr/>
          <p:nvPr/>
        </p:nvSpPr>
        <p:spPr>
          <a:xfrm>
            <a:off x="10021503" y="3429000"/>
            <a:ext cx="1873045" cy="67683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MIT, Apache licenses</a:t>
            </a:r>
          </a:p>
        </p:txBody>
      </p:sp>
    </p:spTree>
    <p:extLst>
      <p:ext uri="{BB962C8B-B14F-4D97-AF65-F5344CB8AC3E}">
        <p14:creationId xmlns:p14="http://schemas.microsoft.com/office/powerpoint/2010/main" val="325307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13"/>
              <a:buFont typeface="Calibri"/>
              <a:buNone/>
            </a:pPr>
            <a:endParaRPr sz="1013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38E18B-FBBC-24A0-BF3B-14DF5327E8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784" y="104139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dirty="0"/>
              <a:t>Understanding coding acronyms and terminology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BADA41-0129-B31C-1313-3C719ECE50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1712655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1FBB3-B14A-27F9-1015-F822AA774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50C55-B518-7402-10EC-12345CBDB9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Open Source can be changed by anybody for their own use</a:t>
            </a:r>
          </a:p>
          <a:p>
            <a:r>
              <a:rPr lang="en-GB" dirty="0"/>
              <a:t>People work on this often for their own enjoyment</a:t>
            </a:r>
          </a:p>
          <a:p>
            <a:r>
              <a:rPr lang="en-GB" dirty="0"/>
              <a:t>They can submit their work to the </a:t>
            </a:r>
            <a:r>
              <a:rPr lang="en-GB" b="1" dirty="0">
                <a:solidFill>
                  <a:srgbClr val="FF0000"/>
                </a:solidFill>
              </a:rPr>
              <a:t>maintainers</a:t>
            </a:r>
            <a:r>
              <a:rPr lang="en-GB" dirty="0"/>
              <a:t> of the code who can approve it to become part of the main software</a:t>
            </a:r>
          </a:p>
          <a:p>
            <a:r>
              <a:rPr lang="en-GB" dirty="0"/>
              <a:t>Maintainers do it for nothing in their own spare time, so changes can be slow in being released</a:t>
            </a:r>
          </a:p>
          <a:p>
            <a:r>
              <a:rPr lang="en-GB" dirty="0"/>
              <a:t>There is no commercial pressure to innovate.</a:t>
            </a:r>
          </a:p>
        </p:txBody>
      </p:sp>
      <p:pic>
        <p:nvPicPr>
          <p:cNvPr id="5122" name="Picture 2" descr="GitHub Logo, symbol, meaning, history, PNG, brand">
            <a:extLst>
              <a:ext uri="{FF2B5EF4-FFF2-40B4-BE49-F238E27FC236}">
                <a16:creationId xmlns:a16="http://schemas.microsoft.com/office/drawing/2014/main" id="{B03627A0-329A-9726-AA44-DADDFDC96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664" y="320674"/>
            <a:ext cx="2356556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ote this down">
            <a:extLst>
              <a:ext uri="{FF2B5EF4-FFF2-40B4-BE49-F238E27FC236}">
                <a16:creationId xmlns:a16="http://schemas.microsoft.com/office/drawing/2014/main" id="{9524B317-FBE1-3434-66FD-A889AFBE5768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111968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945FC-94E5-BDCA-9755-0D34CAB97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and 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C7371-5AB2-C3D3-9855-FFAB1BE78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Create a Word document and research and answer these five questions:</a:t>
            </a:r>
          </a:p>
          <a:p>
            <a:pPr lvl="1"/>
            <a:r>
              <a:rPr lang="en-US" dirty="0"/>
              <a:t>What is a unit of code?</a:t>
            </a:r>
          </a:p>
          <a:p>
            <a:pPr lvl="1"/>
            <a:r>
              <a:rPr lang="en-US" dirty="0"/>
              <a:t>Which is better for maintainability: DRY or WET code? Why?</a:t>
            </a:r>
          </a:p>
          <a:p>
            <a:pPr lvl="1"/>
            <a:r>
              <a:rPr lang="en-US" dirty="0"/>
              <a:t>Give an example of a DRY coding practice.</a:t>
            </a:r>
          </a:p>
          <a:p>
            <a:pPr lvl="1"/>
            <a:r>
              <a:rPr lang="en-US" dirty="0"/>
              <a:t>What is the main difference between open source and closed source software?</a:t>
            </a:r>
          </a:p>
          <a:p>
            <a:pPr lvl="1"/>
            <a:r>
              <a:rPr lang="en-US" dirty="0"/>
              <a:t>Give one example of open source software and one of closed source software.</a:t>
            </a:r>
            <a:endParaRPr lang="en-GB" dirty="0"/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08812149-07E6-C47B-295B-5069DBA8E218}"/>
              </a:ext>
            </a:extLst>
          </p:cNvPr>
          <p:cNvSpPr/>
          <p:nvPr/>
        </p:nvSpPr>
        <p:spPr>
          <a:xfrm>
            <a:off x="10026665" y="334758"/>
            <a:ext cx="1873045" cy="139710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endParaRPr lang="en-GB" dirty="0">
              <a:latin typeface="Trebuchet MS" panose="020B0603020202020204" pitchFamily="34" charset="0"/>
            </a:endParaRP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Tuesday</a:t>
            </a:r>
          </a:p>
        </p:txBody>
      </p:sp>
    </p:spTree>
    <p:extLst>
      <p:ext uri="{BB962C8B-B14F-4D97-AF65-F5344CB8AC3E}">
        <p14:creationId xmlns:p14="http://schemas.microsoft.com/office/powerpoint/2010/main" val="37529216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ample Texts">
            <a:extLst>
              <a:ext uri="{FF2B5EF4-FFF2-40B4-BE49-F238E27FC236}">
                <a16:creationId xmlns:a16="http://schemas.microsoft.com/office/drawing/2014/main" id="{788E3DC4-B8DA-B2E7-D566-B2EB498CB3B4}"/>
              </a:ext>
            </a:extLst>
          </p:cNvPr>
          <p:cNvSpPr>
            <a:spLocks/>
          </p:cNvSpPr>
          <p:nvPr/>
        </p:nvSpPr>
        <p:spPr>
          <a:xfrm>
            <a:off x="246632" y="215493"/>
            <a:ext cx="4250940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Sample Texts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Please Log In (Red)">
            <a:extLst>
              <a:ext uri="{FF2B5EF4-FFF2-40B4-BE49-F238E27FC236}">
                <a16:creationId xmlns:a16="http://schemas.microsoft.com/office/drawing/2014/main" id="{EDC1AEAA-040D-03B9-0A9A-3CED76C064C6}"/>
              </a:ext>
            </a:extLst>
          </p:cNvPr>
          <p:cNvSpPr txBox="1"/>
          <p:nvPr/>
        </p:nvSpPr>
        <p:spPr>
          <a:xfrm>
            <a:off x="246632" y="2545128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Trebuchet MS" panose="020B0603020202020204" pitchFamily="34" charset="0"/>
              </a:rPr>
              <a:t>PLEASE LOG IN</a:t>
            </a:r>
          </a:p>
        </p:txBody>
      </p:sp>
      <p:sp>
        <p:nvSpPr>
          <p:cNvPr id="7" name="Please Log In (Green)">
            <a:extLst>
              <a:ext uri="{FF2B5EF4-FFF2-40B4-BE49-F238E27FC236}">
                <a16:creationId xmlns:a16="http://schemas.microsoft.com/office/drawing/2014/main" id="{5FCC4698-8CBC-9518-5D09-A14E6CC1E299}"/>
              </a:ext>
            </a:extLst>
          </p:cNvPr>
          <p:cNvSpPr txBox="1"/>
          <p:nvPr/>
        </p:nvSpPr>
        <p:spPr>
          <a:xfrm>
            <a:off x="252306" y="2914460"/>
            <a:ext cx="2425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  <a:latin typeface="Trebuchet MS" panose="020B0603020202020204" pitchFamily="34" charset="0"/>
              </a:rPr>
              <a:t>PLEASE LOG IN </a:t>
            </a:r>
          </a:p>
        </p:txBody>
      </p:sp>
      <p:sp>
        <p:nvSpPr>
          <p:cNvPr id="2" name="True / False:">
            <a:extLst>
              <a:ext uri="{FF2B5EF4-FFF2-40B4-BE49-F238E27FC236}">
                <a16:creationId xmlns:a16="http://schemas.microsoft.com/office/drawing/2014/main" id="{A9215A17-B260-8337-4537-2045399246C2}"/>
              </a:ext>
            </a:extLst>
          </p:cNvPr>
          <p:cNvSpPr txBox="1"/>
          <p:nvPr/>
        </p:nvSpPr>
        <p:spPr>
          <a:xfrm>
            <a:off x="246632" y="2094613"/>
            <a:ext cx="1978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Trebuchet MS" panose="020B0603020202020204" pitchFamily="34" charset="0"/>
              </a:rPr>
              <a:t>True / False:</a:t>
            </a:r>
          </a:p>
        </p:txBody>
      </p:sp>
      <p:sp>
        <p:nvSpPr>
          <p:cNvPr id="5" name="DO NOT USE">
            <a:extLst>
              <a:ext uri="{FF2B5EF4-FFF2-40B4-BE49-F238E27FC236}">
                <a16:creationId xmlns:a16="http://schemas.microsoft.com/office/drawing/2014/main" id="{650BC6C0-EDBB-FC13-C3D6-3F6152CEE4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3656521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831" y="3709610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932" y="2428425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036956" y="984932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latin typeface="Trebuchet MS" panose="020B0603020202020204" pitchFamily="34" charset="0"/>
              </a:rPr>
              <a:t>Xmins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5536" y="5503388"/>
            <a:ext cx="1763996" cy="1179672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868" y="2698717"/>
            <a:ext cx="1792557" cy="1792557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36" y="3685700"/>
            <a:ext cx="1954411" cy="1563529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20" y="5503389"/>
            <a:ext cx="2144856" cy="1179671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15" name="Education Journey" descr="A cartoon of a person looking at a child&#10;&#10;AI-generated content may be incorrect.">
            <a:extLst>
              <a:ext uri="{FF2B5EF4-FFF2-40B4-BE49-F238E27FC236}">
                <a16:creationId xmlns:a16="http://schemas.microsoft.com/office/drawing/2014/main" id="{4DB55384-F2E2-9AEE-E889-7AF3129F1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145486"/>
            <a:ext cx="2331725" cy="1572771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90607" y="5478743"/>
            <a:ext cx="1806476" cy="1204317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91911" y="3685008"/>
            <a:ext cx="1705171" cy="1136781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F8BA5-5CD7-7E46-A8D6-A82E80760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89A41-6ECB-3B27-344E-8116DF56A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Visit:</a:t>
            </a:r>
          </a:p>
          <a:p>
            <a:pPr marL="0" indent="0">
              <a:buNone/>
            </a:pPr>
            <a:r>
              <a:rPr lang="en-GB" dirty="0">
                <a:hlinkClick r:id="rId2"/>
              </a:rPr>
              <a:t>https://forms.microsoft.com/e/K73QrEvkDD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to see what you remember from last lesson</a:t>
            </a:r>
          </a:p>
        </p:txBody>
      </p:sp>
    </p:spTree>
    <p:extLst>
      <p:ext uri="{BB962C8B-B14F-4D97-AF65-F5344CB8AC3E}">
        <p14:creationId xmlns:p14="http://schemas.microsoft.com/office/powerpoint/2010/main" val="3684306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B9BA6C-BE7A-9FD4-BEE1-4EED049B0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55" y="956434"/>
            <a:ext cx="8643583" cy="451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23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E6944-0082-6790-2222-8D7F65DA5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Acronyms and 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0280B-4BD0-3DB7-785A-477948A4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r>
              <a:rPr lang="en-GB" dirty="0"/>
              <a:t>In IT we love our acronyms and stupid names</a:t>
            </a:r>
          </a:p>
          <a:p>
            <a:r>
              <a:rPr lang="en-GB" dirty="0"/>
              <a:t>We especially love our acronyms which make stupid names</a:t>
            </a:r>
          </a:p>
          <a:p>
            <a:pPr lvl="1"/>
            <a:r>
              <a:rPr lang="en-GB" dirty="0"/>
              <a:t>TWAIN: </a:t>
            </a:r>
            <a:r>
              <a:rPr lang="en-GB" dirty="0">
                <a:solidFill>
                  <a:srgbClr val="FF0000"/>
                </a:solidFill>
              </a:rPr>
              <a:t>T</a:t>
            </a:r>
            <a:r>
              <a:rPr lang="en-GB" dirty="0"/>
              <a:t>oolkit </a:t>
            </a:r>
            <a:r>
              <a:rPr lang="en-GB" dirty="0">
                <a:solidFill>
                  <a:srgbClr val="FF0000"/>
                </a:solidFill>
              </a:rPr>
              <a:t>W</a:t>
            </a:r>
            <a:r>
              <a:rPr lang="en-GB" dirty="0"/>
              <a:t>ithout </a:t>
            </a:r>
            <a:r>
              <a:rPr lang="en-GB" dirty="0">
                <a:solidFill>
                  <a:srgbClr val="FF0000"/>
                </a:solidFill>
              </a:rPr>
              <a:t>A</a:t>
            </a:r>
            <a:r>
              <a:rPr lang="en-GB" dirty="0"/>
              <a:t>n </a:t>
            </a:r>
            <a:r>
              <a:rPr lang="en-GB" dirty="0">
                <a:solidFill>
                  <a:srgbClr val="FF0000"/>
                </a:solidFill>
              </a:rPr>
              <a:t>I</a:t>
            </a:r>
            <a:r>
              <a:rPr lang="en-GB" dirty="0"/>
              <a:t>nteresting </a:t>
            </a:r>
            <a:r>
              <a:rPr lang="en-GB" dirty="0">
                <a:solidFill>
                  <a:srgbClr val="FF0000"/>
                </a:solidFill>
              </a:rPr>
              <a:t>N</a:t>
            </a:r>
            <a:r>
              <a:rPr lang="en-GB" dirty="0"/>
              <a:t>ame</a:t>
            </a:r>
          </a:p>
          <a:p>
            <a:pPr lvl="1"/>
            <a:r>
              <a:rPr lang="en-GB" dirty="0"/>
              <a:t>GNU: </a:t>
            </a:r>
            <a:r>
              <a:rPr lang="en-GB" dirty="0">
                <a:solidFill>
                  <a:srgbClr val="FF0000"/>
                </a:solidFill>
              </a:rPr>
              <a:t>G</a:t>
            </a:r>
            <a:r>
              <a:rPr lang="en-GB" dirty="0"/>
              <a:t>NU’s </a:t>
            </a:r>
            <a:r>
              <a:rPr lang="en-GB" dirty="0">
                <a:solidFill>
                  <a:srgbClr val="FF0000"/>
                </a:solidFill>
              </a:rPr>
              <a:t>N</a:t>
            </a:r>
            <a:r>
              <a:rPr lang="en-GB" dirty="0"/>
              <a:t>ot </a:t>
            </a:r>
            <a:r>
              <a:rPr lang="en-GB" dirty="0">
                <a:solidFill>
                  <a:srgbClr val="FF0000"/>
                </a:solidFill>
              </a:rPr>
              <a:t>U</a:t>
            </a:r>
            <a:r>
              <a:rPr lang="en-GB" dirty="0"/>
              <a:t>nix</a:t>
            </a:r>
          </a:p>
          <a:p>
            <a:pPr lvl="1"/>
            <a:r>
              <a:rPr lang="en-GB" dirty="0"/>
              <a:t>CPU: </a:t>
            </a:r>
            <a:r>
              <a:rPr lang="en-GB" dirty="0">
                <a:solidFill>
                  <a:srgbClr val="FF0000"/>
                </a:solidFill>
              </a:rPr>
              <a:t>C</a:t>
            </a:r>
            <a:r>
              <a:rPr lang="en-GB" dirty="0"/>
              <a:t>entral </a:t>
            </a:r>
            <a:r>
              <a:rPr lang="en-GB" dirty="0">
                <a:solidFill>
                  <a:srgbClr val="FF0000"/>
                </a:solidFill>
              </a:rPr>
              <a:t>P</a:t>
            </a:r>
            <a:r>
              <a:rPr lang="en-GB" dirty="0"/>
              <a:t>rocessing </a:t>
            </a:r>
            <a:r>
              <a:rPr lang="en-GB" dirty="0">
                <a:solidFill>
                  <a:srgbClr val="FF0000"/>
                </a:solidFill>
              </a:rPr>
              <a:t>U</a:t>
            </a:r>
            <a:r>
              <a:rPr lang="en-GB" dirty="0"/>
              <a:t>nit</a:t>
            </a:r>
          </a:p>
          <a:p>
            <a:pPr lvl="1"/>
            <a:r>
              <a:rPr lang="en-GB" dirty="0"/>
              <a:t>RAM: </a:t>
            </a:r>
            <a:r>
              <a:rPr lang="en-GB" dirty="0">
                <a:solidFill>
                  <a:srgbClr val="FF0000"/>
                </a:solidFill>
              </a:rPr>
              <a:t>R</a:t>
            </a:r>
            <a:r>
              <a:rPr lang="en-GB" dirty="0"/>
              <a:t>andom </a:t>
            </a:r>
            <a:r>
              <a:rPr lang="en-GB" dirty="0">
                <a:solidFill>
                  <a:srgbClr val="FF0000"/>
                </a:solidFill>
              </a:rPr>
              <a:t>A</a:t>
            </a:r>
            <a:r>
              <a:rPr lang="en-GB" dirty="0"/>
              <a:t>ccess </a:t>
            </a:r>
            <a:r>
              <a:rPr lang="en-GB" dirty="0">
                <a:solidFill>
                  <a:srgbClr val="FF0000"/>
                </a:solidFill>
              </a:rPr>
              <a:t>M</a:t>
            </a:r>
            <a:r>
              <a:rPr lang="en-GB" dirty="0"/>
              <a:t>emory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5FA2F04-F2B8-71B8-187E-583C1AAE1EFF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4198374" y="3775587"/>
            <a:ext cx="5823131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64FF108-9BEF-1AC3-C72A-94A94BAFBB4C}"/>
              </a:ext>
            </a:extLst>
          </p:cNvPr>
          <p:cNvSpPr/>
          <p:nvPr/>
        </p:nvSpPr>
        <p:spPr>
          <a:xfrm>
            <a:off x="10021505" y="3283975"/>
            <a:ext cx="2003348" cy="9832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This is especially special because it is </a:t>
            </a:r>
            <a:r>
              <a:rPr lang="en-GB" b="1" dirty="0">
                <a:solidFill>
                  <a:srgbClr val="FF0000"/>
                </a:solidFill>
              </a:rPr>
              <a:t>recursive</a:t>
            </a:r>
          </a:p>
        </p:txBody>
      </p:sp>
      <p:sp>
        <p:nvSpPr>
          <p:cNvPr id="7" name="Note this down">
            <a:extLst>
              <a:ext uri="{FF2B5EF4-FFF2-40B4-BE49-F238E27FC236}">
                <a16:creationId xmlns:a16="http://schemas.microsoft.com/office/drawing/2014/main" id="{155AAC56-2881-2029-5F0E-06B9B28A0D91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F44FD5C-1D7E-525E-B4E1-6F4DEF1CE184}"/>
              </a:ext>
            </a:extLst>
          </p:cNvPr>
          <p:cNvCxnSpPr>
            <a:cxnSpLocks/>
          </p:cNvCxnSpPr>
          <p:nvPr/>
        </p:nvCxnSpPr>
        <p:spPr>
          <a:xfrm>
            <a:off x="7202129" y="3404419"/>
            <a:ext cx="820994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Note this down">
            <a:extLst>
              <a:ext uri="{FF2B5EF4-FFF2-40B4-BE49-F238E27FC236}">
                <a16:creationId xmlns:a16="http://schemas.microsoft.com/office/drawing/2014/main" id="{C59EB03D-6530-A0F3-B8E2-996F7077E0EF}"/>
              </a:ext>
            </a:extLst>
          </p:cNvPr>
          <p:cNvSpPr/>
          <p:nvPr/>
        </p:nvSpPr>
        <p:spPr>
          <a:xfrm>
            <a:off x="8101782" y="3082413"/>
            <a:ext cx="1219200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Scanner drivers</a:t>
            </a:r>
          </a:p>
        </p:txBody>
      </p:sp>
    </p:spTree>
    <p:extLst>
      <p:ext uri="{BB962C8B-B14F-4D97-AF65-F5344CB8AC3E}">
        <p14:creationId xmlns:p14="http://schemas.microsoft.com/office/powerpoint/2010/main" val="169911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5BABA-FF9E-9A36-5FB8-093FD917F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meant by a unit of code?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87E7BA5-252D-A92A-10F4-9EA5E77F0E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30308" y="2305615"/>
            <a:ext cx="8910338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unit of code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is the smallest piece of code that performs a specific function.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It could be a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line of code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a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function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or a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module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depending on the context.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Think of it as a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building block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in a bigger program.</a:t>
            </a:r>
          </a:p>
        </p:txBody>
      </p:sp>
      <p:sp>
        <p:nvSpPr>
          <p:cNvPr id="5" name="Note this down">
            <a:extLst>
              <a:ext uri="{FF2B5EF4-FFF2-40B4-BE49-F238E27FC236}">
                <a16:creationId xmlns:a16="http://schemas.microsoft.com/office/drawing/2014/main" id="{FC0DEA74-6BFE-DB4C-E899-97AC4C4B8FC1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328127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3B53F-A0FC-84B3-5148-62EE5D3E1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smallest “unit” in a recipe, a car, or a song?</a:t>
            </a:r>
            <a:endParaRPr lang="en-GB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EC92A8A-7DD2-FC9F-1209-8A2965BDF0AC}"/>
              </a:ext>
            </a:extLst>
          </p:cNvPr>
          <p:cNvSpPr/>
          <p:nvPr/>
        </p:nvSpPr>
        <p:spPr>
          <a:xfrm>
            <a:off x="422787" y="1848465"/>
            <a:ext cx="8809703" cy="411971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Note this down">
            <a:extLst>
              <a:ext uri="{FF2B5EF4-FFF2-40B4-BE49-F238E27FC236}">
                <a16:creationId xmlns:a16="http://schemas.microsoft.com/office/drawing/2014/main" id="{A8B767A8-AB7C-47E1-87C9-02B64F533B9A}"/>
              </a:ext>
            </a:extLst>
          </p:cNvPr>
          <p:cNvSpPr/>
          <p:nvPr/>
        </p:nvSpPr>
        <p:spPr>
          <a:xfrm>
            <a:off x="10021504" y="1649561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Talk in pairs</a:t>
            </a:r>
          </a:p>
        </p:txBody>
      </p:sp>
      <p:sp>
        <p:nvSpPr>
          <p:cNvPr id="6" name="Note this down">
            <a:extLst>
              <a:ext uri="{FF2B5EF4-FFF2-40B4-BE49-F238E27FC236}">
                <a16:creationId xmlns:a16="http://schemas.microsoft.com/office/drawing/2014/main" id="{E158F2C6-7DFC-36FC-425D-EACB8F81917B}"/>
              </a:ext>
            </a:extLst>
          </p:cNvPr>
          <p:cNvSpPr/>
          <p:nvPr/>
        </p:nvSpPr>
        <p:spPr>
          <a:xfrm>
            <a:off x="10021504" y="2716361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Now share</a:t>
            </a:r>
          </a:p>
        </p:txBody>
      </p:sp>
    </p:spTree>
    <p:extLst>
      <p:ext uri="{BB962C8B-B14F-4D97-AF65-F5344CB8AC3E}">
        <p14:creationId xmlns:p14="http://schemas.microsoft.com/office/powerpoint/2010/main" val="232272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762463-DF10-52F5-1AAD-D69FF2169B6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1613" y="774290"/>
            <a:ext cx="3114368" cy="3114368"/>
          </a:xfrm>
          <a:prstGeom prst="rect">
            <a:avLst/>
          </a:prstGeom>
        </p:spPr>
      </p:pic>
      <p:pic>
        <p:nvPicPr>
          <p:cNvPr id="2050" name="Picture 2" descr="LEGO MASTERS: SamzBrego (LEGO Lapel Pin) – Samz Brego">
            <a:extLst>
              <a:ext uri="{FF2B5EF4-FFF2-40B4-BE49-F238E27FC236}">
                <a16:creationId xmlns:a16="http://schemas.microsoft.com/office/drawing/2014/main" id="{ED9E34FE-0E59-4876-DAEF-88C20EE9C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57" y="1143000"/>
            <a:ext cx="4805470" cy="270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F806E7E9-46E1-5607-0671-D553E788B617}"/>
              </a:ext>
            </a:extLst>
          </p:cNvPr>
          <p:cNvSpPr/>
          <p:nvPr/>
        </p:nvSpPr>
        <p:spPr>
          <a:xfrm>
            <a:off x="3605981" y="2331474"/>
            <a:ext cx="1064342" cy="598539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57C6E1-6130-5352-3555-BB296A2A86B2}"/>
              </a:ext>
            </a:extLst>
          </p:cNvPr>
          <p:cNvSpPr txBox="1"/>
          <p:nvPr/>
        </p:nvSpPr>
        <p:spPr>
          <a:xfrm>
            <a:off x="393291" y="4043656"/>
            <a:ext cx="29398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rebuchet MS" panose="020B0603020202020204" pitchFamily="34" charset="0"/>
              </a:rPr>
              <a:t>A unit of code is like a Lego building block. </a:t>
            </a:r>
          </a:p>
          <a:p>
            <a:endParaRPr lang="en-GB" dirty="0">
              <a:latin typeface="Trebuchet MS" panose="020B0603020202020204" pitchFamily="34" charset="0"/>
            </a:endParaRPr>
          </a:p>
          <a:p>
            <a:r>
              <a:rPr lang="en-GB" dirty="0">
                <a:latin typeface="Trebuchet MS" panose="020B0603020202020204" pitchFamily="34" charset="0"/>
              </a:rPr>
              <a:t>On its own it has shape and function…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E2AA96-0BAA-783C-1321-F97E87389C8D}"/>
              </a:ext>
            </a:extLst>
          </p:cNvPr>
          <p:cNvSpPr txBox="1"/>
          <p:nvPr/>
        </p:nvSpPr>
        <p:spPr>
          <a:xfrm>
            <a:off x="3333135" y="4117865"/>
            <a:ext cx="1189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rebuchet MS" panose="020B0603020202020204" pitchFamily="34" charset="0"/>
              </a:rPr>
              <a:t>combined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206657-0F75-0D93-3FF4-E8E795C96688}"/>
              </a:ext>
            </a:extLst>
          </p:cNvPr>
          <p:cNvSpPr txBox="1"/>
          <p:nvPr/>
        </p:nvSpPr>
        <p:spPr>
          <a:xfrm>
            <a:off x="4670323" y="4117865"/>
            <a:ext cx="496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rebuchet MS" panose="020B0603020202020204" pitchFamily="34" charset="0"/>
              </a:rPr>
              <a:t>it makes something much bigger and better!</a:t>
            </a:r>
          </a:p>
        </p:txBody>
      </p:sp>
    </p:spTree>
    <p:extLst>
      <p:ext uri="{BB962C8B-B14F-4D97-AF65-F5344CB8AC3E}">
        <p14:creationId xmlns:p14="http://schemas.microsoft.com/office/powerpoint/2010/main" val="23832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4E17-BF04-D938-96E0-A1D8B4C31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your Teams Class Notebook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35871-3559-EAD5-B4B5-1CC76B5F0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Note down the definition of a unit of code.</a:t>
            </a:r>
          </a:p>
          <a:p>
            <a:r>
              <a:rPr lang="en-GB" sz="3600" dirty="0"/>
              <a:t>Can you think of a different </a:t>
            </a:r>
            <a:r>
              <a:rPr lang="en-GB" sz="3600" b="1" dirty="0">
                <a:solidFill>
                  <a:srgbClr val="FF0000"/>
                </a:solidFill>
              </a:rPr>
              <a:t>analogy </a:t>
            </a:r>
            <a:r>
              <a:rPr lang="en-GB" sz="3600" dirty="0"/>
              <a:t>to illustrate it?</a:t>
            </a:r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85346CE0-B167-D50B-85BC-AE495D670A68}"/>
              </a:ext>
            </a:extLst>
          </p:cNvPr>
          <p:cNvSpPr/>
          <p:nvPr/>
        </p:nvSpPr>
        <p:spPr>
          <a:xfrm>
            <a:off x="10095491" y="1822450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Write this</a:t>
            </a:r>
          </a:p>
        </p:txBody>
      </p:sp>
    </p:spTree>
    <p:extLst>
      <p:ext uri="{BB962C8B-B14F-4D97-AF65-F5344CB8AC3E}">
        <p14:creationId xmlns:p14="http://schemas.microsoft.com/office/powerpoint/2010/main" val="205748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65FBB679-C8E9-429F-B1AF-E08CE422D40D}" vid="{7710FD2E-D743-437C-A152-E4EC4BD606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197</TotalTime>
  <Words>858</Words>
  <Application>Microsoft Office PowerPoint</Application>
  <PresentationFormat>Widescreen</PresentationFormat>
  <Paragraphs>148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Aptos</vt:lpstr>
      <vt:lpstr>Arial</vt:lpstr>
      <vt:lpstr>Calibri</vt:lpstr>
      <vt:lpstr>Century Gothic</vt:lpstr>
      <vt:lpstr>Courier New</vt:lpstr>
      <vt:lpstr>Trebuchet MS</vt:lpstr>
      <vt:lpstr>Office Theme</vt:lpstr>
      <vt:lpstr>CodeMonkey</vt:lpstr>
      <vt:lpstr>Understanding coding acronyms and terminology</vt:lpstr>
      <vt:lpstr>Recall</vt:lpstr>
      <vt:lpstr>PowerPoint Presentation</vt:lpstr>
      <vt:lpstr>Acronyms and Terminology</vt:lpstr>
      <vt:lpstr>What is meant by a unit of code?</vt:lpstr>
      <vt:lpstr>What’s the smallest “unit” in a recipe, a car, or a song?</vt:lpstr>
      <vt:lpstr>PowerPoint Presentation</vt:lpstr>
      <vt:lpstr>In your Teams Class Notebook</vt:lpstr>
      <vt:lpstr>DRY Code</vt:lpstr>
      <vt:lpstr>What would be wrong with this?</vt:lpstr>
      <vt:lpstr>WET Code</vt:lpstr>
      <vt:lpstr>What happens if I want to change “Hello” to “Hi”?</vt:lpstr>
      <vt:lpstr>Key differences between DRY and WET code</vt:lpstr>
      <vt:lpstr>Task: Experience the difference between DRY and WET code</vt:lpstr>
      <vt:lpstr>DRY vs WET</vt:lpstr>
      <vt:lpstr>In your Teams Class Notebooks</vt:lpstr>
      <vt:lpstr>Closed Source Code</vt:lpstr>
      <vt:lpstr>But there are other forms of Licence:</vt:lpstr>
      <vt:lpstr>Open Source</vt:lpstr>
      <vt:lpstr>Research and Homework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1</cp:revision>
  <dcterms:created xsi:type="dcterms:W3CDTF">2025-09-07T17:39:39Z</dcterms:created>
  <dcterms:modified xsi:type="dcterms:W3CDTF">2025-09-10T07:22:55Z</dcterms:modified>
</cp:coreProperties>
</file>