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63" r:id="rId3"/>
    <p:sldId id="264" r:id="rId4"/>
    <p:sldId id="265" r:id="rId5"/>
    <p:sldId id="266" r:id="rId6"/>
    <p:sldId id="275" r:id="rId7"/>
    <p:sldId id="267" r:id="rId8"/>
    <p:sldId id="268" r:id="rId9"/>
    <p:sldId id="276" r:id="rId10"/>
    <p:sldId id="269" r:id="rId11"/>
    <p:sldId id="270" r:id="rId12"/>
    <p:sldId id="274" r:id="rId13"/>
    <p:sldId id="271" r:id="rId14"/>
    <p:sldId id="272" r:id="rId15"/>
    <p:sldId id="27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59832" autoAdjust="0"/>
  </p:normalViewPr>
  <p:slideViewPr>
    <p:cSldViewPr snapToGrid="0">
      <p:cViewPr varScale="1">
        <p:scale>
          <a:sx n="58" d="100"/>
          <a:sy n="58" d="100"/>
        </p:scale>
        <p:origin x="264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F1FB9596-0F52-40A8-A68C-5A12D2874F9B}"/>
    <pc:docChg chg="custSel modSld">
      <pc:chgData name="Simon Rundell" userId="02f36d3d-9692-43c5-873c-1a596eba61c5" providerId="ADAL" clId="{F1FB9596-0F52-40A8-A68C-5A12D2874F9B}" dt="2025-09-24T14:45:23.527" v="1787" actId="20577"/>
      <pc:docMkLst>
        <pc:docMk/>
      </pc:docMkLst>
      <pc:sldChg chg="modNotesTx">
        <pc:chgData name="Simon Rundell" userId="02f36d3d-9692-43c5-873c-1a596eba61c5" providerId="ADAL" clId="{F1FB9596-0F52-40A8-A68C-5A12D2874F9B}" dt="2025-09-24T14:43:18.264" v="1572" actId="6549"/>
        <pc:sldMkLst>
          <pc:docMk/>
          <pc:sldMk cId="318813652" sldId="263"/>
        </pc:sldMkLst>
      </pc:sldChg>
      <pc:sldChg chg="modNotesTx">
        <pc:chgData name="Simon Rundell" userId="02f36d3d-9692-43c5-873c-1a596eba61c5" providerId="ADAL" clId="{F1FB9596-0F52-40A8-A68C-5A12D2874F9B}" dt="2025-09-24T14:29:39.229" v="156" actId="20577"/>
        <pc:sldMkLst>
          <pc:docMk/>
          <pc:sldMk cId="3220750370" sldId="264"/>
        </pc:sldMkLst>
      </pc:sldChg>
      <pc:sldChg chg="modNotesTx">
        <pc:chgData name="Simon Rundell" userId="02f36d3d-9692-43c5-873c-1a596eba61c5" providerId="ADAL" clId="{F1FB9596-0F52-40A8-A68C-5A12D2874F9B}" dt="2025-09-24T14:33:08.507" v="393" actId="20577"/>
        <pc:sldMkLst>
          <pc:docMk/>
          <pc:sldMk cId="1118851372" sldId="265"/>
        </pc:sldMkLst>
      </pc:sldChg>
      <pc:sldChg chg="modNotesTx">
        <pc:chgData name="Simon Rundell" userId="02f36d3d-9692-43c5-873c-1a596eba61c5" providerId="ADAL" clId="{F1FB9596-0F52-40A8-A68C-5A12D2874F9B}" dt="2025-09-24T14:34:02.758" v="542" actId="313"/>
        <pc:sldMkLst>
          <pc:docMk/>
          <pc:sldMk cId="2302317885" sldId="266"/>
        </pc:sldMkLst>
      </pc:sldChg>
      <pc:sldChg chg="modNotesTx">
        <pc:chgData name="Simon Rundell" userId="02f36d3d-9692-43c5-873c-1a596eba61c5" providerId="ADAL" clId="{F1FB9596-0F52-40A8-A68C-5A12D2874F9B}" dt="2025-09-24T14:37:48.532" v="1025" actId="20577"/>
        <pc:sldMkLst>
          <pc:docMk/>
          <pc:sldMk cId="102124385" sldId="267"/>
        </pc:sldMkLst>
      </pc:sldChg>
      <pc:sldChg chg="modNotesTx">
        <pc:chgData name="Simon Rundell" userId="02f36d3d-9692-43c5-873c-1a596eba61c5" providerId="ADAL" clId="{F1FB9596-0F52-40A8-A68C-5A12D2874F9B}" dt="2025-09-24T14:38:14.358" v="1026" actId="20577"/>
        <pc:sldMkLst>
          <pc:docMk/>
          <pc:sldMk cId="1945775584" sldId="268"/>
        </pc:sldMkLst>
      </pc:sldChg>
      <pc:sldChg chg="modNotesTx">
        <pc:chgData name="Simon Rundell" userId="02f36d3d-9692-43c5-873c-1a596eba61c5" providerId="ADAL" clId="{F1FB9596-0F52-40A8-A68C-5A12D2874F9B}" dt="2025-09-24T14:44:08.553" v="1653" actId="113"/>
        <pc:sldMkLst>
          <pc:docMk/>
          <pc:sldMk cId="2629058230" sldId="269"/>
        </pc:sldMkLst>
      </pc:sldChg>
      <pc:sldChg chg="modNotesTx">
        <pc:chgData name="Simon Rundell" userId="02f36d3d-9692-43c5-873c-1a596eba61c5" providerId="ADAL" clId="{F1FB9596-0F52-40A8-A68C-5A12D2874F9B}" dt="2025-09-24T14:45:23.527" v="1787" actId="20577"/>
        <pc:sldMkLst>
          <pc:docMk/>
          <pc:sldMk cId="2046297238" sldId="271"/>
        </pc:sldMkLst>
      </pc:sldChg>
      <pc:sldChg chg="modNotesTx">
        <pc:chgData name="Simon Rundell" userId="02f36d3d-9692-43c5-873c-1a596eba61c5" providerId="ADAL" clId="{F1FB9596-0F52-40A8-A68C-5A12D2874F9B}" dt="2025-09-24T14:45:10.615" v="1764" actId="20577"/>
        <pc:sldMkLst>
          <pc:docMk/>
          <pc:sldMk cId="3843598656" sldId="274"/>
        </pc:sldMkLst>
      </pc:sldChg>
      <pc:sldChg chg="modNotesTx">
        <pc:chgData name="Simon Rundell" userId="02f36d3d-9692-43c5-873c-1a596eba61c5" providerId="ADAL" clId="{F1FB9596-0F52-40A8-A68C-5A12D2874F9B}" dt="2025-09-24T14:34:44.195" v="644" actId="20577"/>
        <pc:sldMkLst>
          <pc:docMk/>
          <pc:sldMk cId="124209533" sldId="275"/>
        </pc:sldMkLst>
      </pc:sldChg>
      <pc:sldChg chg="modNotesTx">
        <pc:chgData name="Simon Rundell" userId="02f36d3d-9692-43c5-873c-1a596eba61c5" providerId="ADAL" clId="{F1FB9596-0F52-40A8-A68C-5A12D2874F9B}" dt="2025-09-24T14:41:59.920" v="1510" actId="20577"/>
        <pc:sldMkLst>
          <pc:docMk/>
          <pc:sldMk cId="3907995868" sldId="276"/>
        </pc:sldMkLst>
      </pc:sldChg>
    </pc:docChg>
  </pc:docChgLst>
  <pc:docChgLst>
    <pc:chgData name="Simon Rundell" userId="02f36d3d-9692-43c5-873c-1a596eba61c5" providerId="ADAL" clId="{9115DE13-68C4-4D84-8CAF-2D5471E75CFD}"/>
    <pc:docChg chg="custSel modSld">
      <pc:chgData name="Simon Rundell" userId="02f36d3d-9692-43c5-873c-1a596eba61c5" providerId="ADAL" clId="{9115DE13-68C4-4D84-8CAF-2D5471E75CFD}" dt="2025-10-06T18:24:34.529" v="0" actId="478"/>
      <pc:docMkLst>
        <pc:docMk/>
      </pc:docMkLst>
      <pc:sldChg chg="delSp mod">
        <pc:chgData name="Simon Rundell" userId="02f36d3d-9692-43c5-873c-1a596eba61c5" providerId="ADAL" clId="{9115DE13-68C4-4D84-8CAF-2D5471E75CFD}" dt="2025-10-06T18:24:34.529" v="0" actId="478"/>
        <pc:sldMkLst>
          <pc:docMk/>
          <pc:sldMk cId="318813652" sldId="263"/>
        </pc:sldMkLst>
        <pc:spChg chg="del">
          <ac:chgData name="Simon Rundell" userId="02f36d3d-9692-43c5-873c-1a596eba61c5" providerId="ADAL" clId="{9115DE13-68C4-4D84-8CAF-2D5471E75CFD}" dt="2025-10-06T18:24:34.529" v="0" actId="478"/>
          <ac:spMkLst>
            <pc:docMk/>
            <pc:sldMk cId="318813652" sldId="263"/>
            <ac:spMk id="4" creationId="{3C24A2BC-D202-3522-1059-3465EC4A95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 will be here as additional guidance</a:t>
            </a:r>
          </a:p>
          <a:p>
            <a:endParaRPr lang="en-GB" dirty="0"/>
          </a:p>
          <a:p>
            <a:r>
              <a:rPr lang="en-GB" dirty="0"/>
              <a:t>Other resources:</a:t>
            </a:r>
          </a:p>
          <a:p>
            <a:endParaRPr lang="en-GB" dirty="0"/>
          </a:p>
          <a:p>
            <a:r>
              <a:rPr lang="en-GB" dirty="0"/>
              <a:t>https://www.w3schools.com/python/</a:t>
            </a:r>
          </a:p>
          <a:p>
            <a:endParaRPr lang="en-GB" dirty="0"/>
          </a:p>
          <a:p>
            <a:r>
              <a:rPr lang="en-GB" dirty="0"/>
              <a:t>especially:</a:t>
            </a:r>
          </a:p>
          <a:p>
            <a:endParaRPr lang="en-GB" dirty="0"/>
          </a:p>
          <a:p>
            <a:r>
              <a:rPr lang="en-GB" dirty="0"/>
              <a:t>https://www.w3schools.com/python/python_functions.asp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8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code calculates the area of a rectangle from 2 arguments passed to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401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Put these into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4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quiz is on the previous lesson. It will show you where you are wrong. </a:t>
            </a:r>
          </a:p>
          <a:p>
            <a:r>
              <a:rPr lang="en-GB" dirty="0"/>
              <a:t>Use it to support your learning by identifying what you need to revise.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8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DRY code is about using functions, loops and other structures to ensure that we can reuse code as much as possible. So, you should always seek to write DRY code.</a:t>
            </a:r>
          </a:p>
          <a:p>
            <a:r>
              <a:rPr lang="en-GB" dirty="0"/>
              <a:t>Functions are a good way of doing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5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way code is written is called syntax, hence why when there is a mistake, like a typo the system often halts with “Syntax Error at line…”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0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Python we use tabs and colons, indentation and </a:t>
            </a:r>
            <a:r>
              <a:rPr lang="en-GB" dirty="0" err="1"/>
              <a:t>snake_case</a:t>
            </a:r>
            <a:r>
              <a:rPr lang="en-GB" dirty="0"/>
              <a:t> naming of variables as out syntax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12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an example:</a:t>
            </a:r>
          </a:p>
          <a:p>
            <a:endParaRPr lang="en-GB" dirty="0"/>
          </a:p>
          <a:p>
            <a:r>
              <a:rPr lang="en-GB" dirty="0"/>
              <a:t>def </a:t>
            </a:r>
            <a:r>
              <a:rPr lang="en-GB" dirty="0" err="1"/>
              <a:t>doubleNumber</a:t>
            </a:r>
            <a:r>
              <a:rPr lang="en-GB" dirty="0"/>
              <a:t>(</a:t>
            </a:r>
            <a:r>
              <a:rPr lang="en-GB" dirty="0" err="1"/>
              <a:t>startNumber</a:t>
            </a:r>
            <a:r>
              <a:rPr lang="en-GB" dirty="0"/>
              <a:t>):</a:t>
            </a:r>
          </a:p>
          <a:p>
            <a:r>
              <a:rPr lang="en-GB" dirty="0"/>
              <a:t>	result = </a:t>
            </a:r>
            <a:r>
              <a:rPr lang="en-GB" dirty="0" err="1"/>
              <a:t>startNumber</a:t>
            </a:r>
            <a:r>
              <a:rPr lang="en-GB" dirty="0"/>
              <a:t> * </a:t>
            </a:r>
            <a:r>
              <a:rPr lang="en-GB" dirty="0" err="1"/>
              <a:t>startNumber</a:t>
            </a:r>
            <a:endParaRPr lang="en-GB" dirty="0"/>
          </a:p>
          <a:p>
            <a:r>
              <a:rPr lang="en-GB" dirty="0"/>
              <a:t>	return result</a:t>
            </a:r>
          </a:p>
          <a:p>
            <a:endParaRPr lang="en-GB" dirty="0"/>
          </a:p>
          <a:p>
            <a:r>
              <a:rPr lang="en-GB" dirty="0"/>
              <a:t>print(</a:t>
            </a:r>
            <a:r>
              <a:rPr lang="en-GB" dirty="0" err="1"/>
              <a:t>doubleNumber</a:t>
            </a:r>
            <a:r>
              <a:rPr lang="en-GB" dirty="0"/>
              <a:t>(2))</a:t>
            </a:r>
          </a:p>
          <a:p>
            <a:endParaRPr lang="en-GB" dirty="0"/>
          </a:p>
          <a:p>
            <a:r>
              <a:rPr lang="en-GB" dirty="0"/>
              <a:t>The expected output of this is 4 because 2 * 2 = 4</a:t>
            </a:r>
          </a:p>
          <a:p>
            <a:endParaRPr lang="en-GB" dirty="0"/>
          </a:p>
          <a:p>
            <a:r>
              <a:rPr lang="en-GB" dirty="0"/>
              <a:t>print() itself is an </a:t>
            </a:r>
            <a:r>
              <a:rPr lang="en-GB" b="1" dirty="0"/>
              <a:t>in-built function</a:t>
            </a:r>
            <a:r>
              <a:rPr lang="en-GB" b="0" dirty="0"/>
              <a:t> which puts output on the screen, so notice it has brackets in it. It will print to the screen whatever is in the brackets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925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Arguments</a:t>
            </a:r>
            <a:r>
              <a:rPr lang="en-GB" sz="1200" dirty="0">
                <a:latin typeface="Trebuchet MS" panose="020B0603020202020204" pitchFamily="34" charset="0"/>
              </a:rPr>
              <a:t> are what are passed into a function from the code that calls it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rebuchet MS" panose="020B0603020202020204" pitchFamily="34" charset="0"/>
              </a:rPr>
              <a:t>The function receives it as </a:t>
            </a:r>
            <a:r>
              <a:rPr lang="en-GB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parameters</a:t>
            </a:r>
            <a:r>
              <a:rPr lang="en-GB" sz="1200" b="1" dirty="0">
                <a:latin typeface="Trebuchet MS" panose="020B0603020202020204" pitchFamily="34" charset="0"/>
              </a:rPr>
              <a:t>. </a:t>
            </a:r>
            <a:r>
              <a:rPr lang="en-GB" sz="1200" dirty="0">
                <a:latin typeface="Trebuchet MS" panose="020B0603020202020204" pitchFamily="34" charset="0"/>
              </a:rPr>
              <a:t>Think of those as placeholders waiting to receive arguments.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8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 of it another way:</a:t>
            </a:r>
          </a:p>
          <a:p>
            <a:endParaRPr lang="en-GB" dirty="0"/>
          </a:p>
          <a:p>
            <a:r>
              <a:rPr lang="en-GB" dirty="0"/>
              <a:t>The program pours the arguments into the function.</a:t>
            </a:r>
          </a:p>
          <a:p>
            <a:r>
              <a:rPr lang="en-GB" dirty="0"/>
              <a:t>The function will usually have different names for the parameters it receives. When working on these values inside the function it uses the names inside the function (we call it </a:t>
            </a:r>
            <a:r>
              <a:rPr lang="en-GB" i="1" dirty="0"/>
              <a:t>in the same scope</a:t>
            </a:r>
            <a:r>
              <a:rPr lang="en-GB" i="0" dirty="0"/>
              <a:t>)</a:t>
            </a:r>
          </a:p>
          <a:p>
            <a:endParaRPr lang="en-GB" i="0" dirty="0"/>
          </a:p>
          <a:p>
            <a:r>
              <a:rPr lang="en-GB" i="0" dirty="0"/>
              <a:t>So </a:t>
            </a:r>
          </a:p>
          <a:p>
            <a:endParaRPr lang="en-GB" i="0" dirty="0"/>
          </a:p>
          <a:p>
            <a:r>
              <a:rPr lang="en-GB" i="0" dirty="0"/>
              <a:t>def </a:t>
            </a:r>
            <a:r>
              <a:rPr lang="en-GB" i="0" dirty="0" err="1"/>
              <a:t>functionName</a:t>
            </a:r>
            <a:r>
              <a:rPr lang="en-GB" i="0" dirty="0"/>
              <a:t>(</a:t>
            </a:r>
            <a:r>
              <a:rPr lang="en-GB" i="0" dirty="0" err="1"/>
              <a:t>insideName</a:t>
            </a:r>
            <a:r>
              <a:rPr lang="en-GB" i="0" dirty="0"/>
              <a:t>):</a:t>
            </a:r>
          </a:p>
          <a:p>
            <a:r>
              <a:rPr lang="en-GB" i="0" dirty="0"/>
              <a:t>	print(</a:t>
            </a:r>
            <a:r>
              <a:rPr lang="en-GB" i="0" dirty="0" err="1"/>
              <a:t>insideName</a:t>
            </a:r>
            <a:r>
              <a:rPr lang="en-GB" i="0" dirty="0"/>
              <a:t>)</a:t>
            </a:r>
          </a:p>
          <a:p>
            <a:r>
              <a:rPr lang="en-GB" i="0" dirty="0"/>
              <a:t>	return</a:t>
            </a:r>
          </a:p>
          <a:p>
            <a:endParaRPr lang="en-GB" i="0" dirty="0"/>
          </a:p>
          <a:p>
            <a:r>
              <a:rPr lang="en-GB" i="0" dirty="0" err="1"/>
              <a:t>outsideName</a:t>
            </a:r>
            <a:r>
              <a:rPr lang="en-GB" i="0" dirty="0"/>
              <a:t>=5</a:t>
            </a:r>
          </a:p>
          <a:p>
            <a:r>
              <a:rPr lang="en-GB" i="0" dirty="0" err="1"/>
              <a:t>functionName</a:t>
            </a:r>
            <a:r>
              <a:rPr lang="en-GB" i="0" dirty="0"/>
              <a:t>(</a:t>
            </a:r>
            <a:r>
              <a:rPr lang="en-GB" i="0" dirty="0" err="1"/>
              <a:t>outsideName</a:t>
            </a:r>
            <a:r>
              <a:rPr lang="en-GB" i="0" dirty="0"/>
              <a:t>)</a:t>
            </a:r>
          </a:p>
          <a:p>
            <a:endParaRPr lang="en-GB" i="0" dirty="0"/>
          </a:p>
          <a:p>
            <a:r>
              <a:rPr lang="en-GB" i="0" dirty="0"/>
              <a:t>(if this isn’t clear, why not copy it into Programiz.com and running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29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Remember: </a:t>
            </a:r>
            <a:r>
              <a:rPr lang="en-GB" b="1" dirty="0"/>
              <a:t>arguments</a:t>
            </a:r>
            <a:r>
              <a:rPr lang="en-GB" dirty="0"/>
              <a:t> are passed to functions, </a:t>
            </a:r>
            <a:r>
              <a:rPr lang="en-GB" b="1" dirty="0"/>
              <a:t>parameters </a:t>
            </a:r>
            <a:r>
              <a:rPr lang="en-GB" dirty="0"/>
              <a:t>are received into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05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gramiz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microsoft.com/e/cJt55JKrv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06D6-A40D-31BC-5FB0-F402A31E65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E885B-B2F4-6887-8ABF-04A72AE22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05</a:t>
            </a:r>
          </a:p>
        </p:txBody>
      </p:sp>
    </p:spTree>
    <p:extLst>
      <p:ext uri="{BB962C8B-B14F-4D97-AF65-F5344CB8AC3E}">
        <p14:creationId xmlns:p14="http://schemas.microsoft.com/office/powerpoint/2010/main" val="31881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EB9F0-29B5-258E-5BBB-DCE4D072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286AAE-88A4-5144-D2AC-D1E268BE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 example</a:t>
            </a:r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2410375C-3C4A-E850-D471-EA8F3840503F}"/>
              </a:ext>
            </a:extLst>
          </p:cNvPr>
          <p:cNvSpPr txBox="1"/>
          <p:nvPr/>
        </p:nvSpPr>
        <p:spPr>
          <a:xfrm>
            <a:off x="2328423" y="1649745"/>
            <a:ext cx="5381601" cy="23083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2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(2))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AD4F6-7DCC-E271-DBCB-99D147E5CE4E}"/>
              </a:ext>
            </a:extLst>
          </p:cNvPr>
          <p:cNvSpPr txBox="1"/>
          <p:nvPr/>
        </p:nvSpPr>
        <p:spPr>
          <a:xfrm>
            <a:off x="1279256" y="4107983"/>
            <a:ext cx="747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The words </a:t>
            </a:r>
            <a:r>
              <a:rPr lang="en-GB" dirty="0">
                <a:solidFill>
                  <a:srgbClr val="FFC000"/>
                </a:solidFill>
                <a:latin typeface="Trebuchet MS" panose="020B0603020202020204" pitchFamily="34" charset="0"/>
              </a:rPr>
              <a:t>def</a:t>
            </a:r>
            <a:r>
              <a:rPr lang="en-GB" dirty="0">
                <a:latin typeface="Trebuchet MS" panose="020B0603020202020204" pitchFamily="34" charset="0"/>
              </a:rPr>
              <a:t>,</a:t>
            </a:r>
            <a:r>
              <a:rPr lang="en-GB" dirty="0">
                <a:solidFill>
                  <a:srgbClr val="FFC000"/>
                </a:solidFill>
                <a:latin typeface="Trebuchet MS" panose="020B0603020202020204" pitchFamily="34" charset="0"/>
              </a:rPr>
              <a:t> the colon </a:t>
            </a:r>
            <a:r>
              <a:rPr lang="en-GB" dirty="0">
                <a:latin typeface="Trebuchet MS" panose="020B0603020202020204" pitchFamily="34" charset="0"/>
              </a:rPr>
              <a:t>and</a:t>
            </a:r>
            <a:r>
              <a:rPr lang="en-GB" dirty="0">
                <a:solidFill>
                  <a:srgbClr val="FFC000"/>
                </a:solidFill>
                <a:latin typeface="Trebuchet MS" panose="020B0603020202020204" pitchFamily="34" charset="0"/>
              </a:rPr>
              <a:t> return </a:t>
            </a:r>
            <a:r>
              <a:rPr lang="en-GB" dirty="0">
                <a:latin typeface="Trebuchet MS" panose="020B0603020202020204" pitchFamily="34" charset="0"/>
              </a:rPr>
              <a:t>mark the function in the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C7DFF-A938-65F6-7F89-AAD6AC96FE28}"/>
              </a:ext>
            </a:extLst>
          </p:cNvPr>
          <p:cNvSpPr txBox="1"/>
          <p:nvPr/>
        </p:nvSpPr>
        <p:spPr>
          <a:xfrm>
            <a:off x="1279256" y="4627229"/>
            <a:ext cx="7810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Notice that all the commands inside the function are indented. When the</a:t>
            </a:r>
          </a:p>
          <a:p>
            <a:r>
              <a:rPr lang="en-GB" dirty="0">
                <a:latin typeface="Trebuchet MS" panose="020B0603020202020204" pitchFamily="34" charset="0"/>
              </a:rPr>
              <a:t>code returns to the far left, we have moved out of the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9E09F-5FEA-1AED-AEF5-CBCC89E15541}"/>
              </a:ext>
            </a:extLst>
          </p:cNvPr>
          <p:cNvSpPr txBox="1"/>
          <p:nvPr/>
        </p:nvSpPr>
        <p:spPr>
          <a:xfrm>
            <a:off x="1279256" y="5423474"/>
            <a:ext cx="77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Trebuchet MS" panose="020B0603020202020204" pitchFamily="34" charset="0"/>
              </a:rPr>
              <a:t>print() </a:t>
            </a:r>
            <a:r>
              <a:rPr lang="en-GB" dirty="0">
                <a:latin typeface="Trebuchet MS" panose="020B0603020202020204" pitchFamily="34" charset="0"/>
              </a:rPr>
              <a:t>itself is a function, built into Python to print output to the screen</a:t>
            </a:r>
          </a:p>
        </p:txBody>
      </p:sp>
    </p:spTree>
    <p:extLst>
      <p:ext uri="{BB962C8B-B14F-4D97-AF65-F5344CB8AC3E}">
        <p14:creationId xmlns:p14="http://schemas.microsoft.com/office/powerpoint/2010/main" val="36982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362C-650A-3C98-F014-94D85875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can have more than one argument…</a:t>
            </a:r>
          </a:p>
        </p:txBody>
      </p:sp>
      <p:sp>
        <p:nvSpPr>
          <p:cNvPr id="3" name="codeblock">
            <a:extLst>
              <a:ext uri="{FF2B5EF4-FFF2-40B4-BE49-F238E27FC236}">
                <a16:creationId xmlns:a16="http://schemas.microsoft.com/office/drawing/2014/main" id="{3DC55F71-9B40-BAFA-EBFC-A2FB59EA05EF}"/>
              </a:ext>
            </a:extLst>
          </p:cNvPr>
          <p:cNvSpPr/>
          <p:nvPr/>
        </p:nvSpPr>
        <p:spPr>
          <a:xfrm>
            <a:off x="428457" y="2782844"/>
            <a:ext cx="8105943" cy="17596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areaOfRectangle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(height, width):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return height * width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my_rectangle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areaOfRectangle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(5,7)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my_rectangle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359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7BAA-AF3D-7A9D-5205-26169465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84" y="2657014"/>
            <a:ext cx="9512490" cy="1543972"/>
          </a:xfrm>
        </p:spPr>
        <p:txBody>
          <a:bodyPr>
            <a:normAutofit/>
          </a:bodyPr>
          <a:lstStyle/>
          <a:p>
            <a:r>
              <a:rPr lang="en-GB" sz="4800" dirty="0"/>
              <a:t>Let’s code some functions using </a:t>
            </a:r>
            <a:r>
              <a:rPr lang="en-GB" sz="4800" dirty="0">
                <a:hlinkClick r:id="rId3"/>
              </a:rPr>
              <a:t>https://www.programiz.com</a:t>
            </a:r>
            <a:r>
              <a:rPr lang="en-GB" sz="4800" dirty="0"/>
              <a:t> </a:t>
            </a:r>
          </a:p>
        </p:txBody>
      </p:sp>
      <p:pic>
        <p:nvPicPr>
          <p:cNvPr id="2052" name="Picture 4" descr="Python (programming language) - Wikipedia">
            <a:extLst>
              <a:ext uri="{FF2B5EF4-FFF2-40B4-BE49-F238E27FC236}">
                <a16:creationId xmlns:a16="http://schemas.microsoft.com/office/drawing/2014/main" id="{8E33669A-BBAC-11BD-782E-E54156BC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54" y="418639"/>
            <a:ext cx="20383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9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A540-5DB5-6C17-E6F1-B3301D55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50C37-481A-387E-12CE-5497B40F8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are going to create some small functions to do the following tasks:</a:t>
            </a:r>
          </a:p>
          <a:p>
            <a:endParaRPr lang="en-GB" dirty="0"/>
          </a:p>
          <a:p>
            <a:pPr lvl="1"/>
            <a:r>
              <a:rPr lang="en-GB" dirty="0"/>
              <a:t>Take 2 numbers, add them together and print the result</a:t>
            </a:r>
          </a:p>
          <a:p>
            <a:pPr lvl="1"/>
            <a:r>
              <a:rPr lang="en-GB" dirty="0"/>
              <a:t>Take the name of a person and print on the screen “Hello” followed by the name of the person</a:t>
            </a:r>
          </a:p>
          <a:p>
            <a:pPr lvl="1"/>
            <a:r>
              <a:rPr lang="en-GB" dirty="0"/>
              <a:t>Use the in-built function input() to ask the user their name and print “Hello” + [their name]</a:t>
            </a:r>
          </a:p>
          <a:p>
            <a:pPr lvl="1"/>
            <a:endParaRPr lang="en-GB" dirty="0"/>
          </a:p>
          <a:p>
            <a:r>
              <a:rPr lang="en-GB" dirty="0"/>
              <a:t>After that you can experiment and extend your code!</a:t>
            </a:r>
          </a:p>
        </p:txBody>
      </p:sp>
    </p:spTree>
    <p:extLst>
      <p:ext uri="{BB962C8B-B14F-4D97-AF65-F5344CB8AC3E}">
        <p14:creationId xmlns:p14="http://schemas.microsoft.com/office/powerpoint/2010/main" val="312837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3828-D76C-57F7-4D53-F42A5FC4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03E75-61F8-1523-87D0-DE59793E9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Continue using </a:t>
            </a:r>
            <a:r>
              <a:rPr lang="en-GB" dirty="0" err="1"/>
              <a:t>Programiz</a:t>
            </a:r>
            <a:r>
              <a:rPr lang="en-GB" dirty="0"/>
              <a:t> to play around with Python.</a:t>
            </a:r>
          </a:p>
          <a:p>
            <a:r>
              <a:rPr lang="en-GB" dirty="0"/>
              <a:t>See what else you can do with multiple functions?</a:t>
            </a:r>
          </a:p>
          <a:p>
            <a:r>
              <a:rPr lang="en-GB" dirty="0"/>
              <a:t>Can you make me a simple interactive story?</a:t>
            </a:r>
          </a:p>
          <a:p>
            <a:r>
              <a:rPr lang="en-GB" dirty="0"/>
              <a:t>Screenshot your code and output (you can put it in a Word document or a PowerPoint or save it as a graphic) and upload it to submit it.</a:t>
            </a:r>
          </a:p>
          <a:p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99B4B4A3-44CB-F14C-3B97-6466CA15B348}"/>
              </a:ext>
            </a:extLst>
          </p:cNvPr>
          <p:cNvSpPr/>
          <p:nvPr/>
        </p:nvSpPr>
        <p:spPr>
          <a:xfrm>
            <a:off x="10021504" y="240268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310625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504" y="240268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D2D4-62EF-B8F6-E1F6-77389448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BCA1-EEE8-28AC-B5B3-515BC9413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Microsoft Forms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https://forms.microsoft.com/e/cJt55JKrv9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75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3330-DF14-B8E2-A05F-D944AAD4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Would you rather be DRY or WET?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9EE62-23A8-47D3-3050-C7D868DD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DRY –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on’t </a:t>
            </a:r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epeat </a:t>
            </a:r>
            <a:r>
              <a:rPr lang="en-GB" b="1" dirty="0">
                <a:solidFill>
                  <a:srgbClr val="FF0000"/>
                </a:solidFill>
              </a:rPr>
              <a:t>Y</a:t>
            </a:r>
            <a:r>
              <a:rPr lang="en-GB" dirty="0"/>
              <a:t>ourself</a:t>
            </a:r>
          </a:p>
          <a:p>
            <a:r>
              <a:rPr lang="en-GB" dirty="0"/>
              <a:t>WET – </a:t>
            </a:r>
            <a:r>
              <a:rPr lang="en-GB" b="1" dirty="0">
                <a:solidFill>
                  <a:srgbClr val="FF0000"/>
                </a:solidFill>
              </a:rPr>
              <a:t>W</a:t>
            </a:r>
            <a:r>
              <a:rPr lang="en-GB" dirty="0"/>
              <a:t>e 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/>
              <a:t>njoy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/>
              <a:t>yping</a:t>
            </a:r>
          </a:p>
          <a:p>
            <a:endParaRPr lang="en-GB" dirty="0"/>
          </a:p>
          <a:p>
            <a:r>
              <a:rPr lang="en-GB" dirty="0"/>
              <a:t>The principle way to stay DRY is to use </a:t>
            </a:r>
            <a:r>
              <a:rPr lang="en-GB" b="1" dirty="0">
                <a:solidFill>
                  <a:srgbClr val="FF0000"/>
                </a:solidFill>
              </a:rPr>
              <a:t>functions</a:t>
            </a:r>
            <a:r>
              <a:rPr lang="en-GB" dirty="0"/>
              <a:t> whenever possible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06BA88-C0B9-E0BD-9E6D-69236D91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96" y="4367005"/>
            <a:ext cx="5920862" cy="25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002F-757D-C80B-3D86-D0ADCFBA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7040C-0D36-9183-DDBA-372572BDA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Functions are </a:t>
            </a:r>
            <a:r>
              <a:rPr lang="en-GB" b="1" dirty="0">
                <a:solidFill>
                  <a:srgbClr val="FF0000"/>
                </a:solidFill>
              </a:rPr>
              <a:t>units of code</a:t>
            </a:r>
            <a:r>
              <a:rPr lang="en-GB" dirty="0"/>
              <a:t> which can be called repeatedly by a program</a:t>
            </a:r>
          </a:p>
          <a:p>
            <a:r>
              <a:rPr lang="en-GB" dirty="0"/>
              <a:t>The way they are written differs from programming language to language</a:t>
            </a:r>
          </a:p>
          <a:p>
            <a:r>
              <a:rPr lang="en-GB" dirty="0"/>
              <a:t>For the moment we will focus on Python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3D6F1099-4E21-286F-ED45-793BB123EC9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93CC9A6-756C-0A4E-F24F-A27F775D08DB}"/>
              </a:ext>
            </a:extLst>
          </p:cNvPr>
          <p:cNvSpPr/>
          <p:nvPr/>
        </p:nvSpPr>
        <p:spPr>
          <a:xfrm>
            <a:off x="9183757" y="2332038"/>
            <a:ext cx="1946359" cy="118791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syntax</a:t>
            </a:r>
          </a:p>
        </p:txBody>
      </p:sp>
    </p:spTree>
    <p:extLst>
      <p:ext uri="{BB962C8B-B14F-4D97-AF65-F5344CB8AC3E}">
        <p14:creationId xmlns:p14="http://schemas.microsoft.com/office/powerpoint/2010/main" val="23023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6FBA-C028-2244-8308-8C8295E2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A6F67-90E5-1213-4709-BF6F3556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Rules for how code must be written </a:t>
            </a:r>
          </a:p>
          <a:p>
            <a:r>
              <a:rPr lang="en-US" dirty="0"/>
              <a:t>Think of it like grammar in English</a:t>
            </a:r>
          </a:p>
          <a:p>
            <a:r>
              <a:rPr lang="en-US" dirty="0"/>
              <a:t>If we make mistakes (</a:t>
            </a:r>
            <a:r>
              <a:rPr lang="en-US" dirty="0" err="1"/>
              <a:t>ie</a:t>
            </a:r>
            <a:r>
              <a:rPr lang="en-US" dirty="0"/>
              <a:t> mistype something) it is called a </a:t>
            </a:r>
            <a:r>
              <a:rPr lang="en-US" b="1" dirty="0">
                <a:solidFill>
                  <a:srgbClr val="FF0000"/>
                </a:solidFill>
              </a:rPr>
              <a:t>Syntax Error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E6AD-AF5B-9E12-3169-B658C565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in Python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F740D-6882-71A1-3FC6-548A67A9815E}"/>
              </a:ext>
            </a:extLst>
          </p:cNvPr>
          <p:cNvSpPr txBox="1"/>
          <p:nvPr/>
        </p:nvSpPr>
        <p:spPr>
          <a:xfrm>
            <a:off x="1707608" y="2353056"/>
            <a:ext cx="7406895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myFunction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(arguments)</a:t>
            </a:r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[do stuff here]</a:t>
            </a:r>
          </a:p>
          <a:p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result</a:t>
            </a:r>
          </a:p>
          <a:p>
            <a:endParaRPr lang="en-GB" sz="3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myFunction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(parameters))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508F47-1FC2-D646-C2F6-495541A88560}"/>
              </a:ext>
            </a:extLst>
          </p:cNvPr>
          <p:cNvSpPr/>
          <p:nvPr/>
        </p:nvSpPr>
        <p:spPr>
          <a:xfrm>
            <a:off x="1494503" y="3982065"/>
            <a:ext cx="7787149" cy="1189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6110-27F5-C4CD-5985-7030EA7F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666877"/>
          </a:xfrm>
        </p:spPr>
        <p:txBody>
          <a:bodyPr>
            <a:normAutofit/>
          </a:bodyPr>
          <a:lstStyle/>
          <a:p>
            <a:r>
              <a:rPr lang="en-GB" sz="4000" dirty="0"/>
              <a:t>Q: What are arguments and parameters?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EDD12-FD67-9D75-9D2A-F822AF9B0999}"/>
              </a:ext>
            </a:extLst>
          </p:cNvPr>
          <p:cNvSpPr txBox="1"/>
          <p:nvPr/>
        </p:nvSpPr>
        <p:spPr>
          <a:xfrm>
            <a:off x="1621536" y="2718816"/>
            <a:ext cx="211788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arguments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88B69-D1BD-1EEF-7E41-86B0473952BF}"/>
              </a:ext>
            </a:extLst>
          </p:cNvPr>
          <p:cNvSpPr txBox="1"/>
          <p:nvPr/>
        </p:nvSpPr>
        <p:spPr>
          <a:xfrm>
            <a:off x="5302898" y="2718816"/>
            <a:ext cx="190308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A901292-730F-8392-8A8A-90FB6EDD9784}"/>
              </a:ext>
            </a:extLst>
          </p:cNvPr>
          <p:cNvSpPr/>
          <p:nvPr/>
        </p:nvSpPr>
        <p:spPr>
          <a:xfrm>
            <a:off x="4072128" y="2718816"/>
            <a:ext cx="1024128" cy="5232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65824-B2F4-59C1-8966-D2AB4213F3C8}"/>
              </a:ext>
            </a:extLst>
          </p:cNvPr>
          <p:cNvSpPr txBox="1"/>
          <p:nvPr/>
        </p:nvSpPr>
        <p:spPr>
          <a:xfrm>
            <a:off x="1621536" y="3483617"/>
            <a:ext cx="6696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Arguments</a:t>
            </a:r>
            <a:r>
              <a:rPr lang="en-GB" sz="2400" dirty="0">
                <a:latin typeface="Trebuchet MS" panose="020B0603020202020204" pitchFamily="34" charset="0"/>
              </a:rPr>
              <a:t> are what are passed into a function from the code that calls 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E0996-0961-030F-15E8-824FD4D51422}"/>
              </a:ext>
            </a:extLst>
          </p:cNvPr>
          <p:cNvSpPr txBox="1"/>
          <p:nvPr/>
        </p:nvSpPr>
        <p:spPr>
          <a:xfrm>
            <a:off x="1621536" y="4556195"/>
            <a:ext cx="669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The function receives it as 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parameters</a:t>
            </a:r>
            <a:r>
              <a:rPr lang="en-GB" sz="2400" b="1" dirty="0">
                <a:latin typeface="Trebuchet MS" panose="020B0603020202020204" pitchFamily="34" charset="0"/>
              </a:rPr>
              <a:t>. </a:t>
            </a:r>
            <a:r>
              <a:rPr lang="en-GB" sz="2400" dirty="0">
                <a:latin typeface="Trebuchet MS" panose="020B0603020202020204" pitchFamily="34" charset="0"/>
              </a:rPr>
              <a:t>Think of those as placeholders waiting to receive arguments.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6ACF83-0E30-906A-7C36-825DCF594DC0}"/>
              </a:ext>
            </a:extLst>
          </p:cNvPr>
          <p:cNvSpPr txBox="1">
            <a:spLocks/>
          </p:cNvSpPr>
          <p:nvPr/>
        </p:nvSpPr>
        <p:spPr>
          <a:xfrm>
            <a:off x="292289" y="987552"/>
            <a:ext cx="9452211" cy="66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dirty="0"/>
              <a:t>A: Data passed to a function</a:t>
            </a:r>
          </a:p>
        </p:txBody>
      </p:sp>
    </p:spTree>
    <p:extLst>
      <p:ext uri="{BB962C8B-B14F-4D97-AF65-F5344CB8AC3E}">
        <p14:creationId xmlns:p14="http://schemas.microsoft.com/office/powerpoint/2010/main" val="194577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lewanie wody do szklanki w slow motion / pouring water into glass in slow  motion on Make a GIF">
            <a:extLst>
              <a:ext uri="{FF2B5EF4-FFF2-40B4-BE49-F238E27FC236}">
                <a16:creationId xmlns:a16="http://schemas.microsoft.com/office/drawing/2014/main" id="{8E59C38B-77A7-EB28-99DF-3021E4550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753" y="1464391"/>
            <a:ext cx="8782176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DD2586-23DD-4E0A-7667-10796701DC81}"/>
              </a:ext>
            </a:extLst>
          </p:cNvPr>
          <p:cNvSpPr txBox="1"/>
          <p:nvPr/>
        </p:nvSpPr>
        <p:spPr>
          <a:xfrm>
            <a:off x="1829208" y="2212258"/>
            <a:ext cx="1784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Argument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EDA87-CA92-3218-D7FF-20061A81609E}"/>
              </a:ext>
            </a:extLst>
          </p:cNvPr>
          <p:cNvSpPr txBox="1"/>
          <p:nvPr/>
        </p:nvSpPr>
        <p:spPr>
          <a:xfrm>
            <a:off x="4508499" y="3350341"/>
            <a:ext cx="1627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90799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9A5683-65A1-D183-2D3C-DE405F97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 example</a:t>
            </a:r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014ACFB2-2541-F4D5-5750-74AB6FAE7E60}"/>
              </a:ext>
            </a:extLst>
          </p:cNvPr>
          <p:cNvSpPr txBox="1"/>
          <p:nvPr/>
        </p:nvSpPr>
        <p:spPr>
          <a:xfrm>
            <a:off x="2157735" y="2369794"/>
            <a:ext cx="5381601" cy="23083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2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return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(2))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77C74649-CD2C-9F57-88F4-F97D4544BE42}"/>
              </a:ext>
            </a:extLst>
          </p:cNvPr>
          <p:cNvSpPr/>
          <p:nvPr/>
        </p:nvSpPr>
        <p:spPr>
          <a:xfrm rot="1693887">
            <a:off x="4924567" y="4314325"/>
            <a:ext cx="2438400" cy="135888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the </a:t>
            </a:r>
            <a:r>
              <a:rPr lang="en-GB" b="1" dirty="0">
                <a:solidFill>
                  <a:srgbClr val="FF0000"/>
                </a:solidFill>
              </a:rPr>
              <a:t>argument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F2E3E5E-4D7F-B31D-AAA1-CF25AC4FE1FC}"/>
              </a:ext>
            </a:extLst>
          </p:cNvPr>
          <p:cNvSpPr/>
          <p:nvPr/>
        </p:nvSpPr>
        <p:spPr>
          <a:xfrm rot="19327549">
            <a:off x="5151419" y="1330326"/>
            <a:ext cx="2438400" cy="135888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the </a:t>
            </a:r>
            <a:r>
              <a:rPr lang="en-GB" b="1" dirty="0">
                <a:solidFill>
                  <a:srgbClr val="FF0000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2629058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FF64BDBF-4DE8-45D9-8E10-3B497A599D40}" vid="{9B866423-0A7D-48FD-AE07-23D80A4963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883B77E7-F8CE-4D1B-87A3-2B9CCD039DA7}" vid="{41BAE865-6F76-4DEC-A889-AF6B8CDD54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116</TotalTime>
  <Words>940</Words>
  <Application>Microsoft Office PowerPoint</Application>
  <PresentationFormat>Widescreen</PresentationFormat>
  <Paragraphs>147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Functions</vt:lpstr>
      <vt:lpstr>Recall Quiz</vt:lpstr>
      <vt:lpstr>Would you rather be DRY or WET?</vt:lpstr>
      <vt:lpstr>Functions</vt:lpstr>
      <vt:lpstr>Syntax</vt:lpstr>
      <vt:lpstr>Functions in Python</vt:lpstr>
      <vt:lpstr>Q: What are arguments and parameters?</vt:lpstr>
      <vt:lpstr>PowerPoint Presentation</vt:lpstr>
      <vt:lpstr>A simple example</vt:lpstr>
      <vt:lpstr>A simple example</vt:lpstr>
      <vt:lpstr>You can have more than one argument…</vt:lpstr>
      <vt:lpstr>Let’s code some functions using https://www.programiz.com </vt:lpstr>
      <vt:lpstr>Tasks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2</cp:revision>
  <dcterms:created xsi:type="dcterms:W3CDTF">2025-09-12T06:00:18Z</dcterms:created>
  <dcterms:modified xsi:type="dcterms:W3CDTF">2025-10-06T18:24:43Z</dcterms:modified>
</cp:coreProperties>
</file>