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0"/>
  </p:notesMasterIdLst>
  <p:sldIdLst>
    <p:sldId id="266" r:id="rId3"/>
    <p:sldId id="263" r:id="rId4"/>
    <p:sldId id="279" r:id="rId5"/>
    <p:sldId id="26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78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48015-3B08-481E-87CA-F42F3302EAF9}" v="4" dt="2025-11-25T10:08:03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D5AFF9FC-3027-42C7-9805-DFBDD58CFB48}"/>
    <pc:docChg chg="addSld delSld modSld sldOrd">
      <pc:chgData name="Simon Rundell" userId="02f36d3d-9692-43c5-873c-1a596eba61c5" providerId="ADAL" clId="{D5AFF9FC-3027-42C7-9805-DFBDD58CFB48}" dt="2025-11-25T10:08:05.268" v="8"/>
      <pc:docMkLst>
        <pc:docMk/>
      </pc:docMkLst>
      <pc:sldChg chg="addSp modSp mod modAnim">
        <pc:chgData name="Simon Rundell" userId="02f36d3d-9692-43c5-873c-1a596eba61c5" providerId="ADAL" clId="{D5AFF9FC-3027-42C7-9805-DFBDD58CFB48}" dt="2025-11-25T10:07:55.161" v="4"/>
        <pc:sldMkLst>
          <pc:docMk/>
          <pc:sldMk cId="3799161576" sldId="266"/>
        </pc:sldMkLst>
        <pc:picChg chg="add mod">
          <ac:chgData name="Simon Rundell" userId="02f36d3d-9692-43c5-873c-1a596eba61c5" providerId="ADAL" clId="{D5AFF9FC-3027-42C7-9805-DFBDD58CFB48}" dt="2025-11-25T10:07:48.737" v="2" actId="14100"/>
          <ac:picMkLst>
            <pc:docMk/>
            <pc:sldMk cId="3799161576" sldId="266"/>
            <ac:picMk id="2" creationId="{FB586739-4E8B-DF95-6C7E-5D1F00BD9677}"/>
          </ac:picMkLst>
        </pc:picChg>
      </pc:sldChg>
      <pc:sldChg chg="del">
        <pc:chgData name="Simon Rundell" userId="02f36d3d-9692-43c5-873c-1a596eba61c5" providerId="ADAL" clId="{D5AFF9FC-3027-42C7-9805-DFBDD58CFB48}" dt="2025-11-25T10:08:00.750" v="5" actId="47"/>
        <pc:sldMkLst>
          <pc:docMk/>
          <pc:sldMk cId="218251583" sldId="267"/>
        </pc:sldMkLst>
      </pc:sldChg>
      <pc:sldChg chg="add ord">
        <pc:chgData name="Simon Rundell" userId="02f36d3d-9692-43c5-873c-1a596eba61c5" providerId="ADAL" clId="{D5AFF9FC-3027-42C7-9805-DFBDD58CFB48}" dt="2025-11-25T10:08:05.268" v="8"/>
        <pc:sldMkLst>
          <pc:docMk/>
          <pc:sldMk cId="4156516267" sldId="279"/>
        </pc:sldMkLst>
      </pc:sldChg>
    </pc:docChg>
  </pc:docChgLst>
  <pc:docChgLst>
    <pc:chgData name="Simon Rundell" userId="02f36d3d-9692-43c5-873c-1a596eba61c5" providerId="ADAL" clId="{9115DE13-68C4-4D84-8CAF-2D5471E75CFD}"/>
    <pc:docChg chg="custSel addSld modSld sldOrd">
      <pc:chgData name="Simon Rundell" userId="02f36d3d-9692-43c5-873c-1a596eba61c5" providerId="ADAL" clId="{9115DE13-68C4-4D84-8CAF-2D5471E75CFD}" dt="2025-11-18T23:06:49.790" v="195" actId="1076"/>
      <pc:docMkLst>
        <pc:docMk/>
      </pc:docMkLst>
      <pc:sldChg chg="modSp mod ord modAnim">
        <pc:chgData name="Simon Rundell" userId="02f36d3d-9692-43c5-873c-1a596eba61c5" providerId="ADAL" clId="{9115DE13-68C4-4D84-8CAF-2D5471E75CFD}" dt="2025-11-18T23:00:54.039" v="81"/>
        <pc:sldMkLst>
          <pc:docMk/>
          <pc:sldMk cId="477050314" sldId="265"/>
        </pc:sldMkLst>
        <pc:spChg chg="mod">
          <ac:chgData name="Simon Rundell" userId="02f36d3d-9692-43c5-873c-1a596eba61c5" providerId="ADAL" clId="{9115DE13-68C4-4D84-8CAF-2D5471E75CFD}" dt="2025-11-18T23:00:48.190" v="80" actId="947"/>
          <ac:spMkLst>
            <pc:docMk/>
            <pc:sldMk cId="477050314" sldId="265"/>
            <ac:spMk id="7" creationId="{7F72A8A9-EC60-244F-AE96-484BE4AF7F71}"/>
          </ac:spMkLst>
        </pc:spChg>
      </pc:sldChg>
      <pc:sldChg chg="addSp modSp mod modAnim">
        <pc:chgData name="Simon Rundell" userId="02f36d3d-9692-43c5-873c-1a596eba61c5" providerId="ADAL" clId="{9115DE13-68C4-4D84-8CAF-2D5471E75CFD}" dt="2025-11-18T22:57:33.981" v="4" actId="1076"/>
        <pc:sldMkLst>
          <pc:docMk/>
          <pc:sldMk cId="657666884" sldId="276"/>
        </pc:sldMkLst>
        <pc:picChg chg="add mod">
          <ac:chgData name="Simon Rundell" userId="02f36d3d-9692-43c5-873c-1a596eba61c5" providerId="ADAL" clId="{9115DE13-68C4-4D84-8CAF-2D5471E75CFD}" dt="2025-11-18T22:57:33.981" v="4" actId="1076"/>
          <ac:picMkLst>
            <pc:docMk/>
            <pc:sldMk cId="657666884" sldId="276"/>
            <ac:picMk id="5" creationId="{234958B2-47C5-CC75-D980-155E1A3C5E92}"/>
          </ac:picMkLst>
        </pc:picChg>
      </pc:sldChg>
      <pc:sldChg chg="addSp delSp modSp new mod ord modClrScheme chgLayout">
        <pc:chgData name="Simon Rundell" userId="02f36d3d-9692-43c5-873c-1a596eba61c5" providerId="ADAL" clId="{9115DE13-68C4-4D84-8CAF-2D5471E75CFD}" dt="2025-11-18T23:05:41.944" v="140"/>
        <pc:sldMkLst>
          <pc:docMk/>
          <pc:sldMk cId="2542658625" sldId="277"/>
        </pc:sldMkLst>
        <pc:picChg chg="add mod">
          <ac:chgData name="Simon Rundell" userId="02f36d3d-9692-43c5-873c-1a596eba61c5" providerId="ADAL" clId="{9115DE13-68C4-4D84-8CAF-2D5471E75CFD}" dt="2025-11-18T23:04:21.764" v="128"/>
          <ac:picMkLst>
            <pc:docMk/>
            <pc:sldMk cId="2542658625" sldId="277"/>
            <ac:picMk id="5" creationId="{3085B4FA-675C-93A5-8270-BDD2669300AC}"/>
          </ac:picMkLst>
        </pc:picChg>
      </pc:sldChg>
      <pc:sldChg chg="addSp modSp new mod modClrScheme chgLayout">
        <pc:chgData name="Simon Rundell" userId="02f36d3d-9692-43c5-873c-1a596eba61c5" providerId="ADAL" clId="{9115DE13-68C4-4D84-8CAF-2D5471E75CFD}" dt="2025-11-18T23:06:49.790" v="195" actId="1076"/>
        <pc:sldMkLst>
          <pc:docMk/>
          <pc:sldMk cId="3808941996" sldId="278"/>
        </pc:sldMkLst>
        <pc:spChg chg="add mod">
          <ac:chgData name="Simon Rundell" userId="02f36d3d-9692-43c5-873c-1a596eba61c5" providerId="ADAL" clId="{9115DE13-68C4-4D84-8CAF-2D5471E75CFD}" dt="2025-11-18T23:05:38.532" v="138" actId="20577"/>
          <ac:spMkLst>
            <pc:docMk/>
            <pc:sldMk cId="3808941996" sldId="278"/>
            <ac:spMk id="2" creationId="{9BECDFEE-D4FA-8411-9B4F-E0F2759349FB}"/>
          </ac:spMkLst>
        </pc:spChg>
        <pc:spChg chg="add mod">
          <ac:chgData name="Simon Rundell" userId="02f36d3d-9692-43c5-873c-1a596eba61c5" providerId="ADAL" clId="{9115DE13-68C4-4D84-8CAF-2D5471E75CFD}" dt="2025-11-18T23:06:22.649" v="172" actId="403"/>
          <ac:spMkLst>
            <pc:docMk/>
            <pc:sldMk cId="3808941996" sldId="278"/>
            <ac:spMk id="3" creationId="{4DCF5F31-1729-905B-0224-2349E5025DA4}"/>
          </ac:spMkLst>
        </pc:spChg>
        <pc:spChg chg="add mod">
          <ac:chgData name="Simon Rundell" userId="02f36d3d-9692-43c5-873c-1a596eba61c5" providerId="ADAL" clId="{9115DE13-68C4-4D84-8CAF-2D5471E75CFD}" dt="2025-11-18T23:06:49.790" v="195" actId="1076"/>
          <ac:spMkLst>
            <pc:docMk/>
            <pc:sldMk cId="3808941996" sldId="278"/>
            <ac:spMk id="4" creationId="{4BD172F4-37A8-E090-86B1-3A46654D9CB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gif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17" Type="http://schemas.openxmlformats.org/officeDocument/2006/relationships/image" Target="../media/image20.gif"/><Relationship Id="rId2" Type="http://schemas.openxmlformats.org/officeDocument/2006/relationships/image" Target="../media/image6.gif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cloud.microsoft/e/XYMzXMRrm6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BD2A9D-B29F-F7FF-0F86-832F5D13E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302" y="4051789"/>
            <a:ext cx="9144000" cy="2387600"/>
          </a:xfrm>
        </p:spPr>
        <p:txBody>
          <a:bodyPr/>
          <a:lstStyle/>
          <a:p>
            <a:r>
              <a:rPr lang="en-US" dirty="0"/>
              <a:t>Skills and Teamwork in Coding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638C222-2058-370D-DE81-05456A481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5715" y="5860026"/>
            <a:ext cx="1657983" cy="431660"/>
          </a:xfrm>
        </p:spPr>
        <p:txBody>
          <a:bodyPr/>
          <a:lstStyle/>
          <a:p>
            <a:r>
              <a:rPr lang="en-GB" dirty="0"/>
              <a:t>Lesson 06</a:t>
            </a:r>
          </a:p>
        </p:txBody>
      </p:sp>
      <p:pic>
        <p:nvPicPr>
          <p:cNvPr id="2" name="amish barn hyperlapse">
            <a:hlinkClick r:id="" action="ppaction://media"/>
            <a:extLst>
              <a:ext uri="{FF2B5EF4-FFF2-40B4-BE49-F238E27FC236}">
                <a16:creationId xmlns:a16="http://schemas.microsoft.com/office/drawing/2014/main" id="{FB586739-4E8B-DF95-6C7E-5D1F00BD9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597" y="256880"/>
            <a:ext cx="7196721" cy="41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C157A-1325-21FB-6280-6D542A76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Skills Needed for Coding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D5E77-D4C1-D60D-977B-2D1C943F7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Problem-Solving</a:t>
            </a:r>
            <a:r>
              <a:rPr lang="en-US" dirty="0"/>
              <a:t> – breaking down complex tasks</a:t>
            </a:r>
          </a:p>
          <a:p>
            <a:r>
              <a:rPr lang="en-US" i="1" dirty="0"/>
              <a:t>Logical Thinking </a:t>
            </a:r>
            <a:r>
              <a:rPr lang="en-US" dirty="0"/>
              <a:t>– understanding step-by-step flow</a:t>
            </a:r>
          </a:p>
          <a:p>
            <a:r>
              <a:rPr lang="en-US" i="1" dirty="0"/>
              <a:t>Attention to Detail </a:t>
            </a:r>
            <a:r>
              <a:rPr lang="en-US" dirty="0"/>
              <a:t>– catching bugs</a:t>
            </a:r>
          </a:p>
          <a:p>
            <a:r>
              <a:rPr lang="en-US" i="1" dirty="0"/>
              <a:t>Creativity</a:t>
            </a:r>
            <a:r>
              <a:rPr lang="en-US" dirty="0"/>
              <a:t> – designing solutions</a:t>
            </a:r>
          </a:p>
          <a:p>
            <a:r>
              <a:rPr lang="en-US" i="1" dirty="0"/>
              <a:t>Technical Skills</a:t>
            </a:r>
            <a:r>
              <a:rPr lang="en-US" dirty="0"/>
              <a:t> – languages, tools, debugging</a:t>
            </a:r>
          </a:p>
          <a:p>
            <a:r>
              <a:rPr lang="en-US" i="1" dirty="0"/>
              <a:t>Perseverance</a:t>
            </a:r>
            <a:r>
              <a:rPr lang="en-US" dirty="0"/>
              <a:t> – code rarely works first time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1D5F830-9DBC-013E-84AC-1C6F92888649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302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774C5-EBE9-34E8-CC1F-1C6E7E29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these skills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4E2E-FD4F-3581-3924-D0040BE40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Why are these skills important?</a:t>
            </a:r>
          </a:p>
          <a:p>
            <a:r>
              <a:rPr lang="en-US" dirty="0"/>
              <a:t>Code must be reliable, readable, and secure</a:t>
            </a:r>
          </a:p>
          <a:p>
            <a:r>
              <a:rPr lang="en-US" dirty="0"/>
              <a:t>Teams rely on shared understanding</a:t>
            </a:r>
          </a:p>
          <a:p>
            <a:r>
              <a:rPr lang="en-US" dirty="0"/>
              <a:t>Unclear communication = broken features</a:t>
            </a:r>
          </a:p>
          <a:p>
            <a:r>
              <a:rPr lang="en-US" dirty="0"/>
              <a:t>Strong skills = faster development and fewer bugs</a:t>
            </a:r>
            <a:endParaRPr lang="en-GB" dirty="0"/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650E09A3-26E0-C1D0-1640-8E3B4B641CF6}"/>
              </a:ext>
            </a:extLst>
          </p:cNvPr>
          <p:cNvSpPr/>
          <p:nvPr/>
        </p:nvSpPr>
        <p:spPr>
          <a:xfrm>
            <a:off x="3286137" y="4786376"/>
            <a:ext cx="216093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A developer who doesn’t explain their code makes testing harder.</a:t>
            </a:r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MyShape">
            <a:extLst>
              <a:ext uri="{FF2B5EF4-FFF2-40B4-BE49-F238E27FC236}">
                <a16:creationId xmlns:a16="http://schemas.microsoft.com/office/drawing/2014/main" id="{D43D89C7-98C6-422C-6444-F90BAE54438A}"/>
              </a:ext>
            </a:extLst>
          </p:cNvPr>
          <p:cNvSpPr/>
          <p:nvPr/>
        </p:nvSpPr>
        <p:spPr>
          <a:xfrm>
            <a:off x="6196485" y="4794275"/>
            <a:ext cx="216093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Poor planning leads to projects running late</a:t>
            </a:r>
            <a:endParaRPr lang="en-GB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4AD1CFA6-D13A-3032-C655-14488A704707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93874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6258-FD04-A37B-719E-4F57A9089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Pseudocode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4A492-7D9A-A19D-0154-9606E5C4F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Write instructions for making a cup of tea</a:t>
            </a:r>
          </a:p>
          <a:p>
            <a:r>
              <a:rPr lang="en-GB" dirty="0"/>
              <a:t>The group must write some instructions for making a cup of tea</a:t>
            </a:r>
          </a:p>
          <a:p>
            <a:r>
              <a:rPr lang="en-GB" dirty="0"/>
              <a:t>One of you is “the robot” who must follow the instructions </a:t>
            </a:r>
            <a:r>
              <a:rPr lang="en-GB" b="1" dirty="0"/>
              <a:t>absolutely literally</a:t>
            </a:r>
          </a:p>
          <a:p>
            <a:r>
              <a:rPr lang="en-GB" dirty="0"/>
              <a:t>Let’s see what happens…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0A978A58-010D-60E9-0355-C55E34D7D14D}"/>
              </a:ext>
            </a:extLst>
          </p:cNvPr>
          <p:cNvSpPr/>
          <p:nvPr/>
        </p:nvSpPr>
        <p:spPr>
          <a:xfrm>
            <a:off x="10026665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7C3A8F51-64EE-38CD-9D94-3CDC64F9E68D}"/>
              </a:ext>
            </a:extLst>
          </p:cNvPr>
          <p:cNvSpPr/>
          <p:nvPr/>
        </p:nvSpPr>
        <p:spPr>
          <a:xfrm>
            <a:off x="10307651" y="1927199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4E070D0B-9AF3-9C09-7BA7-9442133F0AAA}"/>
              </a:ext>
            </a:extLst>
          </p:cNvPr>
          <p:cNvSpPr/>
          <p:nvPr/>
        </p:nvSpPr>
        <p:spPr>
          <a:xfrm>
            <a:off x="5018395" y="4610202"/>
            <a:ext cx="4609166" cy="192712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Instructions</a:t>
            </a:r>
          </a:p>
          <a:p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Must be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Must be step-by-step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Must be testable by another group</a:t>
            </a:r>
          </a:p>
        </p:txBody>
      </p:sp>
    </p:spTree>
    <p:extLst>
      <p:ext uri="{BB962C8B-B14F-4D97-AF65-F5344CB8AC3E}">
        <p14:creationId xmlns:p14="http://schemas.microsoft.com/office/powerpoint/2010/main" val="7137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CDFF-7740-8D77-9AAB-FD6CDB4B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Teamwork Matters in Coding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2CC8D-D866-B06F-E786-B3E2A11A4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Coding projects are too big for one person. Teams need to:</a:t>
            </a:r>
          </a:p>
          <a:p>
            <a:r>
              <a:rPr lang="en-US" dirty="0"/>
              <a:t>Share skills</a:t>
            </a:r>
          </a:p>
          <a:p>
            <a:r>
              <a:rPr lang="en-US" dirty="0"/>
              <a:t>Review each other’s work</a:t>
            </a:r>
          </a:p>
          <a:p>
            <a:r>
              <a:rPr lang="en-US" dirty="0"/>
              <a:t>Fix bugs found by others</a:t>
            </a:r>
          </a:p>
          <a:p>
            <a:r>
              <a:rPr lang="en-US" dirty="0"/>
              <a:t>Collaborate to meet deadlines</a:t>
            </a:r>
          </a:p>
          <a:p>
            <a:r>
              <a:rPr lang="en-US" dirty="0"/>
              <a:t>Communicate clearly to avoid mistakes</a:t>
            </a:r>
            <a:endParaRPr lang="en-GB" dirty="0"/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B32986A5-6221-1573-0BBA-45C96536E6DA}"/>
              </a:ext>
            </a:extLst>
          </p:cNvPr>
          <p:cNvSpPr/>
          <p:nvPr/>
        </p:nvSpPr>
        <p:spPr>
          <a:xfrm>
            <a:off x="5018395" y="5525270"/>
            <a:ext cx="4530508" cy="824730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Building software is like building a house – everyone has a role.</a:t>
            </a:r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amish barn hyperlapse">
            <a:hlinkClick r:id="" action="ppaction://media"/>
            <a:extLst>
              <a:ext uri="{FF2B5EF4-FFF2-40B4-BE49-F238E27FC236}">
                <a16:creationId xmlns:a16="http://schemas.microsoft.com/office/drawing/2014/main" id="{234958B2-47C5-CC75-D980-155E1A3C5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7603" y="2488803"/>
            <a:ext cx="4572107" cy="262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oftware company&#10;&#10;AI-generated content may be incorrect.">
            <a:extLst>
              <a:ext uri="{FF2B5EF4-FFF2-40B4-BE49-F238E27FC236}">
                <a16:creationId xmlns:a16="http://schemas.microsoft.com/office/drawing/2014/main" id="{3085B4FA-675C-93A5-8270-BDD2669300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71" y="7375"/>
            <a:ext cx="6850625" cy="68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5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21C4-7FB9-BD22-32D5-C4C779FB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72A8A9-EC60-244F-AE96-484BE4AF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17650"/>
            <a:ext cx="7396536" cy="4351338"/>
          </a:xfrm>
        </p:spPr>
        <p:txBody>
          <a:bodyPr>
            <a:normAutofit/>
          </a:bodyPr>
          <a:lstStyle/>
          <a:p>
            <a:r>
              <a:rPr lang="en-US" sz="3600" dirty="0"/>
              <a:t>What skills do </a:t>
            </a:r>
            <a:r>
              <a:rPr lang="en-US" sz="3600" b="1" dirty="0">
                <a:solidFill>
                  <a:srgbClr val="FF0000"/>
                </a:solidFill>
              </a:rPr>
              <a:t>YOU</a:t>
            </a:r>
            <a:r>
              <a:rPr lang="en-US" sz="3600" dirty="0"/>
              <a:t> bring to a team?</a:t>
            </a:r>
          </a:p>
          <a:p>
            <a:r>
              <a:rPr lang="en-US" sz="3600" dirty="0"/>
              <a:t>Which skill in your group is most important and why?</a:t>
            </a:r>
          </a:p>
          <a:p>
            <a:r>
              <a:rPr lang="en-US" sz="3600" dirty="0"/>
              <a:t>Describe a time you worked well in a team (in class or outside).</a:t>
            </a:r>
          </a:p>
          <a:p>
            <a:r>
              <a:rPr lang="en-US" dirty="0"/>
              <a:t>Reflect on this in your OneNote Notebook</a:t>
            </a:r>
            <a:endParaRPr lang="en-GB" dirty="0"/>
          </a:p>
        </p:txBody>
      </p:sp>
      <p:pic>
        <p:nvPicPr>
          <p:cNvPr id="8" name="Content Placeholder 4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6486B8B-22CA-6DAB-A141-3C7CE1EF2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5930446" y="-181054"/>
            <a:ext cx="6466889" cy="64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DFEE-D4FA-8411-9B4F-E0F27593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F5F31-1729-905B-0224-2349E502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Write 150-200 words 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US" sz="3600" dirty="0">
                <a:highlight>
                  <a:srgbClr val="FFFF00"/>
                </a:highlight>
              </a:rPr>
              <a:t>Which coding skill do you most need to develop, and how will you improve it?</a:t>
            </a:r>
            <a:endParaRPr lang="en-GB" sz="3600" dirty="0">
              <a:highlight>
                <a:srgbClr val="FFFF00"/>
              </a:highlight>
            </a:endParaRPr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4BD172F4-37A8-E090-86B1-3A46654D9CB0}"/>
              </a:ext>
            </a:extLst>
          </p:cNvPr>
          <p:cNvSpPr/>
          <p:nvPr/>
        </p:nvSpPr>
        <p:spPr>
          <a:xfrm>
            <a:off x="10026665" y="1405488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</p:spTree>
    <p:extLst>
      <p:ext uri="{BB962C8B-B14F-4D97-AF65-F5344CB8AC3E}">
        <p14:creationId xmlns:p14="http://schemas.microsoft.com/office/powerpoint/2010/main" val="380894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74940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https://forms.cloud.microsoft/e/XYMzXMRrm6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BD2A9D-B29F-F7FF-0F86-832F5D13E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302" y="4051789"/>
            <a:ext cx="9144000" cy="2387600"/>
          </a:xfrm>
        </p:spPr>
        <p:txBody>
          <a:bodyPr/>
          <a:lstStyle/>
          <a:p>
            <a:r>
              <a:rPr lang="en-US" dirty="0"/>
              <a:t>Skills and Teamwork in Coding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638C222-2058-370D-DE81-05456A481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5715" y="5860026"/>
            <a:ext cx="1657983" cy="431660"/>
          </a:xfrm>
        </p:spPr>
        <p:txBody>
          <a:bodyPr/>
          <a:lstStyle/>
          <a:p>
            <a:r>
              <a:rPr lang="en-GB" dirty="0"/>
              <a:t>Lesson 06</a:t>
            </a:r>
          </a:p>
        </p:txBody>
      </p:sp>
      <p:pic>
        <p:nvPicPr>
          <p:cNvPr id="2" name="amish barn hyperlapse">
            <a:hlinkClick r:id="" action="ppaction://media"/>
            <a:extLst>
              <a:ext uri="{FF2B5EF4-FFF2-40B4-BE49-F238E27FC236}">
                <a16:creationId xmlns:a16="http://schemas.microsoft.com/office/drawing/2014/main" id="{FB586739-4E8B-DF95-6C7E-5D1F00BD9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597" y="256880"/>
            <a:ext cx="7196721" cy="41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1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48A1-2D21-49CD-33FC-ABC11D96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30BC-E959-C283-BC0F-1B14DC669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356852"/>
            <a:ext cx="9452211" cy="508327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By the end of this lesson, you should be able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key skills needed for coding</a:t>
            </a:r>
          </a:p>
          <a:p>
            <a:pPr lvl="1"/>
            <a:r>
              <a:rPr lang="en-US" dirty="0" err="1"/>
              <a:t>Recognise</a:t>
            </a:r>
            <a:r>
              <a:rPr lang="en-US" dirty="0"/>
              <a:t> both technical skills (e.g., problem-solving, debugging, reading code)</a:t>
            </a:r>
          </a:p>
          <a:p>
            <a:pPr lvl="1"/>
            <a:r>
              <a:rPr lang="en-US" dirty="0"/>
              <a:t>and soft skills (e.g., communication, teamwork, perseverance)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why these skills are important in coding work</a:t>
            </a:r>
          </a:p>
          <a:p>
            <a:pPr lvl="1"/>
            <a:r>
              <a:rPr lang="en-US" dirty="0"/>
              <a:t>Understand how these skills help with building reliable, readable, and maintainable code</a:t>
            </a:r>
          </a:p>
          <a:p>
            <a:pPr lvl="1"/>
            <a:r>
              <a:rPr lang="en-US" dirty="0"/>
              <a:t>Explain the impact poor skills can have on a project (bugs, delays, miscommunication)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Describe why teamwork is essential in coding projects</a:t>
            </a:r>
          </a:p>
          <a:p>
            <a:pPr lvl="1"/>
            <a:r>
              <a:rPr lang="en-US" dirty="0"/>
              <a:t>Understand how team members depend on each other</a:t>
            </a:r>
          </a:p>
          <a:p>
            <a:pPr lvl="1"/>
            <a:r>
              <a:rPr lang="en-US" dirty="0" err="1"/>
              <a:t>Recognise</a:t>
            </a:r>
            <a:r>
              <a:rPr lang="en-US" dirty="0"/>
              <a:t> the consequences of poor collaboration</a:t>
            </a:r>
          </a:p>
          <a:p>
            <a:pPr lvl="1"/>
            <a:r>
              <a:rPr lang="en-US" dirty="0"/>
              <a:t>Describe how coders share ideas, review work, and solve problems together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the different roles within a coding team and how they work together</a:t>
            </a:r>
          </a:p>
          <a:p>
            <a:pPr lvl="1"/>
            <a:r>
              <a:rPr lang="en-US" dirty="0"/>
              <a:t>Developer, tester, UX designer, analyst, DevOps, project manager</a:t>
            </a:r>
          </a:p>
          <a:p>
            <a:pPr lvl="1"/>
            <a:r>
              <a:rPr lang="en-US" dirty="0"/>
              <a:t>Understand how their responsibilities connect during a project</a:t>
            </a:r>
          </a:p>
          <a:p>
            <a:pPr lvl="1"/>
            <a:r>
              <a:rPr lang="en-US" dirty="0" err="1"/>
              <a:t>Recognise</a:t>
            </a:r>
            <a:r>
              <a:rPr lang="en-US" dirty="0"/>
              <a:t> how teams combine skills to complete a task successfully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7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78CF-54A5-0E45-6030-D1D6E31D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Sort these Skills</a:t>
            </a:r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41CD8FF2-8F72-8C45-AFD0-064745804179}"/>
              </a:ext>
            </a:extLst>
          </p:cNvPr>
          <p:cNvSpPr/>
          <p:nvPr/>
        </p:nvSpPr>
        <p:spPr>
          <a:xfrm>
            <a:off x="4839633" y="170720"/>
            <a:ext cx="4904867" cy="111730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Which of these are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Technical Skills </a:t>
            </a: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and which are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Soft Skills</a:t>
            </a: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E3FF4-890B-4E76-F23A-136592F1A816}"/>
              </a:ext>
            </a:extLst>
          </p:cNvPr>
          <p:cNvSpPr txBox="1"/>
          <p:nvPr/>
        </p:nvSpPr>
        <p:spPr>
          <a:xfrm>
            <a:off x="5083126" y="2825799"/>
            <a:ext cx="2776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Trebuchet MS" panose="020B0603020202020204" pitchFamily="34" charset="0"/>
              </a:rPr>
              <a:t>Problem solving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F8748-5E34-76C4-32F0-299146E12B49}"/>
              </a:ext>
            </a:extLst>
          </p:cNvPr>
          <p:cNvSpPr txBox="1"/>
          <p:nvPr/>
        </p:nvSpPr>
        <p:spPr>
          <a:xfrm>
            <a:off x="2651831" y="1432552"/>
            <a:ext cx="6100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Communication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24FECF-DD05-AD8F-51BE-AAC22F634B3F}"/>
              </a:ext>
            </a:extLst>
          </p:cNvPr>
          <p:cNvSpPr txBox="1"/>
          <p:nvPr/>
        </p:nvSpPr>
        <p:spPr>
          <a:xfrm rot="2032020">
            <a:off x="7126057" y="4296008"/>
            <a:ext cx="2849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Debugging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2884D-5E75-5FBC-B5E9-B884C00D72FB}"/>
              </a:ext>
            </a:extLst>
          </p:cNvPr>
          <p:cNvSpPr txBox="1"/>
          <p:nvPr/>
        </p:nvSpPr>
        <p:spPr>
          <a:xfrm rot="1101069">
            <a:off x="-1257708" y="2902206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Bradley Hand ITC" panose="03070402050302030203" pitchFamily="66" charset="0"/>
              </a:rPr>
              <a:t>Logical thinking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BF4C0-794B-B344-2F58-1C26ABF53209}"/>
              </a:ext>
            </a:extLst>
          </p:cNvPr>
          <p:cNvSpPr txBox="1"/>
          <p:nvPr/>
        </p:nvSpPr>
        <p:spPr>
          <a:xfrm>
            <a:off x="2458067" y="4465905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Stencil" panose="040409050D0802020404" pitchFamily="82" charset="0"/>
              </a:rPr>
              <a:t>Time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84830A-346C-633A-808C-F1908347D4FB}"/>
              </a:ext>
            </a:extLst>
          </p:cNvPr>
          <p:cNvSpPr txBox="1"/>
          <p:nvPr/>
        </p:nvSpPr>
        <p:spPr>
          <a:xfrm rot="16399883">
            <a:off x="-251843" y="3229410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Version control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96B213-80A6-EC05-D95D-6FF88B76C6D7}"/>
              </a:ext>
            </a:extLst>
          </p:cNvPr>
          <p:cNvSpPr txBox="1"/>
          <p:nvPr/>
        </p:nvSpPr>
        <p:spPr>
          <a:xfrm>
            <a:off x="-692053" y="3632873"/>
            <a:ext cx="43028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  <a:latin typeface="Poor Richard" panose="02080502050505020702" pitchFamily="18" charset="0"/>
              </a:rPr>
              <a:t>Creativity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07B124-A182-4401-C395-D6456BE36409}"/>
              </a:ext>
            </a:extLst>
          </p:cNvPr>
          <p:cNvSpPr txBox="1"/>
          <p:nvPr/>
        </p:nvSpPr>
        <p:spPr>
          <a:xfrm>
            <a:off x="202648" y="1470466"/>
            <a:ext cx="2587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0000"/>
                </a:solidFill>
                <a:latin typeface="Algerian" panose="04020705040A02060702" pitchFamily="82" charset="0"/>
              </a:rPr>
              <a:t>Testing</a:t>
            </a:r>
            <a:endParaRPr lang="en-GB" sz="4800" dirty="0">
              <a:latin typeface="Algerian" panose="04020705040A02060702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B9E96-260F-7C5C-5B14-3261AC157861}"/>
              </a:ext>
            </a:extLst>
          </p:cNvPr>
          <p:cNvSpPr txBox="1"/>
          <p:nvPr/>
        </p:nvSpPr>
        <p:spPr>
          <a:xfrm rot="20860847">
            <a:off x="2005885" y="2439070"/>
            <a:ext cx="665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tan One" panose="02000000000000000000" pitchFamily="2" charset="0"/>
              </a:rPr>
              <a:t>Collaboration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4A58D0-CBFD-55CB-7FE3-0EA0D5A9BAB6}"/>
              </a:ext>
            </a:extLst>
          </p:cNvPr>
          <p:cNvSpPr txBox="1"/>
          <p:nvPr/>
        </p:nvSpPr>
        <p:spPr>
          <a:xfrm rot="623908">
            <a:off x="3075939" y="3764789"/>
            <a:ext cx="4818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2">
                    <a:lumMod val="75000"/>
                  </a:schemeClr>
                </a:solidFill>
                <a:latin typeface="Ubuntu Mono" panose="020B0509030602030204" pitchFamily="49" charset="0"/>
              </a:rPr>
              <a:t>Reading documentation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5582FB-C459-19B4-57CD-9B2E4EB0E5E9}"/>
              </a:ext>
            </a:extLst>
          </p:cNvPr>
          <p:cNvSpPr txBox="1"/>
          <p:nvPr/>
        </p:nvSpPr>
        <p:spPr>
          <a:xfrm>
            <a:off x="4453415" y="5112236"/>
            <a:ext cx="45218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rgbClr val="000000"/>
                </a:solidFill>
                <a:latin typeface="Trebuchet MS" panose="020B0603020202020204" pitchFamily="34" charset="0"/>
              </a:rPr>
              <a:t>Adaptability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711C48-9279-3012-8F90-F848D56DFA0C}"/>
              </a:ext>
            </a:extLst>
          </p:cNvPr>
          <p:cNvSpPr txBox="1"/>
          <p:nvPr/>
        </p:nvSpPr>
        <p:spPr>
          <a:xfrm rot="1891045">
            <a:off x="6781111" y="2829638"/>
            <a:ext cx="2776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Trebuchet MS" panose="020B0603020202020204" pitchFamily="34" charset="0"/>
              </a:rPr>
              <a:t>Planning</a:t>
            </a:r>
          </a:p>
        </p:txBody>
      </p:sp>
      <p:sp>
        <p:nvSpPr>
          <p:cNvPr id="30" name="Working Independently">
            <a:extLst>
              <a:ext uri="{FF2B5EF4-FFF2-40B4-BE49-F238E27FC236}">
                <a16:creationId xmlns:a16="http://schemas.microsoft.com/office/drawing/2014/main" id="{088EEB3F-BB0D-6AD8-D96E-92056AC25154}"/>
              </a:ext>
            </a:extLst>
          </p:cNvPr>
          <p:cNvSpPr/>
          <p:nvPr/>
        </p:nvSpPr>
        <p:spPr>
          <a:xfrm>
            <a:off x="10157934" y="361262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31" name="Minutes display">
            <a:extLst>
              <a:ext uri="{FF2B5EF4-FFF2-40B4-BE49-F238E27FC236}">
                <a16:creationId xmlns:a16="http://schemas.microsoft.com/office/drawing/2014/main" id="{D18DE7CC-6A73-6A93-3DB6-AACC3605FBF8}"/>
              </a:ext>
            </a:extLst>
          </p:cNvPr>
          <p:cNvSpPr/>
          <p:nvPr/>
        </p:nvSpPr>
        <p:spPr>
          <a:xfrm>
            <a:off x="10582791" y="148273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1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9B398-A8D3-952B-1A2C-6BD4228E8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9AFC48-5162-E066-80F0-5D9CD3174CEF}"/>
              </a:ext>
            </a:extLst>
          </p:cNvPr>
          <p:cNvSpPr txBox="1"/>
          <p:nvPr/>
        </p:nvSpPr>
        <p:spPr>
          <a:xfrm>
            <a:off x="5083126" y="2825799"/>
            <a:ext cx="2776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Trebuchet MS" panose="020B0603020202020204" pitchFamily="34" charset="0"/>
              </a:rPr>
              <a:t>Problem solving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F9BEF-85EC-B8AA-9F12-22FE1A23A7AA}"/>
              </a:ext>
            </a:extLst>
          </p:cNvPr>
          <p:cNvSpPr txBox="1"/>
          <p:nvPr/>
        </p:nvSpPr>
        <p:spPr>
          <a:xfrm>
            <a:off x="2651831" y="1432552"/>
            <a:ext cx="6100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Communication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597BE-E7DB-425A-1FDB-E50BE72F1238}"/>
              </a:ext>
            </a:extLst>
          </p:cNvPr>
          <p:cNvSpPr txBox="1"/>
          <p:nvPr/>
        </p:nvSpPr>
        <p:spPr>
          <a:xfrm rot="2032020">
            <a:off x="7126057" y="4296008"/>
            <a:ext cx="2849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Debugging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0D692-686E-B28F-1CFB-1E8D6C845B0C}"/>
              </a:ext>
            </a:extLst>
          </p:cNvPr>
          <p:cNvSpPr txBox="1"/>
          <p:nvPr/>
        </p:nvSpPr>
        <p:spPr>
          <a:xfrm rot="1101069">
            <a:off x="-1257708" y="2902206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Bradley Hand ITC" panose="03070402050302030203" pitchFamily="66" charset="0"/>
              </a:rPr>
              <a:t>Logical thinking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1C5B6-04DB-97EB-DAF3-B0109CA04711}"/>
              </a:ext>
            </a:extLst>
          </p:cNvPr>
          <p:cNvSpPr txBox="1"/>
          <p:nvPr/>
        </p:nvSpPr>
        <p:spPr>
          <a:xfrm>
            <a:off x="2458067" y="4465905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Stencil" panose="040409050D0802020404" pitchFamily="82" charset="0"/>
              </a:rPr>
              <a:t>Time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D79D5-2087-64EF-E531-359B334D7687}"/>
              </a:ext>
            </a:extLst>
          </p:cNvPr>
          <p:cNvSpPr txBox="1"/>
          <p:nvPr/>
        </p:nvSpPr>
        <p:spPr>
          <a:xfrm rot="16399883">
            <a:off x="-251843" y="3229410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Version control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B93DCC-28A4-45B1-3276-775C6454D9DF}"/>
              </a:ext>
            </a:extLst>
          </p:cNvPr>
          <p:cNvSpPr txBox="1"/>
          <p:nvPr/>
        </p:nvSpPr>
        <p:spPr>
          <a:xfrm>
            <a:off x="-692053" y="3632873"/>
            <a:ext cx="43028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  <a:latin typeface="Poor Richard" panose="02080502050505020702" pitchFamily="18" charset="0"/>
              </a:rPr>
              <a:t>Creativity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69257E-F770-D61E-A4C3-E6A05CDCD8E8}"/>
              </a:ext>
            </a:extLst>
          </p:cNvPr>
          <p:cNvSpPr txBox="1"/>
          <p:nvPr/>
        </p:nvSpPr>
        <p:spPr>
          <a:xfrm>
            <a:off x="202648" y="1470466"/>
            <a:ext cx="2587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0000"/>
                </a:solidFill>
                <a:latin typeface="Algerian" panose="04020705040A02060702" pitchFamily="82" charset="0"/>
              </a:rPr>
              <a:t>Testing</a:t>
            </a:r>
            <a:endParaRPr lang="en-GB" sz="4800" dirty="0">
              <a:latin typeface="Algerian" panose="04020705040A02060702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1D2EEF-CC8F-D190-6D6F-CFA6BD82D8B9}"/>
              </a:ext>
            </a:extLst>
          </p:cNvPr>
          <p:cNvSpPr txBox="1"/>
          <p:nvPr/>
        </p:nvSpPr>
        <p:spPr>
          <a:xfrm rot="20860847">
            <a:off x="2005885" y="2439070"/>
            <a:ext cx="665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tan One" panose="02000000000000000000" pitchFamily="2" charset="0"/>
              </a:rPr>
              <a:t>Collaboration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EB0A2E-AA68-1646-FD57-6E7D4F494C2F}"/>
              </a:ext>
            </a:extLst>
          </p:cNvPr>
          <p:cNvSpPr txBox="1"/>
          <p:nvPr/>
        </p:nvSpPr>
        <p:spPr>
          <a:xfrm rot="623908">
            <a:off x="3075939" y="3764789"/>
            <a:ext cx="4818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2">
                    <a:lumMod val="75000"/>
                  </a:schemeClr>
                </a:solidFill>
                <a:latin typeface="Ubuntu Mono" panose="020B0509030602030204" pitchFamily="49" charset="0"/>
              </a:rPr>
              <a:t>Reading documentation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6ED4B7-5364-43BD-3827-BD666D343E7A}"/>
              </a:ext>
            </a:extLst>
          </p:cNvPr>
          <p:cNvSpPr txBox="1"/>
          <p:nvPr/>
        </p:nvSpPr>
        <p:spPr>
          <a:xfrm>
            <a:off x="4453415" y="5112236"/>
            <a:ext cx="45218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rgbClr val="000000"/>
                </a:solidFill>
                <a:latin typeface="Trebuchet MS" panose="020B0603020202020204" pitchFamily="34" charset="0"/>
              </a:rPr>
              <a:t>Adaptability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9C6C8D-1ECB-67B7-3C4B-4DB8F668C128}"/>
              </a:ext>
            </a:extLst>
          </p:cNvPr>
          <p:cNvSpPr txBox="1"/>
          <p:nvPr/>
        </p:nvSpPr>
        <p:spPr>
          <a:xfrm rot="1891045">
            <a:off x="6781111" y="2829638"/>
            <a:ext cx="2776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Trebuchet MS" panose="020B0603020202020204" pitchFamily="34" charset="0"/>
              </a:rPr>
              <a:t>Planning</a:t>
            </a: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CB3CEC08-D2DF-CEF5-7289-B7DA39406A15}"/>
              </a:ext>
            </a:extLst>
          </p:cNvPr>
          <p:cNvSpPr/>
          <p:nvPr/>
        </p:nvSpPr>
        <p:spPr>
          <a:xfrm>
            <a:off x="276853" y="276095"/>
            <a:ext cx="1947672" cy="78247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Technical</a:t>
            </a:r>
          </a:p>
        </p:txBody>
      </p:sp>
      <p:sp>
        <p:nvSpPr>
          <p:cNvPr id="8" name="MyShape">
            <a:extLst>
              <a:ext uri="{FF2B5EF4-FFF2-40B4-BE49-F238E27FC236}">
                <a16:creationId xmlns:a16="http://schemas.microsoft.com/office/drawing/2014/main" id="{1C73B6F0-BD73-11BA-6B6F-FF522270A74D}"/>
              </a:ext>
            </a:extLst>
          </p:cNvPr>
          <p:cNvSpPr/>
          <p:nvPr/>
        </p:nvSpPr>
        <p:spPr>
          <a:xfrm>
            <a:off x="7576870" y="281783"/>
            <a:ext cx="1947672" cy="78247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Soft Skills</a:t>
            </a:r>
          </a:p>
        </p:txBody>
      </p:sp>
    </p:spTree>
    <p:extLst>
      <p:ext uri="{BB962C8B-B14F-4D97-AF65-F5344CB8AC3E}">
        <p14:creationId xmlns:p14="http://schemas.microsoft.com/office/powerpoint/2010/main" val="254691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2454-CA0C-D50A-BE82-F1E7DD41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4191C10-CE5B-0917-4A9A-9F27D6CB98D3}"/>
              </a:ext>
            </a:extLst>
          </p:cNvPr>
          <p:cNvSpPr txBox="1"/>
          <p:nvPr/>
        </p:nvSpPr>
        <p:spPr>
          <a:xfrm>
            <a:off x="6600513" y="3231240"/>
            <a:ext cx="3170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Trebuchet MS" panose="020B0603020202020204" pitchFamily="34" charset="0"/>
              </a:rPr>
              <a:t>Problem solving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5FD4F-C831-EBDE-351C-74AE5FD9872B}"/>
              </a:ext>
            </a:extLst>
          </p:cNvPr>
          <p:cNvSpPr txBox="1"/>
          <p:nvPr/>
        </p:nvSpPr>
        <p:spPr>
          <a:xfrm>
            <a:off x="3909558" y="942571"/>
            <a:ext cx="6100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rgbClr val="FF0000"/>
                </a:solidFill>
                <a:latin typeface="Trebuchet MS" panose="020B0603020202020204" pitchFamily="34" charset="0"/>
              </a:rPr>
              <a:t>Communication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882FE-661A-47DB-6C3A-F2477914B5D6}"/>
              </a:ext>
            </a:extLst>
          </p:cNvPr>
          <p:cNvSpPr txBox="1"/>
          <p:nvPr/>
        </p:nvSpPr>
        <p:spPr>
          <a:xfrm>
            <a:off x="-50684" y="3129411"/>
            <a:ext cx="2849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Debugging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DECA7-13B8-E05A-60A2-833FF3989DF8}"/>
              </a:ext>
            </a:extLst>
          </p:cNvPr>
          <p:cNvSpPr txBox="1"/>
          <p:nvPr/>
        </p:nvSpPr>
        <p:spPr>
          <a:xfrm>
            <a:off x="4851237" y="5251591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Bradley Hand ITC" panose="03070402050302030203" pitchFamily="66" charset="0"/>
              </a:rPr>
              <a:t>Logical thinking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42AAC-290A-0181-65B6-FFC3A602B5D8}"/>
              </a:ext>
            </a:extLst>
          </p:cNvPr>
          <p:cNvSpPr txBox="1"/>
          <p:nvPr/>
        </p:nvSpPr>
        <p:spPr>
          <a:xfrm>
            <a:off x="4453415" y="3837975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Stencil" panose="040409050D0802020404" pitchFamily="82" charset="0"/>
              </a:rPr>
              <a:t>Time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B84F9B-CEDA-74EB-15A1-B9A9EC744D7C}"/>
              </a:ext>
            </a:extLst>
          </p:cNvPr>
          <p:cNvSpPr txBox="1"/>
          <p:nvPr/>
        </p:nvSpPr>
        <p:spPr>
          <a:xfrm>
            <a:off x="-629015" y="2621580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Version control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438D7-1A46-ADB1-A348-A4CEF3525DE4}"/>
              </a:ext>
            </a:extLst>
          </p:cNvPr>
          <p:cNvSpPr txBox="1"/>
          <p:nvPr/>
        </p:nvSpPr>
        <p:spPr>
          <a:xfrm>
            <a:off x="6399285" y="2422635"/>
            <a:ext cx="43028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  <a:latin typeface="Poor Richard" panose="02080502050505020702" pitchFamily="18" charset="0"/>
              </a:rPr>
              <a:t>Creativity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49647-68D0-C68C-5E2C-2F8C75114275}"/>
              </a:ext>
            </a:extLst>
          </p:cNvPr>
          <p:cNvSpPr txBox="1"/>
          <p:nvPr/>
        </p:nvSpPr>
        <p:spPr>
          <a:xfrm>
            <a:off x="210678" y="1197424"/>
            <a:ext cx="2587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0000"/>
                </a:solidFill>
                <a:latin typeface="Algerian" panose="04020705040A02060702" pitchFamily="82" charset="0"/>
              </a:rPr>
              <a:t>Testing</a:t>
            </a:r>
            <a:endParaRPr lang="en-GB" sz="4800" dirty="0">
              <a:latin typeface="Algerian" panose="04020705040A02060702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54A87-0336-556D-13F7-4D609CD175AA}"/>
              </a:ext>
            </a:extLst>
          </p:cNvPr>
          <p:cNvSpPr txBox="1"/>
          <p:nvPr/>
        </p:nvSpPr>
        <p:spPr>
          <a:xfrm>
            <a:off x="4575934" y="1882717"/>
            <a:ext cx="665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tan One" panose="02000000000000000000" pitchFamily="2" charset="0"/>
              </a:rPr>
              <a:t>Collaboration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4CE96C-5885-444D-21ED-10854FE90898}"/>
              </a:ext>
            </a:extLst>
          </p:cNvPr>
          <p:cNvSpPr txBox="1"/>
          <p:nvPr/>
        </p:nvSpPr>
        <p:spPr>
          <a:xfrm>
            <a:off x="-242168" y="3733940"/>
            <a:ext cx="4818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2">
                    <a:lumMod val="75000"/>
                  </a:schemeClr>
                </a:solidFill>
                <a:latin typeface="Ubuntu Mono" panose="020B0509030602030204" pitchFamily="49" charset="0"/>
              </a:rPr>
              <a:t>Reading documentation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CBEF04-4701-2F09-3730-91AC8BEBE849}"/>
              </a:ext>
            </a:extLst>
          </p:cNvPr>
          <p:cNvSpPr txBox="1"/>
          <p:nvPr/>
        </p:nvSpPr>
        <p:spPr>
          <a:xfrm>
            <a:off x="5248730" y="4264668"/>
            <a:ext cx="45218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rgbClr val="000000"/>
                </a:solidFill>
                <a:latin typeface="Trebuchet MS" panose="020B0603020202020204" pitchFamily="34" charset="0"/>
              </a:rPr>
              <a:t>Adaptability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70F88-5AAE-6911-7150-740B82B67AC1}"/>
              </a:ext>
            </a:extLst>
          </p:cNvPr>
          <p:cNvSpPr txBox="1"/>
          <p:nvPr/>
        </p:nvSpPr>
        <p:spPr>
          <a:xfrm>
            <a:off x="123505" y="1855626"/>
            <a:ext cx="2776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  <a:latin typeface="Trebuchet MS" panose="020B0603020202020204" pitchFamily="34" charset="0"/>
              </a:rPr>
              <a:t>Planning</a:t>
            </a: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9BFEED24-7997-4B24-7BCB-DEF46BEA8F2A}"/>
              </a:ext>
            </a:extLst>
          </p:cNvPr>
          <p:cNvSpPr/>
          <p:nvPr/>
        </p:nvSpPr>
        <p:spPr>
          <a:xfrm>
            <a:off x="276853" y="276095"/>
            <a:ext cx="1947672" cy="78247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Technical</a:t>
            </a:r>
          </a:p>
        </p:txBody>
      </p:sp>
      <p:sp>
        <p:nvSpPr>
          <p:cNvPr id="8" name="MyShape">
            <a:extLst>
              <a:ext uri="{FF2B5EF4-FFF2-40B4-BE49-F238E27FC236}">
                <a16:creationId xmlns:a16="http://schemas.microsoft.com/office/drawing/2014/main" id="{F5428536-D6BF-4B11-51C7-A3BF920E55C2}"/>
              </a:ext>
            </a:extLst>
          </p:cNvPr>
          <p:cNvSpPr/>
          <p:nvPr/>
        </p:nvSpPr>
        <p:spPr>
          <a:xfrm>
            <a:off x="7576870" y="281783"/>
            <a:ext cx="1947672" cy="78247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Soft Skills</a:t>
            </a:r>
          </a:p>
        </p:txBody>
      </p:sp>
    </p:spTree>
    <p:extLst>
      <p:ext uri="{BB962C8B-B14F-4D97-AF65-F5344CB8AC3E}">
        <p14:creationId xmlns:p14="http://schemas.microsoft.com/office/powerpoint/2010/main" val="3336755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96C0-A7C8-5A84-8469-88313F31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a good coder?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E5A7A-02B7-119D-7DA8-A8E30CB4D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coders don’t just write code—they:</a:t>
            </a:r>
          </a:p>
          <a:p>
            <a:pPr lvl="1"/>
            <a:r>
              <a:rPr lang="en-US" dirty="0"/>
              <a:t>Think logically</a:t>
            </a:r>
          </a:p>
          <a:p>
            <a:pPr lvl="1"/>
            <a:r>
              <a:rPr lang="en-US" dirty="0"/>
              <a:t>Work well in teams</a:t>
            </a:r>
          </a:p>
          <a:p>
            <a:pPr lvl="1"/>
            <a:r>
              <a:rPr lang="en-US" dirty="0"/>
              <a:t>Communicate clearly</a:t>
            </a:r>
          </a:p>
          <a:p>
            <a:pPr lvl="1"/>
            <a:r>
              <a:rPr lang="en-US" dirty="0"/>
              <a:t>Learn continuously</a:t>
            </a:r>
          </a:p>
          <a:p>
            <a:pPr lvl="1"/>
            <a:r>
              <a:rPr lang="en-US" dirty="0"/>
              <a:t>Break big problems down</a:t>
            </a:r>
          </a:p>
          <a:p>
            <a:pPr lvl="1"/>
            <a:endParaRPr lang="en-US" dirty="0"/>
          </a:p>
          <a:p>
            <a:r>
              <a:rPr lang="en-US" dirty="0"/>
              <a:t>Which skill do </a:t>
            </a:r>
            <a:r>
              <a:rPr lang="en-US" dirty="0">
                <a:solidFill>
                  <a:srgbClr val="FF0000"/>
                </a:solidFill>
              </a:rPr>
              <a:t>YOU</a:t>
            </a:r>
            <a:r>
              <a:rPr lang="en-US" dirty="0"/>
              <a:t> think is most important and why?</a:t>
            </a:r>
          </a:p>
          <a:p>
            <a:r>
              <a:rPr lang="en-US" dirty="0"/>
              <a:t>Which skills do you already have?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4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FBBB031B-BD8F-48C8-8522-65C82CC4FC4C}" vid="{F63CC1E6-A9F0-4424-A434-6584F5A63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FBBB031B-BD8F-48C8-8522-65C82CC4FC4C}" vid="{3D308168-3BD4-424B-9C2C-50A47D9A599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470</TotalTime>
  <Words>719</Words>
  <Application>Microsoft Office PowerPoint</Application>
  <PresentationFormat>Widescreen</PresentationFormat>
  <Paragraphs>140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Algerian</vt:lpstr>
      <vt:lpstr>Aptos</vt:lpstr>
      <vt:lpstr>Arial</vt:lpstr>
      <vt:lpstr>Bradley Hand ITC</vt:lpstr>
      <vt:lpstr>Century Gothic</vt:lpstr>
      <vt:lpstr>Courier New</vt:lpstr>
      <vt:lpstr>Impact</vt:lpstr>
      <vt:lpstr>Poor Richard</vt:lpstr>
      <vt:lpstr>Stencil</vt:lpstr>
      <vt:lpstr>Times New Roman</vt:lpstr>
      <vt:lpstr>Titan One</vt:lpstr>
      <vt:lpstr>Trebuchet MS</vt:lpstr>
      <vt:lpstr>Ubuntu Mono</vt:lpstr>
      <vt:lpstr>Office Theme</vt:lpstr>
      <vt:lpstr>Office Theme</vt:lpstr>
      <vt:lpstr>Skills and Teamwork in Coding</vt:lpstr>
      <vt:lpstr>Recall from last lesson</vt:lpstr>
      <vt:lpstr>Skills and Teamwork in Coding</vt:lpstr>
      <vt:lpstr>PowerPoint Presentation</vt:lpstr>
      <vt:lpstr>Learning Objectives</vt:lpstr>
      <vt:lpstr>Sort these Skills</vt:lpstr>
      <vt:lpstr>PowerPoint Presentation</vt:lpstr>
      <vt:lpstr>PowerPoint Presentation</vt:lpstr>
      <vt:lpstr>What makes a good coder?</vt:lpstr>
      <vt:lpstr>Key Skills Needed for Coding</vt:lpstr>
      <vt:lpstr>Why these skills matter</vt:lpstr>
      <vt:lpstr>Pseudocode Challenge</vt:lpstr>
      <vt:lpstr>Why Teamwork Matters in Coding</vt:lpstr>
      <vt:lpstr>PowerPoint Presentation</vt:lpstr>
      <vt:lpstr>Reflect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8</cp:revision>
  <dcterms:created xsi:type="dcterms:W3CDTF">2025-11-18T22:03:11Z</dcterms:created>
  <dcterms:modified xsi:type="dcterms:W3CDTF">2025-11-25T10:08:13Z</dcterms:modified>
</cp:coreProperties>
</file>