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3" r:id="rId2"/>
    <p:sldId id="266" r:id="rId3"/>
    <p:sldId id="280" r:id="rId4"/>
    <p:sldId id="265" r:id="rId5"/>
    <p:sldId id="264" r:id="rId6"/>
    <p:sldId id="277" r:id="rId7"/>
    <p:sldId id="272" r:id="rId8"/>
    <p:sldId id="281" r:id="rId9"/>
    <p:sldId id="267" r:id="rId10"/>
    <p:sldId id="273" r:id="rId11"/>
    <p:sldId id="274" r:id="rId12"/>
    <p:sldId id="269" r:id="rId13"/>
    <p:sldId id="275" r:id="rId14"/>
    <p:sldId id="282" r:id="rId15"/>
    <p:sldId id="276" r:id="rId16"/>
    <p:sldId id="270" r:id="rId17"/>
    <p:sldId id="271" r:id="rId18"/>
    <p:sldId id="279"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1148F-98B9-4347-8A0E-C3BC59411263}" v="2" dt="2025-12-01T12:33:23.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6" d="100"/>
          <a:sy n="106"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Rundell" userId="02f36d3d-9692-43c5-873c-1a596eba61c5" providerId="ADAL" clId="{5C795526-6177-4CA9-9C2E-DB0DD78FBF6E}"/>
    <pc:docChg chg="modSld">
      <pc:chgData name="Simon Rundell" userId="02f36d3d-9692-43c5-873c-1a596eba61c5" providerId="ADAL" clId="{5C795526-6177-4CA9-9C2E-DB0DD78FBF6E}" dt="2025-12-01T16:12:15.410" v="0" actId="20577"/>
      <pc:docMkLst>
        <pc:docMk/>
      </pc:docMkLst>
      <pc:sldChg chg="modSp mod">
        <pc:chgData name="Simon Rundell" userId="02f36d3d-9692-43c5-873c-1a596eba61c5" providerId="ADAL" clId="{5C795526-6177-4CA9-9C2E-DB0DD78FBF6E}" dt="2025-12-01T16:12:15.410" v="0" actId="20577"/>
        <pc:sldMkLst>
          <pc:docMk/>
          <pc:sldMk cId="244849745" sldId="279"/>
        </pc:sldMkLst>
        <pc:spChg chg="mod">
          <ac:chgData name="Simon Rundell" userId="02f36d3d-9692-43c5-873c-1a596eba61c5" providerId="ADAL" clId="{5C795526-6177-4CA9-9C2E-DB0DD78FBF6E}" dt="2025-12-01T16:12:15.410" v="0" actId="20577"/>
          <ac:spMkLst>
            <pc:docMk/>
            <pc:sldMk cId="244849745" sldId="279"/>
            <ac:spMk id="3" creationId="{8453771E-FE6E-FD8E-7DC9-C69F3D598A5B}"/>
          </ac:spMkLst>
        </pc:spChg>
      </pc:sldChg>
    </pc:docChg>
  </pc:docChgLst>
  <pc:docChgLst>
    <pc:chgData name="Simon Rundell" userId="02f36d3d-9692-43c5-873c-1a596eba61c5" providerId="ADAL" clId="{D5AFF9FC-3027-42C7-9805-DFBDD58CFB48}"/>
    <pc:docChg chg="modSld">
      <pc:chgData name="Simon Rundell" userId="02f36d3d-9692-43c5-873c-1a596eba61c5" providerId="ADAL" clId="{D5AFF9FC-3027-42C7-9805-DFBDD58CFB48}" dt="2025-12-01T12:53:06.742" v="54" actId="207"/>
      <pc:docMkLst>
        <pc:docMk/>
      </pc:docMkLst>
      <pc:sldChg chg="modSp mod">
        <pc:chgData name="Simon Rundell" userId="02f36d3d-9692-43c5-873c-1a596eba61c5" providerId="ADAL" clId="{D5AFF9FC-3027-42C7-9805-DFBDD58CFB48}" dt="2025-12-01T12:33:23.836" v="7" actId="20577"/>
        <pc:sldMkLst>
          <pc:docMk/>
          <pc:sldMk cId="3874223719" sldId="266"/>
        </pc:sldMkLst>
        <pc:spChg chg="mod">
          <ac:chgData name="Simon Rundell" userId="02f36d3d-9692-43c5-873c-1a596eba61c5" providerId="ADAL" clId="{D5AFF9FC-3027-42C7-9805-DFBDD58CFB48}" dt="2025-12-01T12:33:23.836" v="7" actId="20577"/>
          <ac:spMkLst>
            <pc:docMk/>
            <pc:sldMk cId="3874223719" sldId="266"/>
            <ac:spMk id="3" creationId="{3FB28EC6-0AAD-8814-FB8E-7D78B2EC4F80}"/>
          </ac:spMkLst>
        </pc:spChg>
      </pc:sldChg>
      <pc:sldChg chg="modSp mod">
        <pc:chgData name="Simon Rundell" userId="02f36d3d-9692-43c5-873c-1a596eba61c5" providerId="ADAL" clId="{D5AFF9FC-3027-42C7-9805-DFBDD58CFB48}" dt="2025-12-01T12:53:06.742" v="54" actId="207"/>
        <pc:sldMkLst>
          <pc:docMk/>
          <pc:sldMk cId="332631453" sldId="271"/>
        </pc:sldMkLst>
        <pc:spChg chg="mod">
          <ac:chgData name="Simon Rundell" userId="02f36d3d-9692-43c5-873c-1a596eba61c5" providerId="ADAL" clId="{D5AFF9FC-3027-42C7-9805-DFBDD58CFB48}" dt="2025-12-01T12:53:06.742" v="54" actId="207"/>
          <ac:spMkLst>
            <pc:docMk/>
            <pc:sldMk cId="332631453" sldId="271"/>
            <ac:spMk id="3" creationId="{8F330A7F-6B5D-C5EE-26D5-7548E29AE17C}"/>
          </ac:spMkLst>
        </pc:spChg>
      </pc:sldChg>
    </pc:docChg>
  </pc:docChgLst>
  <pc:docChgLst>
    <pc:chgData name="Simon Rundell" userId="02f36d3d-9692-43c5-873c-1a596eba61c5" providerId="ADAL" clId="{9115DE13-68C4-4D84-8CAF-2D5471E75CFD}"/>
    <pc:docChg chg="undo custSel addSld delSld modSld sldOrd">
      <pc:chgData name="Simon Rundell" userId="02f36d3d-9692-43c5-873c-1a596eba61c5" providerId="ADAL" clId="{9115DE13-68C4-4D84-8CAF-2D5471E75CFD}" dt="2025-11-23T17:14:45.170" v="756" actId="20577"/>
      <pc:docMkLst>
        <pc:docMk/>
      </pc:docMkLst>
      <pc:sldChg chg="del">
        <pc:chgData name="Simon Rundell" userId="02f36d3d-9692-43c5-873c-1a596eba61c5" providerId="ADAL" clId="{9115DE13-68C4-4D84-8CAF-2D5471E75CFD}" dt="2025-11-23T16:51:49.037" v="475" actId="47"/>
        <pc:sldMkLst>
          <pc:docMk/>
          <pc:sldMk cId="3656521123" sldId="261"/>
        </pc:sldMkLst>
      </pc:sldChg>
      <pc:sldChg chg="add del">
        <pc:chgData name="Simon Rundell" userId="02f36d3d-9692-43c5-873c-1a596eba61c5" providerId="ADAL" clId="{9115DE13-68C4-4D84-8CAF-2D5471E75CFD}" dt="2025-11-23T16:55:19.679" v="479"/>
        <pc:sldMkLst>
          <pc:docMk/>
          <pc:sldMk cId="1864880989" sldId="262"/>
        </pc:sldMkLst>
      </pc:sldChg>
      <pc:sldChg chg="modSp mod">
        <pc:chgData name="Simon Rundell" userId="02f36d3d-9692-43c5-873c-1a596eba61c5" providerId="ADAL" clId="{9115DE13-68C4-4D84-8CAF-2D5471E75CFD}" dt="2025-11-23T16:41:06.173" v="31" actId="20577"/>
        <pc:sldMkLst>
          <pc:docMk/>
          <pc:sldMk cId="3874223719" sldId="266"/>
        </pc:sldMkLst>
        <pc:spChg chg="mod">
          <ac:chgData name="Simon Rundell" userId="02f36d3d-9692-43c5-873c-1a596eba61c5" providerId="ADAL" clId="{9115DE13-68C4-4D84-8CAF-2D5471E75CFD}" dt="2025-11-23T16:41:06.173" v="31" actId="20577"/>
          <ac:spMkLst>
            <pc:docMk/>
            <pc:sldMk cId="3874223719" sldId="266"/>
            <ac:spMk id="3" creationId="{3FB28EC6-0AAD-8814-FB8E-7D78B2EC4F80}"/>
          </ac:spMkLst>
        </pc:spChg>
      </pc:sldChg>
      <pc:sldChg chg="addSp modSp mod modAnim">
        <pc:chgData name="Simon Rundell" userId="02f36d3d-9692-43c5-873c-1a596eba61c5" providerId="ADAL" clId="{9115DE13-68C4-4D84-8CAF-2D5471E75CFD}" dt="2025-11-23T17:03:19.742" v="592"/>
        <pc:sldMkLst>
          <pc:docMk/>
          <pc:sldMk cId="206919053" sldId="267"/>
        </pc:sldMkLst>
        <pc:spChg chg="add mod">
          <ac:chgData name="Simon Rundell" userId="02f36d3d-9692-43c5-873c-1a596eba61c5" providerId="ADAL" clId="{9115DE13-68C4-4D84-8CAF-2D5471E75CFD}" dt="2025-11-23T17:03:11.736" v="591" actId="1076"/>
          <ac:spMkLst>
            <pc:docMk/>
            <pc:sldMk cId="206919053" sldId="267"/>
            <ac:spMk id="5" creationId="{7E4A429E-BCA1-631F-6601-289BD2C83B44}"/>
          </ac:spMkLst>
        </pc:spChg>
        <pc:picChg chg="add mod">
          <ac:chgData name="Simon Rundell" userId="02f36d3d-9692-43c5-873c-1a596eba61c5" providerId="ADAL" clId="{9115DE13-68C4-4D84-8CAF-2D5471E75CFD}" dt="2025-11-23T17:02:04.422" v="492" actId="14100"/>
          <ac:picMkLst>
            <pc:docMk/>
            <pc:sldMk cId="206919053" sldId="267"/>
            <ac:picMk id="3" creationId="{666B6936-1116-271D-775C-6415F496381A}"/>
          </ac:picMkLst>
        </pc:picChg>
      </pc:sldChg>
      <pc:sldChg chg="modSp">
        <pc:chgData name="Simon Rundell" userId="02f36d3d-9692-43c5-873c-1a596eba61c5" providerId="ADAL" clId="{9115DE13-68C4-4D84-8CAF-2D5471E75CFD}" dt="2025-11-23T17:07:47.588" v="610"/>
        <pc:sldMkLst>
          <pc:docMk/>
          <pc:sldMk cId="653012457" sldId="269"/>
        </pc:sldMkLst>
        <pc:spChg chg="mod">
          <ac:chgData name="Simon Rundell" userId="02f36d3d-9692-43c5-873c-1a596eba61c5" providerId="ADAL" clId="{9115DE13-68C4-4D84-8CAF-2D5471E75CFD}" dt="2025-11-23T17:07:47.588" v="610"/>
          <ac:spMkLst>
            <pc:docMk/>
            <pc:sldMk cId="653012457" sldId="269"/>
            <ac:spMk id="3" creationId="{384DBEF9-01BF-782E-075F-354EE3469579}"/>
          </ac:spMkLst>
        </pc:spChg>
      </pc:sldChg>
      <pc:sldChg chg="modSp mod">
        <pc:chgData name="Simon Rundell" userId="02f36d3d-9692-43c5-873c-1a596eba61c5" providerId="ADAL" clId="{9115DE13-68C4-4D84-8CAF-2D5471E75CFD}" dt="2025-11-23T17:14:45.170" v="756" actId="20577"/>
        <pc:sldMkLst>
          <pc:docMk/>
          <pc:sldMk cId="3756063782" sldId="270"/>
        </pc:sldMkLst>
        <pc:spChg chg="mod">
          <ac:chgData name="Simon Rundell" userId="02f36d3d-9692-43c5-873c-1a596eba61c5" providerId="ADAL" clId="{9115DE13-68C4-4D84-8CAF-2D5471E75CFD}" dt="2025-11-23T17:14:45.170" v="756" actId="20577"/>
          <ac:spMkLst>
            <pc:docMk/>
            <pc:sldMk cId="3756063782" sldId="270"/>
            <ac:spMk id="2" creationId="{BA10F3D6-51A2-933C-A530-1230A2CA6C79}"/>
          </ac:spMkLst>
        </pc:spChg>
      </pc:sldChg>
      <pc:sldChg chg="addSp delSp mod">
        <pc:chgData name="Simon Rundell" userId="02f36d3d-9692-43c5-873c-1a596eba61c5" providerId="ADAL" clId="{9115DE13-68C4-4D84-8CAF-2D5471E75CFD}" dt="2025-11-23T16:54:55.074" v="478" actId="22"/>
        <pc:sldMkLst>
          <pc:docMk/>
          <pc:sldMk cId="332631453" sldId="271"/>
        </pc:sldMkLst>
      </pc:sldChg>
      <pc:sldChg chg="modSp">
        <pc:chgData name="Simon Rundell" userId="02f36d3d-9692-43c5-873c-1a596eba61c5" providerId="ADAL" clId="{9115DE13-68C4-4D84-8CAF-2D5471E75CFD}" dt="2025-11-23T17:00:47.530" v="486" actId="20577"/>
        <pc:sldMkLst>
          <pc:docMk/>
          <pc:sldMk cId="213703825" sldId="272"/>
        </pc:sldMkLst>
        <pc:spChg chg="mod">
          <ac:chgData name="Simon Rundell" userId="02f36d3d-9692-43c5-873c-1a596eba61c5" providerId="ADAL" clId="{9115DE13-68C4-4D84-8CAF-2D5471E75CFD}" dt="2025-11-23T17:00:47.530" v="486" actId="20577"/>
          <ac:spMkLst>
            <pc:docMk/>
            <pc:sldMk cId="213703825" sldId="272"/>
            <ac:spMk id="4" creationId="{0553E2CB-667A-3B14-CE7F-EA400297A3D1}"/>
          </ac:spMkLst>
        </pc:spChg>
      </pc:sldChg>
      <pc:sldChg chg="modSp mod">
        <pc:chgData name="Simon Rundell" userId="02f36d3d-9692-43c5-873c-1a596eba61c5" providerId="ADAL" clId="{9115DE13-68C4-4D84-8CAF-2D5471E75CFD}" dt="2025-11-23T16:50:56.321" v="474" actId="20577"/>
        <pc:sldMkLst>
          <pc:docMk/>
          <pc:sldMk cId="2416084234" sldId="274"/>
        </pc:sldMkLst>
        <pc:spChg chg="mod">
          <ac:chgData name="Simon Rundell" userId="02f36d3d-9692-43c5-873c-1a596eba61c5" providerId="ADAL" clId="{9115DE13-68C4-4D84-8CAF-2D5471E75CFD}" dt="2025-11-23T16:50:56.321" v="474" actId="20577"/>
          <ac:spMkLst>
            <pc:docMk/>
            <pc:sldMk cId="2416084234" sldId="274"/>
            <ac:spMk id="11" creationId="{43B2060A-14AE-67F4-2770-0AED79F73EE2}"/>
          </ac:spMkLst>
        </pc:spChg>
      </pc:sldChg>
      <pc:sldChg chg="modSp">
        <pc:chgData name="Simon Rundell" userId="02f36d3d-9692-43c5-873c-1a596eba61c5" providerId="ADAL" clId="{9115DE13-68C4-4D84-8CAF-2D5471E75CFD}" dt="2025-11-23T17:08:22.189" v="618"/>
        <pc:sldMkLst>
          <pc:docMk/>
          <pc:sldMk cId="2424652830" sldId="275"/>
        </pc:sldMkLst>
        <pc:spChg chg="mod">
          <ac:chgData name="Simon Rundell" userId="02f36d3d-9692-43c5-873c-1a596eba61c5" providerId="ADAL" clId="{9115DE13-68C4-4D84-8CAF-2D5471E75CFD}" dt="2025-11-23T17:08:22.189" v="618"/>
          <ac:spMkLst>
            <pc:docMk/>
            <pc:sldMk cId="2424652830" sldId="275"/>
            <ac:spMk id="3" creationId="{C2BB800E-6298-BA52-7508-78CF210CB3BA}"/>
          </ac:spMkLst>
        </pc:spChg>
      </pc:sldChg>
      <pc:sldChg chg="addSp modSp mod addAnim delAnim modAnim">
        <pc:chgData name="Simon Rundell" userId="02f36d3d-9692-43c5-873c-1a596eba61c5" providerId="ADAL" clId="{9115DE13-68C4-4D84-8CAF-2D5471E75CFD}" dt="2025-11-23T16:42:07.847" v="61"/>
        <pc:sldMkLst>
          <pc:docMk/>
          <pc:sldMk cId="1680409854" sldId="277"/>
        </pc:sldMkLst>
        <pc:spChg chg="add mod">
          <ac:chgData name="Simon Rundell" userId="02f36d3d-9692-43c5-873c-1a596eba61c5" providerId="ADAL" clId="{9115DE13-68C4-4D84-8CAF-2D5471E75CFD}" dt="2025-11-23T16:41:51.792" v="60" actId="20577"/>
          <ac:spMkLst>
            <pc:docMk/>
            <pc:sldMk cId="1680409854" sldId="277"/>
            <ac:spMk id="6" creationId="{B1BFEC50-EF20-69E4-414D-3CAF596DE43E}"/>
          </ac:spMkLst>
        </pc:spChg>
      </pc:sldChg>
      <pc:sldChg chg="del">
        <pc:chgData name="Simon Rundell" userId="02f36d3d-9692-43c5-873c-1a596eba61c5" providerId="ADAL" clId="{9115DE13-68C4-4D84-8CAF-2D5471E75CFD}" dt="2025-11-23T16:58:14.118" v="484" actId="47"/>
        <pc:sldMkLst>
          <pc:docMk/>
          <pc:sldMk cId="2147909292" sldId="278"/>
        </pc:sldMkLst>
      </pc:sldChg>
      <pc:sldChg chg="addSp modSp mod ord">
        <pc:chgData name="Simon Rundell" userId="02f36d3d-9692-43c5-873c-1a596eba61c5" providerId="ADAL" clId="{9115DE13-68C4-4D84-8CAF-2D5471E75CFD}" dt="2025-11-23T16:55:53.694" v="483"/>
        <pc:sldMkLst>
          <pc:docMk/>
          <pc:sldMk cId="244849745" sldId="279"/>
        </pc:sldMkLst>
        <pc:spChg chg="add mod">
          <ac:chgData name="Simon Rundell" userId="02f36d3d-9692-43c5-873c-1a596eba61c5" providerId="ADAL" clId="{9115DE13-68C4-4D84-8CAF-2D5471E75CFD}" dt="2025-11-23T16:55:44.704" v="481" actId="1076"/>
          <ac:spMkLst>
            <pc:docMk/>
            <pc:sldMk cId="244849745" sldId="279"/>
            <ac:spMk id="4" creationId="{3CB65F29-FE14-7FF7-468D-40E27EBC5B93}"/>
          </ac:spMkLst>
        </pc:spChg>
      </pc:sldChg>
      <pc:sldChg chg="addSp modSp new mod addAnim delAnim modAnim">
        <pc:chgData name="Simon Rundell" userId="02f36d3d-9692-43c5-873c-1a596eba61c5" providerId="ADAL" clId="{9115DE13-68C4-4D84-8CAF-2D5471E75CFD}" dt="2025-11-23T16:50:36.279" v="473" actId="1076"/>
        <pc:sldMkLst>
          <pc:docMk/>
          <pc:sldMk cId="2055486767" sldId="281"/>
        </pc:sldMkLst>
        <pc:spChg chg="mod">
          <ac:chgData name="Simon Rundell" userId="02f36d3d-9692-43c5-873c-1a596eba61c5" providerId="ADAL" clId="{9115DE13-68C4-4D84-8CAF-2D5471E75CFD}" dt="2025-11-23T16:42:46.454" v="81" actId="5793"/>
          <ac:spMkLst>
            <pc:docMk/>
            <pc:sldMk cId="2055486767" sldId="281"/>
            <ac:spMk id="2" creationId="{E0DC824A-4AD4-390C-E71A-B579C259CF99}"/>
          </ac:spMkLst>
        </pc:spChg>
        <pc:spChg chg="mod">
          <ac:chgData name="Simon Rundell" userId="02f36d3d-9692-43c5-873c-1a596eba61c5" providerId="ADAL" clId="{9115DE13-68C4-4D84-8CAF-2D5471E75CFD}" dt="2025-11-23T16:50:31.540" v="472" actId="1076"/>
          <ac:spMkLst>
            <pc:docMk/>
            <pc:sldMk cId="2055486767" sldId="281"/>
            <ac:spMk id="3" creationId="{48AEB577-F3D0-F71B-DCBB-89A7995B819D}"/>
          </ac:spMkLst>
        </pc:spChg>
        <pc:picChg chg="add mod">
          <ac:chgData name="Simon Rundell" userId="02f36d3d-9692-43c5-873c-1a596eba61c5" providerId="ADAL" clId="{9115DE13-68C4-4D84-8CAF-2D5471E75CFD}" dt="2025-11-23T16:50:36.279" v="473" actId="1076"/>
          <ac:picMkLst>
            <pc:docMk/>
            <pc:sldMk cId="2055486767" sldId="281"/>
            <ac:picMk id="5" creationId="{D6BAFFE9-5219-6AC2-4413-57EA96AA9581}"/>
          </ac:picMkLst>
        </pc:picChg>
      </pc:sldChg>
      <pc:sldChg chg="addSp delSp modSp new mod modClrScheme chgLayout">
        <pc:chgData name="Simon Rundell" userId="02f36d3d-9692-43c5-873c-1a596eba61c5" providerId="ADAL" clId="{9115DE13-68C4-4D84-8CAF-2D5471E75CFD}" dt="2025-11-23T17:13:20.958" v="751"/>
        <pc:sldMkLst>
          <pc:docMk/>
          <pc:sldMk cId="625981032" sldId="282"/>
        </pc:sldMkLst>
        <pc:spChg chg="add mod">
          <ac:chgData name="Simon Rundell" userId="02f36d3d-9692-43c5-873c-1a596eba61c5" providerId="ADAL" clId="{9115DE13-68C4-4D84-8CAF-2D5471E75CFD}" dt="2025-11-23T17:12:08.833" v="731" actId="164"/>
          <ac:spMkLst>
            <pc:docMk/>
            <pc:sldMk cId="625981032" sldId="282"/>
            <ac:spMk id="4" creationId="{DF0A1D2D-4D7B-7C3A-BA1E-2DE6CA4D7948}"/>
          </ac:spMkLst>
        </pc:spChg>
        <pc:spChg chg="add mod">
          <ac:chgData name="Simon Rundell" userId="02f36d3d-9692-43c5-873c-1a596eba61c5" providerId="ADAL" clId="{9115DE13-68C4-4D84-8CAF-2D5471E75CFD}" dt="2025-11-23T17:12:08.833" v="731" actId="164"/>
          <ac:spMkLst>
            <pc:docMk/>
            <pc:sldMk cId="625981032" sldId="282"/>
            <ac:spMk id="5" creationId="{05F10721-D767-B7CE-7D71-7563E00C431C}"/>
          </ac:spMkLst>
        </pc:spChg>
        <pc:spChg chg="add mod">
          <ac:chgData name="Simon Rundell" userId="02f36d3d-9692-43c5-873c-1a596eba61c5" providerId="ADAL" clId="{9115DE13-68C4-4D84-8CAF-2D5471E75CFD}" dt="2025-11-23T17:12:08.833" v="731" actId="164"/>
          <ac:spMkLst>
            <pc:docMk/>
            <pc:sldMk cId="625981032" sldId="282"/>
            <ac:spMk id="6" creationId="{6107D303-FC9D-92D3-C2E4-88C08868E9FA}"/>
          </ac:spMkLst>
        </pc:spChg>
        <pc:spChg chg="add mod">
          <ac:chgData name="Simon Rundell" userId="02f36d3d-9692-43c5-873c-1a596eba61c5" providerId="ADAL" clId="{9115DE13-68C4-4D84-8CAF-2D5471E75CFD}" dt="2025-11-23T17:12:08.833" v="731" actId="164"/>
          <ac:spMkLst>
            <pc:docMk/>
            <pc:sldMk cId="625981032" sldId="282"/>
            <ac:spMk id="7" creationId="{25C2B977-E62F-9559-AC5B-B2A805D83458}"/>
          </ac:spMkLst>
        </pc:spChg>
        <pc:spChg chg="add mod">
          <ac:chgData name="Simon Rundell" userId="02f36d3d-9692-43c5-873c-1a596eba61c5" providerId="ADAL" clId="{9115DE13-68C4-4D84-8CAF-2D5471E75CFD}" dt="2025-11-23T17:12:08.833" v="731" actId="164"/>
          <ac:spMkLst>
            <pc:docMk/>
            <pc:sldMk cId="625981032" sldId="282"/>
            <ac:spMk id="8" creationId="{566EA349-9925-5B0F-8904-5A091A50E455}"/>
          </ac:spMkLst>
        </pc:spChg>
        <pc:spChg chg="add mod">
          <ac:chgData name="Simon Rundell" userId="02f36d3d-9692-43c5-873c-1a596eba61c5" providerId="ADAL" clId="{9115DE13-68C4-4D84-8CAF-2D5471E75CFD}" dt="2025-11-23T17:12:08.833" v="731" actId="164"/>
          <ac:spMkLst>
            <pc:docMk/>
            <pc:sldMk cId="625981032" sldId="282"/>
            <ac:spMk id="9" creationId="{C97904CB-E1CB-3DF7-B167-D859C14CD5ED}"/>
          </ac:spMkLst>
        </pc:spChg>
        <pc:spChg chg="add mod">
          <ac:chgData name="Simon Rundell" userId="02f36d3d-9692-43c5-873c-1a596eba61c5" providerId="ADAL" clId="{9115DE13-68C4-4D84-8CAF-2D5471E75CFD}" dt="2025-11-23T17:12:08.833" v="731" actId="164"/>
          <ac:spMkLst>
            <pc:docMk/>
            <pc:sldMk cId="625981032" sldId="282"/>
            <ac:spMk id="10" creationId="{56A2939D-F204-536B-C9DE-6AC9568AEA82}"/>
          </ac:spMkLst>
        </pc:spChg>
        <pc:spChg chg="add mod">
          <ac:chgData name="Simon Rundell" userId="02f36d3d-9692-43c5-873c-1a596eba61c5" providerId="ADAL" clId="{9115DE13-68C4-4D84-8CAF-2D5471E75CFD}" dt="2025-11-23T17:12:08.833" v="731" actId="164"/>
          <ac:spMkLst>
            <pc:docMk/>
            <pc:sldMk cId="625981032" sldId="282"/>
            <ac:spMk id="11" creationId="{B2D6B19A-DCA9-409A-FD25-1E9E41503123}"/>
          </ac:spMkLst>
        </pc:spChg>
        <pc:spChg chg="add mod ord">
          <ac:chgData name="Simon Rundell" userId="02f36d3d-9692-43c5-873c-1a596eba61c5" providerId="ADAL" clId="{9115DE13-68C4-4D84-8CAF-2D5471E75CFD}" dt="2025-11-23T17:13:05.553" v="750" actId="20577"/>
          <ac:spMkLst>
            <pc:docMk/>
            <pc:sldMk cId="625981032" sldId="282"/>
            <ac:spMk id="13" creationId="{494D9897-5219-52A3-86F1-5483826CBE5F}"/>
          </ac:spMkLst>
        </pc:spChg>
        <pc:spChg chg="add mod">
          <ac:chgData name="Simon Rundell" userId="02f36d3d-9692-43c5-873c-1a596eba61c5" providerId="ADAL" clId="{9115DE13-68C4-4D84-8CAF-2D5471E75CFD}" dt="2025-11-23T17:13:20.958" v="751"/>
          <ac:spMkLst>
            <pc:docMk/>
            <pc:sldMk cId="625981032" sldId="282"/>
            <ac:spMk id="14" creationId="{A55DC72B-DF5D-27F3-CA12-D74BE3BAA737}"/>
          </ac:spMkLst>
        </pc:spChg>
        <pc:grpChg chg="add mod">
          <ac:chgData name="Simon Rundell" userId="02f36d3d-9692-43c5-873c-1a596eba61c5" providerId="ADAL" clId="{9115DE13-68C4-4D84-8CAF-2D5471E75CFD}" dt="2025-11-23T17:12:56.597" v="732" actId="1076"/>
          <ac:grpSpMkLst>
            <pc:docMk/>
            <pc:sldMk cId="625981032" sldId="282"/>
            <ac:grpSpMk id="12" creationId="{FAEB37D6-7D25-A726-E7FD-43805C78C3B7}"/>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146CF-1C4D-4459-B08C-FB5331E3EFD0}" type="datetimeFigureOut">
              <a:rPr lang="en-GB" smtClean="0"/>
              <a:t>01/12/2025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C6BE0-322D-4546-8545-11D9A1862AEB}" type="slidenum">
              <a:rPr lang="en-GB" smtClean="0"/>
              <a:t>‹#›</a:t>
            </a:fld>
            <a:endParaRPr lang="en-GB"/>
          </a:p>
        </p:txBody>
      </p:sp>
    </p:spTree>
    <p:extLst>
      <p:ext uri="{BB962C8B-B14F-4D97-AF65-F5344CB8AC3E}">
        <p14:creationId xmlns:p14="http://schemas.microsoft.com/office/powerpoint/2010/main" val="2102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2F4E-A6A0-A46A-C745-7068CDC04F1F}"/>
              </a:ext>
            </a:extLst>
          </p:cNvPr>
          <p:cNvSpPr>
            <a:spLocks noGrp="1"/>
          </p:cNvSpPr>
          <p:nvPr>
            <p:ph type="title"/>
          </p:nvPr>
        </p:nvSpPr>
        <p:spPr>
          <a:xfrm>
            <a:off x="264994" y="320675"/>
            <a:ext cx="9493155"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CC7DB2-037E-0993-86BF-00D6D3092EF9}"/>
              </a:ext>
            </a:extLst>
          </p:cNvPr>
          <p:cNvSpPr>
            <a:spLocks noGrp="1"/>
          </p:cNvSpPr>
          <p:nvPr>
            <p:ph sz="half" idx="1"/>
          </p:nvPr>
        </p:nvSpPr>
        <p:spPr>
          <a:xfrm>
            <a:off x="264994" y="1825625"/>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C3C4F-D4FF-FD09-1978-56FB6AD59AFF}"/>
              </a:ext>
            </a:extLst>
          </p:cNvPr>
          <p:cNvSpPr>
            <a:spLocks noGrp="1"/>
          </p:cNvSpPr>
          <p:nvPr>
            <p:ph sz="half" idx="2"/>
          </p:nvPr>
        </p:nvSpPr>
        <p:spPr>
          <a:xfrm>
            <a:off x="5562600" y="1836098"/>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FD34D-03A4-BE13-8588-24719638AF3A}"/>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6" name="Footer Placeholder 5">
            <a:extLst>
              <a:ext uri="{FF2B5EF4-FFF2-40B4-BE49-F238E27FC236}">
                <a16:creationId xmlns:a16="http://schemas.microsoft.com/office/drawing/2014/main" id="{289CFD31-CFC4-CB50-2E4E-320A31743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64005-5076-C00A-FE3B-4DB16CB2DDA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7899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76A-7F14-2534-9B36-9BF84460C4CA}"/>
              </a:ext>
            </a:extLst>
          </p:cNvPr>
          <p:cNvSpPr>
            <a:spLocks noGrp="1"/>
          </p:cNvSpPr>
          <p:nvPr>
            <p:ph type="title"/>
          </p:nvPr>
        </p:nvSpPr>
        <p:spPr>
          <a:xfrm>
            <a:off x="239287" y="355600"/>
            <a:ext cx="949156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3CF0A9-98D2-1697-4A18-B4732DFF70FC}"/>
              </a:ext>
            </a:extLst>
          </p:cNvPr>
          <p:cNvSpPr>
            <a:spLocks noGrp="1"/>
          </p:cNvSpPr>
          <p:nvPr>
            <p:ph type="body" idx="1"/>
          </p:nvPr>
        </p:nvSpPr>
        <p:spPr>
          <a:xfrm>
            <a:off x="239288" y="1681163"/>
            <a:ext cx="43125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E36F-B28A-70C9-0ED7-B83CC6A71F46}"/>
              </a:ext>
            </a:extLst>
          </p:cNvPr>
          <p:cNvSpPr>
            <a:spLocks noGrp="1"/>
          </p:cNvSpPr>
          <p:nvPr>
            <p:ph sz="half" idx="2"/>
          </p:nvPr>
        </p:nvSpPr>
        <p:spPr>
          <a:xfrm>
            <a:off x="239288" y="2505075"/>
            <a:ext cx="4138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D31D4F-D65E-A262-ECF9-CE35E4EF4E58}"/>
              </a:ext>
            </a:extLst>
          </p:cNvPr>
          <p:cNvSpPr>
            <a:spLocks noGrp="1"/>
          </p:cNvSpPr>
          <p:nvPr>
            <p:ph type="body" sz="quarter" idx="3"/>
          </p:nvPr>
        </p:nvSpPr>
        <p:spPr>
          <a:xfrm>
            <a:off x="5397074" y="1681163"/>
            <a:ext cx="4333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CEC33-2E30-3A67-FACE-70F6ED8FC06F}"/>
              </a:ext>
            </a:extLst>
          </p:cNvPr>
          <p:cNvSpPr>
            <a:spLocks noGrp="1"/>
          </p:cNvSpPr>
          <p:nvPr>
            <p:ph sz="quarter" idx="4"/>
          </p:nvPr>
        </p:nvSpPr>
        <p:spPr>
          <a:xfrm>
            <a:off x="5571699" y="2505075"/>
            <a:ext cx="415915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BB140-CADE-FAD4-6C91-30CE50CBEBE9}"/>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8" name="Footer Placeholder 7">
            <a:extLst>
              <a:ext uri="{FF2B5EF4-FFF2-40B4-BE49-F238E27FC236}">
                <a16:creationId xmlns:a16="http://schemas.microsoft.com/office/drawing/2014/main" id="{95711941-F21C-CF3C-B5FB-E96723ADDC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12A3D5-C441-7404-EFCB-90BFA022B82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699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85F9-EE79-97C9-0F98-F2328A199DC0}"/>
              </a:ext>
            </a:extLst>
          </p:cNvPr>
          <p:cNvSpPr>
            <a:spLocks noGrp="1"/>
          </p:cNvSpPr>
          <p:nvPr>
            <p:ph type="title"/>
          </p:nvPr>
        </p:nvSpPr>
        <p:spPr>
          <a:xfrm>
            <a:off x="237699" y="324182"/>
            <a:ext cx="9506802"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E86E71-2144-0EE2-1FDE-3613B52D6849}"/>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4" name="Footer Placeholder 3">
            <a:extLst>
              <a:ext uri="{FF2B5EF4-FFF2-40B4-BE49-F238E27FC236}">
                <a16:creationId xmlns:a16="http://schemas.microsoft.com/office/drawing/2014/main" id="{A0424FE0-84FB-978F-A2B6-8F5EFDF54D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9ABF63-80C9-E41C-466A-C397874EB40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8402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791-D625-5171-2B9C-4180EAD161C5}"/>
              </a:ext>
            </a:extLst>
          </p:cNvPr>
          <p:cNvSpPr>
            <a:spLocks noGrp="1"/>
          </p:cNvSpPr>
          <p:nvPr>
            <p:ph type="title"/>
          </p:nvPr>
        </p:nvSpPr>
        <p:spPr>
          <a:xfrm>
            <a:off x="239286" y="366428"/>
            <a:ext cx="9464272"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305CF0-9215-FD21-F3BE-833212AAAC1B}"/>
              </a:ext>
            </a:extLst>
          </p:cNvPr>
          <p:cNvSpPr>
            <a:spLocks noGrp="1"/>
          </p:cNvSpPr>
          <p:nvPr>
            <p:ph type="pic" idx="1"/>
          </p:nvPr>
        </p:nvSpPr>
        <p:spPr>
          <a:xfrm>
            <a:off x="4582686" y="2040079"/>
            <a:ext cx="5120872" cy="38991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1B7632D-0EA5-78FD-91F9-685B074CB51E}"/>
              </a:ext>
            </a:extLst>
          </p:cNvPr>
          <p:cNvSpPr>
            <a:spLocks noGrp="1"/>
          </p:cNvSpPr>
          <p:nvPr>
            <p:ph type="body" sz="half" idx="2"/>
          </p:nvPr>
        </p:nvSpPr>
        <p:spPr>
          <a:xfrm>
            <a:off x="239286"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9B71F-2974-8850-0B38-F4541C41609F}"/>
              </a:ext>
            </a:extLst>
          </p:cNvPr>
          <p:cNvSpPr>
            <a:spLocks noGrp="1"/>
          </p:cNvSpPr>
          <p:nvPr>
            <p:ph type="dt" sz="half" idx="10"/>
          </p:nvPr>
        </p:nvSpPr>
        <p:spPr/>
        <p:txBody>
          <a:bodyPr/>
          <a:lstStyle/>
          <a:p>
            <a:fld id="{8B2B7FDC-9F13-4E8D-96EF-2B694806A3A6}" type="datetimeFigureOut">
              <a:rPr lang="en-GB" smtClean="0"/>
              <a:t>01/12/2025</a:t>
            </a:fld>
            <a:endParaRPr lang="en-GB"/>
          </a:p>
        </p:txBody>
      </p:sp>
      <p:sp>
        <p:nvSpPr>
          <p:cNvPr id="6" name="Footer Placeholder 5">
            <a:extLst>
              <a:ext uri="{FF2B5EF4-FFF2-40B4-BE49-F238E27FC236}">
                <a16:creationId xmlns:a16="http://schemas.microsoft.com/office/drawing/2014/main" id="{2722E7B5-7DE1-80E2-4D65-58EBBF734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4B8DEC-1B41-5879-53DF-D29FEC8D3EDF}"/>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747158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01/12/2025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pdd.examrevision.onlin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g"/><Relationship Id="rId18" Type="http://schemas.openxmlformats.org/officeDocument/2006/relationships/image" Target="../media/image26.gif"/><Relationship Id="rId3" Type="http://schemas.openxmlformats.org/officeDocument/2006/relationships/image" Target="../media/image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1.gif"/><Relationship Id="rId16" Type="http://schemas.openxmlformats.org/officeDocument/2006/relationships/image" Target="../media/image24.gif"/><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gif"/><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hyperlink" Target="https://forms.microsoft.com/e/z8LwVfrgw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defined">
            <a:extLst>
              <a:ext uri="{FF2B5EF4-FFF2-40B4-BE49-F238E27FC236}">
                <a16:creationId xmlns:a16="http://schemas.microsoft.com/office/drawing/2014/main" id="{347B3060-2C6B-9825-3D46-73A38B7A2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4" y="-175318"/>
            <a:ext cx="9969882" cy="72086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496060B3-1C7C-FEF1-9121-F731B5A5211B}"/>
              </a:ext>
            </a:extLst>
          </p:cNvPr>
          <p:cNvSpPr>
            <a:spLocks noGrp="1"/>
          </p:cNvSpPr>
          <p:nvPr>
            <p:ph type="ctrTitle"/>
          </p:nvPr>
        </p:nvSpPr>
        <p:spPr>
          <a:xfrm>
            <a:off x="535118" y="4245087"/>
            <a:ext cx="9144000" cy="2387600"/>
          </a:xfrm>
        </p:spPr>
        <p:txBody>
          <a:bodyPr/>
          <a:lstStyle/>
          <a:p>
            <a:r>
              <a:rPr lang="en-GB" dirty="0"/>
              <a:t>Testing</a:t>
            </a:r>
          </a:p>
        </p:txBody>
      </p:sp>
      <p:sp>
        <p:nvSpPr>
          <p:cNvPr id="5" name="Subtitle 4">
            <a:extLst>
              <a:ext uri="{FF2B5EF4-FFF2-40B4-BE49-F238E27FC236}">
                <a16:creationId xmlns:a16="http://schemas.microsoft.com/office/drawing/2014/main" id="{8AEE749B-8048-3E46-B910-63A2C46D5DE2}"/>
              </a:ext>
            </a:extLst>
          </p:cNvPr>
          <p:cNvSpPr>
            <a:spLocks noGrp="1"/>
          </p:cNvSpPr>
          <p:nvPr>
            <p:ph type="subTitle" idx="1"/>
          </p:nvPr>
        </p:nvSpPr>
        <p:spPr>
          <a:xfrm>
            <a:off x="9885088" y="5626509"/>
            <a:ext cx="2306912" cy="479323"/>
          </a:xfrm>
        </p:spPr>
        <p:txBody>
          <a:bodyPr>
            <a:normAutofit/>
          </a:bodyPr>
          <a:lstStyle/>
          <a:p>
            <a:r>
              <a:rPr lang="en-GB" dirty="0"/>
              <a:t>Lesson 1</a:t>
            </a:r>
          </a:p>
        </p:txBody>
      </p:sp>
    </p:spTree>
    <p:extLst>
      <p:ext uri="{BB962C8B-B14F-4D97-AF65-F5344CB8AC3E}">
        <p14:creationId xmlns:p14="http://schemas.microsoft.com/office/powerpoint/2010/main" val="16622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ftware-Testing-Types">
            <a:extLst>
              <a:ext uri="{FF2B5EF4-FFF2-40B4-BE49-F238E27FC236}">
                <a16:creationId xmlns:a16="http://schemas.microsoft.com/office/drawing/2014/main" id="{96FA33F9-A2FF-D94B-9469-E39D95F6E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51" y="0"/>
            <a:ext cx="895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D8DCAD3D-AAD6-E40C-5C70-DDF290E0AE5A}"/>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3" name="Arrow: Left 2">
            <a:extLst>
              <a:ext uri="{FF2B5EF4-FFF2-40B4-BE49-F238E27FC236}">
                <a16:creationId xmlns:a16="http://schemas.microsoft.com/office/drawing/2014/main" id="{3B61D912-271E-2253-7B59-47D2D9EF3248}"/>
              </a:ext>
            </a:extLst>
          </p:cNvPr>
          <p:cNvSpPr/>
          <p:nvPr/>
        </p:nvSpPr>
        <p:spPr>
          <a:xfrm rot="1219078" flipH="1">
            <a:off x="31347" y="128350"/>
            <a:ext cx="2699831" cy="1692613"/>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Human action to test correct operation</a:t>
            </a:r>
          </a:p>
        </p:txBody>
      </p:sp>
    </p:spTree>
    <p:extLst>
      <p:ext uri="{BB962C8B-B14F-4D97-AF65-F5344CB8AC3E}">
        <p14:creationId xmlns:p14="http://schemas.microsoft.com/office/powerpoint/2010/main" val="101864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DDFF-9BF0-14AF-7886-EC7838E78FA9}"/>
              </a:ext>
            </a:extLst>
          </p:cNvPr>
          <p:cNvSpPr>
            <a:spLocks noGrp="1"/>
          </p:cNvSpPr>
          <p:nvPr>
            <p:ph type="title"/>
          </p:nvPr>
        </p:nvSpPr>
        <p:spPr/>
        <p:txBody>
          <a:bodyPr/>
          <a:lstStyle/>
          <a:p>
            <a:r>
              <a:rPr lang="en-GB" dirty="0"/>
              <a:t>What are the colour boxes?</a:t>
            </a:r>
          </a:p>
        </p:txBody>
      </p:sp>
      <p:grpSp>
        <p:nvGrpSpPr>
          <p:cNvPr id="13" name="Group 12">
            <a:extLst>
              <a:ext uri="{FF2B5EF4-FFF2-40B4-BE49-F238E27FC236}">
                <a16:creationId xmlns:a16="http://schemas.microsoft.com/office/drawing/2014/main" id="{C73DF76A-B972-DF71-959C-F9019ED244EC}"/>
              </a:ext>
            </a:extLst>
          </p:cNvPr>
          <p:cNvGrpSpPr/>
          <p:nvPr/>
        </p:nvGrpSpPr>
        <p:grpSpPr>
          <a:xfrm>
            <a:off x="486843" y="1459148"/>
            <a:ext cx="2402272" cy="4406630"/>
            <a:chOff x="486843" y="1459148"/>
            <a:chExt cx="2402272" cy="4406630"/>
          </a:xfrm>
        </p:grpSpPr>
        <p:sp>
          <p:nvSpPr>
            <p:cNvPr id="4" name="Rectangle 3">
              <a:extLst>
                <a:ext uri="{FF2B5EF4-FFF2-40B4-BE49-F238E27FC236}">
                  <a16:creationId xmlns:a16="http://schemas.microsoft.com/office/drawing/2014/main" id="{5136744D-99D5-708C-F89B-61C93D2AEB08}"/>
                </a:ext>
              </a:extLst>
            </p:cNvPr>
            <p:cNvSpPr/>
            <p:nvPr/>
          </p:nvSpPr>
          <p:spPr>
            <a:xfrm>
              <a:off x="486843" y="1459148"/>
              <a:ext cx="2295267"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White Box</a:t>
              </a:r>
            </a:p>
          </p:txBody>
        </p:sp>
        <p:sp>
          <p:nvSpPr>
            <p:cNvPr id="7" name="Arrow: Up 6">
              <a:extLst>
                <a:ext uri="{FF2B5EF4-FFF2-40B4-BE49-F238E27FC236}">
                  <a16:creationId xmlns:a16="http://schemas.microsoft.com/office/drawing/2014/main" id="{CFFBB9F0-2156-3D13-5B75-B8CCAB4487AC}"/>
                </a:ext>
              </a:extLst>
            </p:cNvPr>
            <p:cNvSpPr/>
            <p:nvPr/>
          </p:nvSpPr>
          <p:spPr>
            <a:xfrm>
              <a:off x="486843" y="2480553"/>
              <a:ext cx="2295267" cy="229572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Focus on internal operation with ref to Source Code</a:t>
              </a:r>
            </a:p>
          </p:txBody>
        </p:sp>
        <p:sp>
          <p:nvSpPr>
            <p:cNvPr id="10" name="Rectangle 9">
              <a:extLst>
                <a:ext uri="{FF2B5EF4-FFF2-40B4-BE49-F238E27FC236}">
                  <a16:creationId xmlns:a16="http://schemas.microsoft.com/office/drawing/2014/main" id="{900D145D-1CB8-7C60-D4A6-94C608F4CB54}"/>
                </a:ext>
              </a:extLst>
            </p:cNvPr>
            <p:cNvSpPr/>
            <p:nvPr/>
          </p:nvSpPr>
          <p:spPr>
            <a:xfrm>
              <a:off x="486843" y="5000016"/>
              <a:ext cx="2402272"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Usually done by developers</a:t>
              </a:r>
            </a:p>
          </p:txBody>
        </p:sp>
      </p:grpSp>
      <p:grpSp>
        <p:nvGrpSpPr>
          <p:cNvPr id="14" name="Group 13">
            <a:extLst>
              <a:ext uri="{FF2B5EF4-FFF2-40B4-BE49-F238E27FC236}">
                <a16:creationId xmlns:a16="http://schemas.microsoft.com/office/drawing/2014/main" id="{F5FE36F3-A78B-D77D-92D4-D6218AC5C5EC}"/>
              </a:ext>
            </a:extLst>
          </p:cNvPr>
          <p:cNvGrpSpPr/>
          <p:nvPr/>
        </p:nvGrpSpPr>
        <p:grpSpPr>
          <a:xfrm>
            <a:off x="3659680" y="1459148"/>
            <a:ext cx="2402272" cy="4406630"/>
            <a:chOff x="3659680" y="1459148"/>
            <a:chExt cx="2402272" cy="4406630"/>
          </a:xfrm>
        </p:grpSpPr>
        <p:sp>
          <p:nvSpPr>
            <p:cNvPr id="5" name="Rectangle 4">
              <a:extLst>
                <a:ext uri="{FF2B5EF4-FFF2-40B4-BE49-F238E27FC236}">
                  <a16:creationId xmlns:a16="http://schemas.microsoft.com/office/drawing/2014/main" id="{FD63B7A6-222B-AAE6-E534-E027F50B4494}"/>
                </a:ext>
              </a:extLst>
            </p:cNvPr>
            <p:cNvSpPr/>
            <p:nvPr/>
          </p:nvSpPr>
          <p:spPr>
            <a:xfrm>
              <a:off x="3713183" y="1459148"/>
              <a:ext cx="2295267" cy="8657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dirty="0"/>
                <a:t>Black Box</a:t>
              </a:r>
            </a:p>
          </p:txBody>
        </p:sp>
        <p:sp>
          <p:nvSpPr>
            <p:cNvPr id="8" name="Arrow: Up 7">
              <a:extLst>
                <a:ext uri="{FF2B5EF4-FFF2-40B4-BE49-F238E27FC236}">
                  <a16:creationId xmlns:a16="http://schemas.microsoft.com/office/drawing/2014/main" id="{0A8A2403-1FB8-E576-8158-BAA180EC2706}"/>
                </a:ext>
              </a:extLst>
            </p:cNvPr>
            <p:cNvSpPr/>
            <p:nvPr/>
          </p:nvSpPr>
          <p:spPr>
            <a:xfrm>
              <a:off x="3713183" y="2480553"/>
              <a:ext cx="2295267" cy="229572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Focus on function only</a:t>
              </a:r>
            </a:p>
          </p:txBody>
        </p:sp>
        <p:sp>
          <p:nvSpPr>
            <p:cNvPr id="11" name="Rectangle 10">
              <a:extLst>
                <a:ext uri="{FF2B5EF4-FFF2-40B4-BE49-F238E27FC236}">
                  <a16:creationId xmlns:a16="http://schemas.microsoft.com/office/drawing/2014/main" id="{43B2060A-14AE-67F4-2770-0AED79F73EE2}"/>
                </a:ext>
              </a:extLst>
            </p:cNvPr>
            <p:cNvSpPr/>
            <p:nvPr/>
          </p:nvSpPr>
          <p:spPr>
            <a:xfrm>
              <a:off x="3659680" y="5000016"/>
              <a:ext cx="2402272"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Can be done by anyone</a:t>
              </a:r>
            </a:p>
          </p:txBody>
        </p:sp>
      </p:grpSp>
      <p:grpSp>
        <p:nvGrpSpPr>
          <p:cNvPr id="15" name="Group 14">
            <a:extLst>
              <a:ext uri="{FF2B5EF4-FFF2-40B4-BE49-F238E27FC236}">
                <a16:creationId xmlns:a16="http://schemas.microsoft.com/office/drawing/2014/main" id="{E5DCB356-A43C-A54E-5C4C-DBB3F8DEBA8B}"/>
              </a:ext>
            </a:extLst>
          </p:cNvPr>
          <p:cNvGrpSpPr/>
          <p:nvPr/>
        </p:nvGrpSpPr>
        <p:grpSpPr>
          <a:xfrm>
            <a:off x="6872057" y="1459148"/>
            <a:ext cx="2402272" cy="4406630"/>
            <a:chOff x="6872057" y="1459148"/>
            <a:chExt cx="2402272" cy="4406630"/>
          </a:xfrm>
        </p:grpSpPr>
        <p:sp>
          <p:nvSpPr>
            <p:cNvPr id="6" name="Rectangle 5">
              <a:extLst>
                <a:ext uri="{FF2B5EF4-FFF2-40B4-BE49-F238E27FC236}">
                  <a16:creationId xmlns:a16="http://schemas.microsoft.com/office/drawing/2014/main" id="{1A830A1A-576A-A1AD-D202-89C41E75E8B4}"/>
                </a:ext>
              </a:extLst>
            </p:cNvPr>
            <p:cNvSpPr/>
            <p:nvPr/>
          </p:nvSpPr>
          <p:spPr>
            <a:xfrm>
              <a:off x="6872058" y="1459148"/>
              <a:ext cx="2295267" cy="8657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Gray Box</a:t>
              </a:r>
            </a:p>
          </p:txBody>
        </p:sp>
        <p:sp>
          <p:nvSpPr>
            <p:cNvPr id="9" name="Arrow: Up 8">
              <a:extLst>
                <a:ext uri="{FF2B5EF4-FFF2-40B4-BE49-F238E27FC236}">
                  <a16:creationId xmlns:a16="http://schemas.microsoft.com/office/drawing/2014/main" id="{780CECCF-6163-275E-C467-C74695BC388F}"/>
                </a:ext>
              </a:extLst>
            </p:cNvPr>
            <p:cNvSpPr/>
            <p:nvPr/>
          </p:nvSpPr>
          <p:spPr>
            <a:xfrm>
              <a:off x="6872057" y="2480553"/>
              <a:ext cx="2295267" cy="229572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A mix of White &amp; Black Box testing</a:t>
              </a:r>
            </a:p>
          </p:txBody>
        </p:sp>
        <p:sp>
          <p:nvSpPr>
            <p:cNvPr id="12" name="Rectangle 11">
              <a:extLst>
                <a:ext uri="{FF2B5EF4-FFF2-40B4-BE49-F238E27FC236}">
                  <a16:creationId xmlns:a16="http://schemas.microsoft.com/office/drawing/2014/main" id="{7A1FD202-2A00-64C6-D55E-E63556AD37C3}"/>
                </a:ext>
              </a:extLst>
            </p:cNvPr>
            <p:cNvSpPr/>
            <p:nvPr/>
          </p:nvSpPr>
          <p:spPr>
            <a:xfrm>
              <a:off x="6872057" y="5000016"/>
              <a:ext cx="2402272" cy="865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Often done by end-users</a:t>
              </a:r>
            </a:p>
          </p:txBody>
        </p:sp>
      </p:grpSp>
    </p:spTree>
    <p:extLst>
      <p:ext uri="{BB962C8B-B14F-4D97-AF65-F5344CB8AC3E}">
        <p14:creationId xmlns:p14="http://schemas.microsoft.com/office/powerpoint/2010/main" val="24160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DE1F-E8CB-473A-E6EF-4B791EC9C0E0}"/>
              </a:ext>
            </a:extLst>
          </p:cNvPr>
          <p:cNvSpPr>
            <a:spLocks noGrp="1"/>
          </p:cNvSpPr>
          <p:nvPr>
            <p:ph type="title"/>
          </p:nvPr>
        </p:nvSpPr>
        <p:spPr/>
        <p:txBody>
          <a:bodyPr/>
          <a:lstStyle/>
          <a:p>
            <a:r>
              <a:rPr lang="en-GB" dirty="0"/>
              <a:t>Testing Strategies - Smoke Tests</a:t>
            </a:r>
          </a:p>
        </p:txBody>
      </p:sp>
      <p:sp>
        <p:nvSpPr>
          <p:cNvPr id="3" name="Content Placeholder 2">
            <a:extLst>
              <a:ext uri="{FF2B5EF4-FFF2-40B4-BE49-F238E27FC236}">
                <a16:creationId xmlns:a16="http://schemas.microsoft.com/office/drawing/2014/main" id="{384DBEF9-01BF-782E-075F-354EE3469579}"/>
              </a:ext>
            </a:extLst>
          </p:cNvPr>
          <p:cNvSpPr>
            <a:spLocks noGrp="1"/>
          </p:cNvSpPr>
          <p:nvPr>
            <p:ph idx="1"/>
          </p:nvPr>
        </p:nvSpPr>
        <p:spPr>
          <a:xfrm>
            <a:off x="292290" y="1433344"/>
            <a:ext cx="9452211" cy="4617260"/>
          </a:xfrm>
        </p:spPr>
        <p:txBody>
          <a:bodyPr>
            <a:normAutofit lnSpcReduction="10000"/>
          </a:bodyPr>
          <a:lstStyle/>
          <a:p>
            <a:pPr lvl="1"/>
            <a:r>
              <a:rPr lang="en-GB" dirty="0"/>
              <a:t>aka </a:t>
            </a:r>
            <a:r>
              <a:rPr lang="en-GB" b="1" dirty="0">
                <a:solidFill>
                  <a:srgbClr val="FF0000"/>
                </a:solidFill>
              </a:rPr>
              <a:t>confidence testing</a:t>
            </a:r>
            <a:r>
              <a:rPr lang="en-GB" dirty="0"/>
              <a:t>, </a:t>
            </a:r>
            <a:r>
              <a:rPr lang="en-GB" b="1" dirty="0">
                <a:solidFill>
                  <a:srgbClr val="FF0000"/>
                </a:solidFill>
              </a:rPr>
              <a:t>sanity testing</a:t>
            </a:r>
            <a:r>
              <a:rPr lang="en-GB" dirty="0"/>
              <a:t>,</a:t>
            </a:r>
            <a:r>
              <a:rPr lang="en-GB" baseline="30000" dirty="0"/>
              <a:t> </a:t>
            </a:r>
            <a:r>
              <a:rPr lang="en-GB" b="1" dirty="0">
                <a:solidFill>
                  <a:srgbClr val="FF0000"/>
                </a:solidFill>
              </a:rPr>
              <a:t>b</a:t>
            </a:r>
            <a:r>
              <a:rPr lang="en-GB" b="1" dirty="0"/>
              <a:t>uild </a:t>
            </a:r>
            <a:r>
              <a:rPr lang="en-GB" b="1" dirty="0">
                <a:solidFill>
                  <a:srgbClr val="FF0000"/>
                </a:solidFill>
              </a:rPr>
              <a:t>v</a:t>
            </a:r>
            <a:r>
              <a:rPr lang="en-GB" b="1" dirty="0"/>
              <a:t>erification </a:t>
            </a:r>
            <a:r>
              <a:rPr lang="en-GB" b="1" dirty="0">
                <a:solidFill>
                  <a:srgbClr val="FF0000"/>
                </a:solidFill>
              </a:rPr>
              <a:t>t</a:t>
            </a:r>
            <a:r>
              <a:rPr lang="en-GB" b="1" dirty="0"/>
              <a:t>est</a:t>
            </a:r>
            <a:r>
              <a:rPr lang="en-GB" dirty="0"/>
              <a:t> (</a:t>
            </a:r>
            <a:r>
              <a:rPr lang="en-GB" b="1" dirty="0">
                <a:solidFill>
                  <a:srgbClr val="FF0000"/>
                </a:solidFill>
              </a:rPr>
              <a:t>BVT</a:t>
            </a:r>
            <a:r>
              <a:rPr lang="en-GB" dirty="0"/>
              <a:t>) and </a:t>
            </a:r>
            <a:r>
              <a:rPr lang="en-GB" b="1" dirty="0">
                <a:solidFill>
                  <a:srgbClr val="FF0000"/>
                </a:solidFill>
              </a:rPr>
              <a:t>build acceptance test</a:t>
            </a:r>
            <a:r>
              <a:rPr lang="en-GB" dirty="0"/>
              <a:t>)</a:t>
            </a:r>
          </a:p>
          <a:p>
            <a:r>
              <a:rPr lang="en-GB" dirty="0"/>
              <a:t>Preliminary testing to reveal simple failures severe enough to halt further testing. </a:t>
            </a:r>
          </a:p>
          <a:p>
            <a:r>
              <a:rPr lang="en-GB" dirty="0"/>
              <a:t>It is a subset of test cases that cover the most important functionality of a component or system</a:t>
            </a:r>
          </a:p>
          <a:p>
            <a:r>
              <a:rPr lang="en-GB" dirty="0"/>
              <a:t>Used to aid assessment of whether main functions of the software appear to work correctly.</a:t>
            </a:r>
            <a:endParaRPr lang="en-GB" baseline="30000" dirty="0"/>
          </a:p>
          <a:p>
            <a:r>
              <a:rPr lang="en-GB" dirty="0"/>
              <a:t>If software passes Smoke Testing it may be subjected to further, more fine-grained testing, so it might be called a </a:t>
            </a:r>
            <a:r>
              <a:rPr lang="en-GB" b="1" dirty="0">
                <a:solidFill>
                  <a:srgbClr val="FF0000"/>
                </a:solidFill>
              </a:rPr>
              <a:t>pretest</a:t>
            </a:r>
            <a:r>
              <a:rPr lang="en-GB" b="1" dirty="0"/>
              <a:t> </a:t>
            </a:r>
            <a:r>
              <a:rPr lang="en-GB" dirty="0"/>
              <a:t>or an </a:t>
            </a:r>
            <a:r>
              <a:rPr lang="en-GB" b="1" dirty="0">
                <a:solidFill>
                  <a:srgbClr val="FF0000"/>
                </a:solidFill>
              </a:rPr>
              <a:t>intake test</a:t>
            </a:r>
            <a:r>
              <a:rPr lang="en-GB" dirty="0"/>
              <a:t>.</a:t>
            </a:r>
          </a:p>
        </p:txBody>
      </p:sp>
      <p:sp>
        <p:nvSpPr>
          <p:cNvPr id="4" name="Note this down">
            <a:extLst>
              <a:ext uri="{FF2B5EF4-FFF2-40B4-BE49-F238E27FC236}">
                <a16:creationId xmlns:a16="http://schemas.microsoft.com/office/drawing/2014/main" id="{273B565B-F61E-4A03-505D-559139A29C60}"/>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5" name="Note this down">
            <a:extLst>
              <a:ext uri="{FF2B5EF4-FFF2-40B4-BE49-F238E27FC236}">
                <a16:creationId xmlns:a16="http://schemas.microsoft.com/office/drawing/2014/main" id="{213597FC-599F-0898-A397-71ED053382E9}"/>
              </a:ext>
            </a:extLst>
          </p:cNvPr>
          <p:cNvSpPr/>
          <p:nvPr/>
        </p:nvSpPr>
        <p:spPr>
          <a:xfrm>
            <a:off x="10021504" y="2050104"/>
            <a:ext cx="1873045" cy="90953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“Does it work at all?”</a:t>
            </a:r>
          </a:p>
        </p:txBody>
      </p:sp>
    </p:spTree>
    <p:extLst>
      <p:ext uri="{BB962C8B-B14F-4D97-AF65-F5344CB8AC3E}">
        <p14:creationId xmlns:p14="http://schemas.microsoft.com/office/powerpoint/2010/main" val="65301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D468-B976-1768-DFA9-0386D8D3404D}"/>
              </a:ext>
            </a:extLst>
          </p:cNvPr>
          <p:cNvSpPr>
            <a:spLocks noGrp="1"/>
          </p:cNvSpPr>
          <p:nvPr>
            <p:ph type="title"/>
          </p:nvPr>
        </p:nvSpPr>
        <p:spPr/>
        <p:txBody>
          <a:bodyPr>
            <a:normAutofit fontScale="90000"/>
          </a:bodyPr>
          <a:lstStyle/>
          <a:p>
            <a:r>
              <a:rPr lang="en-GB" b="1" dirty="0"/>
              <a:t>Different Levels of Software Testing</a:t>
            </a:r>
            <a:br>
              <a:rPr lang="en-GB" b="1" dirty="0"/>
            </a:br>
            <a:endParaRPr lang="en-GB" dirty="0"/>
          </a:p>
        </p:txBody>
      </p:sp>
      <p:sp>
        <p:nvSpPr>
          <p:cNvPr id="3" name="Content Placeholder 2">
            <a:extLst>
              <a:ext uri="{FF2B5EF4-FFF2-40B4-BE49-F238E27FC236}">
                <a16:creationId xmlns:a16="http://schemas.microsoft.com/office/drawing/2014/main" id="{C2BB800E-6298-BA52-7508-78CF210CB3BA}"/>
              </a:ext>
            </a:extLst>
          </p:cNvPr>
          <p:cNvSpPr>
            <a:spLocks noGrp="1"/>
          </p:cNvSpPr>
          <p:nvPr>
            <p:ph idx="1"/>
          </p:nvPr>
        </p:nvSpPr>
        <p:spPr>
          <a:xfrm>
            <a:off x="292290" y="1128409"/>
            <a:ext cx="9452211" cy="5045379"/>
          </a:xfrm>
        </p:spPr>
        <p:txBody>
          <a:bodyPr>
            <a:normAutofit fontScale="62500" lnSpcReduction="20000"/>
          </a:bodyPr>
          <a:lstStyle/>
          <a:p>
            <a:pPr marL="0" indent="0" fontAlgn="base">
              <a:lnSpc>
                <a:spcPct val="120000"/>
              </a:lnSpc>
              <a:buNone/>
            </a:pPr>
            <a:r>
              <a:rPr lang="en-GB" dirty="0"/>
              <a:t>In Software testing there are Different Levels of Testing can be majorly classified into 4 levels:</a:t>
            </a:r>
          </a:p>
          <a:p>
            <a:pPr fontAlgn="base">
              <a:lnSpc>
                <a:spcPct val="120000"/>
              </a:lnSpc>
            </a:pPr>
            <a:r>
              <a:rPr lang="en-GB" b="1" dirty="0">
                <a:solidFill>
                  <a:srgbClr val="FF0000"/>
                </a:solidFill>
              </a:rPr>
              <a:t>Unit Testing</a:t>
            </a:r>
            <a:r>
              <a:rPr lang="en-GB" b="1" dirty="0"/>
              <a:t>: </a:t>
            </a:r>
            <a:r>
              <a:rPr lang="en-GB" dirty="0"/>
              <a:t>In this type of testing, errors are detected individually from every component or unit by individually testing the components or units of code to ensure that they are fit for use by the developers. It is the smallest testable part of the software.</a:t>
            </a:r>
          </a:p>
          <a:p>
            <a:pPr fontAlgn="base">
              <a:lnSpc>
                <a:spcPct val="120000"/>
              </a:lnSpc>
            </a:pPr>
            <a:r>
              <a:rPr lang="en-GB" b="1" dirty="0">
                <a:solidFill>
                  <a:srgbClr val="FF0000"/>
                </a:solidFill>
              </a:rPr>
              <a:t>Integration Testing</a:t>
            </a:r>
            <a:r>
              <a:rPr lang="en-GB" b="1" dirty="0"/>
              <a:t>:</a:t>
            </a:r>
            <a:r>
              <a:rPr lang="en-GB" dirty="0"/>
              <a:t> In this testing, two or more modules which are unit tested are integrated to test i.e., technique interacting components, and are then verified if these integrated modules work as per the expectation or not, and interface errors are also detected.</a:t>
            </a:r>
          </a:p>
          <a:p>
            <a:pPr fontAlgn="base">
              <a:lnSpc>
                <a:spcPct val="120000"/>
              </a:lnSpc>
            </a:pPr>
            <a:r>
              <a:rPr lang="en-GB" b="1" dirty="0">
                <a:solidFill>
                  <a:srgbClr val="FF0000"/>
                </a:solidFill>
              </a:rPr>
              <a:t>System Testing</a:t>
            </a:r>
            <a:r>
              <a:rPr lang="en-GB" b="1" dirty="0"/>
              <a:t>:</a:t>
            </a:r>
            <a:r>
              <a:rPr lang="en-GB" dirty="0"/>
              <a:t> In system testing, complete and integrated Software are tested i.e., all the system elements forming the system are tested as a whole to meet the requirements of the system.</a:t>
            </a:r>
          </a:p>
          <a:p>
            <a:pPr fontAlgn="base">
              <a:lnSpc>
                <a:spcPct val="120000"/>
              </a:lnSpc>
            </a:pPr>
            <a:r>
              <a:rPr lang="en-GB" b="1" dirty="0">
                <a:solidFill>
                  <a:srgbClr val="FF0000"/>
                </a:solidFill>
              </a:rPr>
              <a:t>Acceptance Testing</a:t>
            </a:r>
            <a:r>
              <a:rPr lang="en-GB" b="1" dirty="0"/>
              <a:t>:</a:t>
            </a:r>
            <a:r>
              <a:rPr lang="en-GB" dirty="0"/>
              <a:t> This is a kind of testing conducted to ensure that the requirements of the users are fulfilled before its delivery and that the software works correctly in the user’s working environment.</a:t>
            </a:r>
          </a:p>
          <a:p>
            <a:pPr>
              <a:lnSpc>
                <a:spcPct val="120000"/>
              </a:lnSpc>
            </a:pPr>
            <a:endParaRPr lang="en-GB" dirty="0"/>
          </a:p>
        </p:txBody>
      </p:sp>
    </p:spTree>
    <p:extLst>
      <p:ext uri="{BB962C8B-B14F-4D97-AF65-F5344CB8AC3E}">
        <p14:creationId xmlns:p14="http://schemas.microsoft.com/office/powerpoint/2010/main" val="24246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AEB37D6-7D25-A726-E7FD-43805C78C3B7}"/>
              </a:ext>
            </a:extLst>
          </p:cNvPr>
          <p:cNvGrpSpPr/>
          <p:nvPr/>
        </p:nvGrpSpPr>
        <p:grpSpPr>
          <a:xfrm>
            <a:off x="3028336" y="2654709"/>
            <a:ext cx="4011561" cy="3075663"/>
            <a:chOff x="2969342" y="1455174"/>
            <a:chExt cx="4011561" cy="3075663"/>
          </a:xfrm>
        </p:grpSpPr>
        <p:sp>
          <p:nvSpPr>
            <p:cNvPr id="4" name="TextBox 3">
              <a:extLst>
                <a:ext uri="{FF2B5EF4-FFF2-40B4-BE49-F238E27FC236}">
                  <a16:creationId xmlns:a16="http://schemas.microsoft.com/office/drawing/2014/main" id="{DF0A1D2D-4D7B-7C3A-BA1E-2DE6CA4D7948}"/>
                </a:ext>
              </a:extLst>
            </p:cNvPr>
            <p:cNvSpPr txBox="1"/>
            <p:nvPr/>
          </p:nvSpPr>
          <p:spPr>
            <a:xfrm>
              <a:off x="4267532" y="3472038"/>
              <a:ext cx="1406924" cy="369332"/>
            </a:xfrm>
            <a:prstGeom prst="rect">
              <a:avLst/>
            </a:prstGeom>
            <a:noFill/>
          </p:spPr>
          <p:txBody>
            <a:bodyPr wrap="none" rtlCol="0">
              <a:spAutoFit/>
            </a:bodyPr>
            <a:lstStyle/>
            <a:p>
              <a:r>
                <a:rPr lang="en-GB" dirty="0">
                  <a:latin typeface="Trebuchet MS" panose="020B0603020202020204" pitchFamily="34" charset="0"/>
                </a:rPr>
                <a:t>Unit Testing</a:t>
              </a:r>
            </a:p>
          </p:txBody>
        </p:sp>
        <p:sp>
          <p:nvSpPr>
            <p:cNvPr id="5" name="TextBox 4">
              <a:extLst>
                <a:ext uri="{FF2B5EF4-FFF2-40B4-BE49-F238E27FC236}">
                  <a16:creationId xmlns:a16="http://schemas.microsoft.com/office/drawing/2014/main" id="{05F10721-D767-B7CE-7D71-7563E00C431C}"/>
                </a:ext>
              </a:extLst>
            </p:cNvPr>
            <p:cNvSpPr txBox="1"/>
            <p:nvPr/>
          </p:nvSpPr>
          <p:spPr>
            <a:xfrm>
              <a:off x="3950893" y="2872269"/>
              <a:ext cx="2117054" cy="369332"/>
            </a:xfrm>
            <a:prstGeom prst="rect">
              <a:avLst/>
            </a:prstGeom>
            <a:noFill/>
          </p:spPr>
          <p:txBody>
            <a:bodyPr wrap="none" rtlCol="0">
              <a:spAutoFit/>
            </a:bodyPr>
            <a:lstStyle/>
            <a:p>
              <a:r>
                <a:rPr lang="en-GB" dirty="0">
                  <a:latin typeface="Trebuchet MS" panose="020B0603020202020204" pitchFamily="34" charset="0"/>
                </a:rPr>
                <a:t>Integration Testing</a:t>
              </a:r>
            </a:p>
          </p:txBody>
        </p:sp>
        <p:sp>
          <p:nvSpPr>
            <p:cNvPr id="6" name="TextBox 5">
              <a:extLst>
                <a:ext uri="{FF2B5EF4-FFF2-40B4-BE49-F238E27FC236}">
                  <a16:creationId xmlns:a16="http://schemas.microsoft.com/office/drawing/2014/main" id="{6107D303-FC9D-92D3-C2E4-88C08868E9FA}"/>
                </a:ext>
              </a:extLst>
            </p:cNvPr>
            <p:cNvSpPr txBox="1"/>
            <p:nvPr/>
          </p:nvSpPr>
          <p:spPr>
            <a:xfrm>
              <a:off x="4120057" y="2300749"/>
              <a:ext cx="1701876" cy="369332"/>
            </a:xfrm>
            <a:prstGeom prst="rect">
              <a:avLst/>
            </a:prstGeom>
            <a:noFill/>
          </p:spPr>
          <p:txBody>
            <a:bodyPr wrap="none" rtlCol="0">
              <a:spAutoFit/>
            </a:bodyPr>
            <a:lstStyle/>
            <a:p>
              <a:r>
                <a:rPr lang="en-GB" dirty="0">
                  <a:latin typeface="Trebuchet MS" panose="020B0603020202020204" pitchFamily="34" charset="0"/>
                </a:rPr>
                <a:t>System Testing</a:t>
              </a:r>
            </a:p>
          </p:txBody>
        </p:sp>
        <p:sp>
          <p:nvSpPr>
            <p:cNvPr id="7" name="TextBox 6">
              <a:extLst>
                <a:ext uri="{FF2B5EF4-FFF2-40B4-BE49-F238E27FC236}">
                  <a16:creationId xmlns:a16="http://schemas.microsoft.com/office/drawing/2014/main" id="{25C2B977-E62F-9559-AC5B-B2A805D83458}"/>
                </a:ext>
              </a:extLst>
            </p:cNvPr>
            <p:cNvSpPr txBox="1"/>
            <p:nvPr/>
          </p:nvSpPr>
          <p:spPr>
            <a:xfrm>
              <a:off x="3922841" y="1699287"/>
              <a:ext cx="2173159" cy="369332"/>
            </a:xfrm>
            <a:prstGeom prst="rect">
              <a:avLst/>
            </a:prstGeom>
            <a:noFill/>
          </p:spPr>
          <p:txBody>
            <a:bodyPr wrap="none" rtlCol="0">
              <a:spAutoFit/>
            </a:bodyPr>
            <a:lstStyle/>
            <a:p>
              <a:r>
                <a:rPr lang="en-GB" dirty="0">
                  <a:latin typeface="Trebuchet MS" panose="020B0603020202020204" pitchFamily="34" charset="0"/>
                </a:rPr>
                <a:t>Acceptance Testing</a:t>
              </a:r>
            </a:p>
          </p:txBody>
        </p:sp>
        <p:sp>
          <p:nvSpPr>
            <p:cNvPr id="8" name="Oval 7">
              <a:extLst>
                <a:ext uri="{FF2B5EF4-FFF2-40B4-BE49-F238E27FC236}">
                  <a16:creationId xmlns:a16="http://schemas.microsoft.com/office/drawing/2014/main" id="{566EA349-9925-5B0F-8904-5A091A50E455}"/>
                </a:ext>
              </a:extLst>
            </p:cNvPr>
            <p:cNvSpPr/>
            <p:nvPr/>
          </p:nvSpPr>
          <p:spPr>
            <a:xfrm>
              <a:off x="4047389" y="3269850"/>
              <a:ext cx="1810372" cy="1260987"/>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Oval 8">
              <a:extLst>
                <a:ext uri="{FF2B5EF4-FFF2-40B4-BE49-F238E27FC236}">
                  <a16:creationId xmlns:a16="http://schemas.microsoft.com/office/drawing/2014/main" id="{C97904CB-E1CB-3DF7-B167-D859C14CD5ED}"/>
                </a:ext>
              </a:extLst>
            </p:cNvPr>
            <p:cNvSpPr/>
            <p:nvPr/>
          </p:nvSpPr>
          <p:spPr>
            <a:xfrm>
              <a:off x="3319175" y="2765009"/>
              <a:ext cx="3303639" cy="1765828"/>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Oval 9">
              <a:extLst>
                <a:ext uri="{FF2B5EF4-FFF2-40B4-BE49-F238E27FC236}">
                  <a16:creationId xmlns:a16="http://schemas.microsoft.com/office/drawing/2014/main" id="{56A2939D-F204-536B-C9DE-6AC9568AEA82}"/>
                </a:ext>
              </a:extLst>
            </p:cNvPr>
            <p:cNvSpPr/>
            <p:nvPr/>
          </p:nvSpPr>
          <p:spPr>
            <a:xfrm>
              <a:off x="3175819" y="2165240"/>
              <a:ext cx="3637935" cy="2361304"/>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Oval 10">
              <a:extLst>
                <a:ext uri="{FF2B5EF4-FFF2-40B4-BE49-F238E27FC236}">
                  <a16:creationId xmlns:a16="http://schemas.microsoft.com/office/drawing/2014/main" id="{B2D6B19A-DCA9-409A-FD25-1E9E41503123}"/>
                </a:ext>
              </a:extLst>
            </p:cNvPr>
            <p:cNvSpPr/>
            <p:nvPr/>
          </p:nvSpPr>
          <p:spPr>
            <a:xfrm>
              <a:off x="2969342" y="1455174"/>
              <a:ext cx="4011561" cy="307137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13" name="Title 12">
            <a:extLst>
              <a:ext uri="{FF2B5EF4-FFF2-40B4-BE49-F238E27FC236}">
                <a16:creationId xmlns:a16="http://schemas.microsoft.com/office/drawing/2014/main" id="{494D9897-5219-52A3-86F1-5483826CBE5F}"/>
              </a:ext>
            </a:extLst>
          </p:cNvPr>
          <p:cNvSpPr>
            <a:spLocks noGrp="1"/>
          </p:cNvSpPr>
          <p:nvPr>
            <p:ph type="title"/>
          </p:nvPr>
        </p:nvSpPr>
        <p:spPr/>
        <p:txBody>
          <a:bodyPr/>
          <a:lstStyle/>
          <a:p>
            <a:r>
              <a:rPr lang="en-GB" dirty="0"/>
              <a:t>Levels of testing</a:t>
            </a:r>
          </a:p>
        </p:txBody>
      </p:sp>
      <p:sp>
        <p:nvSpPr>
          <p:cNvPr id="14" name="Note this down">
            <a:extLst>
              <a:ext uri="{FF2B5EF4-FFF2-40B4-BE49-F238E27FC236}">
                <a16:creationId xmlns:a16="http://schemas.microsoft.com/office/drawing/2014/main" id="{A55DC72B-DF5D-27F3-CA12-D74BE3BAA737}"/>
              </a:ext>
            </a:extLst>
          </p:cNvPr>
          <p:cNvSpPr/>
          <p:nvPr/>
        </p:nvSpPr>
        <p:spPr>
          <a:xfrm>
            <a:off x="10061847" y="199268"/>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62598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B6484-66B3-4FB4-1F47-C3F0A43ED4C7}"/>
            </a:ext>
          </a:extLst>
        </p:cNvPr>
        <p:cNvGrpSpPr/>
        <p:nvPr/>
      </p:nvGrpSpPr>
      <p:grpSpPr>
        <a:xfrm>
          <a:off x="0" y="0"/>
          <a:ext cx="0" cy="0"/>
          <a:chOff x="0" y="0"/>
          <a:chExt cx="0" cy="0"/>
        </a:xfrm>
      </p:grpSpPr>
      <p:pic>
        <p:nvPicPr>
          <p:cNvPr id="1026" name="Picture 2" descr="Software-Testing-Types">
            <a:extLst>
              <a:ext uri="{FF2B5EF4-FFF2-40B4-BE49-F238E27FC236}">
                <a16:creationId xmlns:a16="http://schemas.microsoft.com/office/drawing/2014/main" id="{FC572DA3-7ADF-933E-D56D-EF7CF900F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63" y="0"/>
            <a:ext cx="895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Left 2">
            <a:extLst>
              <a:ext uri="{FF2B5EF4-FFF2-40B4-BE49-F238E27FC236}">
                <a16:creationId xmlns:a16="http://schemas.microsoft.com/office/drawing/2014/main" id="{E91A9083-C0EC-8855-E27C-0CB5F614672A}"/>
              </a:ext>
            </a:extLst>
          </p:cNvPr>
          <p:cNvSpPr/>
          <p:nvPr/>
        </p:nvSpPr>
        <p:spPr>
          <a:xfrm>
            <a:off x="7393021" y="885217"/>
            <a:ext cx="4105072" cy="1692613"/>
          </a:xfrm>
          <a:prstGeom prst="lef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Often used in Agile from start to finish, using software tools to replace manual testing</a:t>
            </a:r>
          </a:p>
        </p:txBody>
      </p:sp>
    </p:spTree>
    <p:extLst>
      <p:ext uri="{BB962C8B-B14F-4D97-AF65-F5344CB8AC3E}">
        <p14:creationId xmlns:p14="http://schemas.microsoft.com/office/powerpoint/2010/main" val="226690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F3D6-51A2-933C-A530-1230A2CA6C79}"/>
              </a:ext>
            </a:extLst>
          </p:cNvPr>
          <p:cNvSpPr>
            <a:spLocks noGrp="1"/>
          </p:cNvSpPr>
          <p:nvPr>
            <p:ph type="title"/>
          </p:nvPr>
        </p:nvSpPr>
        <p:spPr/>
        <p:txBody>
          <a:bodyPr/>
          <a:lstStyle/>
          <a:p>
            <a:r>
              <a:rPr lang="en-GB"/>
              <a:t>Unit Testing </a:t>
            </a:r>
            <a:r>
              <a:rPr lang="en-GB" dirty="0"/>
              <a:t>Practice</a:t>
            </a:r>
          </a:p>
        </p:txBody>
      </p:sp>
      <p:pic>
        <p:nvPicPr>
          <p:cNvPr id="4" name="Picture 3">
            <a:extLst>
              <a:ext uri="{FF2B5EF4-FFF2-40B4-BE49-F238E27FC236}">
                <a16:creationId xmlns:a16="http://schemas.microsoft.com/office/drawing/2014/main" id="{DFEE94CD-4AA4-DC37-49A0-0E7AE40F3844}"/>
              </a:ext>
            </a:extLst>
          </p:cNvPr>
          <p:cNvPicPr>
            <a:picLocks noChangeAspect="1"/>
          </p:cNvPicPr>
          <p:nvPr/>
        </p:nvPicPr>
        <p:blipFill>
          <a:blip r:embed="rId2"/>
          <a:stretch>
            <a:fillRect/>
          </a:stretch>
        </p:blipFill>
        <p:spPr>
          <a:xfrm>
            <a:off x="292290" y="1462547"/>
            <a:ext cx="9452211" cy="4216470"/>
          </a:xfrm>
          <a:prstGeom prst="rect">
            <a:avLst/>
          </a:prstGeom>
        </p:spPr>
      </p:pic>
    </p:spTree>
    <p:extLst>
      <p:ext uri="{BB962C8B-B14F-4D97-AF65-F5344CB8AC3E}">
        <p14:creationId xmlns:p14="http://schemas.microsoft.com/office/powerpoint/2010/main" val="375606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B20C-29ED-E411-D3A9-8DEFA2A317DB}"/>
              </a:ext>
            </a:extLst>
          </p:cNvPr>
          <p:cNvSpPr>
            <a:spLocks noGrp="1"/>
          </p:cNvSpPr>
          <p:nvPr>
            <p:ph type="title"/>
          </p:nvPr>
        </p:nvSpPr>
        <p:spPr/>
        <p:txBody>
          <a:bodyPr/>
          <a:lstStyle/>
          <a:p>
            <a:r>
              <a:rPr lang="en-GB" dirty="0"/>
              <a:t>Some real testing</a:t>
            </a:r>
            <a:br>
              <a:rPr lang="en-GB" dirty="0"/>
            </a:br>
            <a:r>
              <a:rPr lang="en-GB" sz="2400" dirty="0"/>
              <a:t>based upon a simple login function</a:t>
            </a:r>
            <a:endParaRPr lang="en-GB" dirty="0"/>
          </a:p>
        </p:txBody>
      </p:sp>
      <p:sp>
        <p:nvSpPr>
          <p:cNvPr id="3" name="Content Placeholder 2">
            <a:extLst>
              <a:ext uri="{FF2B5EF4-FFF2-40B4-BE49-F238E27FC236}">
                <a16:creationId xmlns:a16="http://schemas.microsoft.com/office/drawing/2014/main" id="{8F330A7F-6B5D-C5EE-26D5-7548E29AE17C}"/>
              </a:ext>
            </a:extLst>
          </p:cNvPr>
          <p:cNvSpPr>
            <a:spLocks noGrp="1"/>
          </p:cNvSpPr>
          <p:nvPr>
            <p:ph idx="1"/>
          </p:nvPr>
        </p:nvSpPr>
        <p:spPr>
          <a:xfrm>
            <a:off x="292291" y="1822450"/>
            <a:ext cx="6451394" cy="4351338"/>
          </a:xfrm>
        </p:spPr>
        <p:txBody>
          <a:bodyPr/>
          <a:lstStyle/>
          <a:p>
            <a:r>
              <a:rPr lang="en-GB" dirty="0"/>
              <a:t>Download a copy of the Test Grid from the Teams / Coursework/ Unit 1/ </a:t>
            </a:r>
            <a:r>
              <a:rPr lang="en-GB" dirty="0">
                <a:solidFill>
                  <a:srgbClr val="FF0000"/>
                </a:solidFill>
              </a:rPr>
              <a:t>Lesson 09 Testing Grid</a:t>
            </a:r>
          </a:p>
          <a:p>
            <a:r>
              <a:rPr lang="en-GB" dirty="0"/>
              <a:t>Visit:   </a:t>
            </a:r>
            <a:r>
              <a:rPr lang="en-GB" dirty="0">
                <a:hlinkClick r:id="rId2"/>
              </a:rPr>
              <a:t>https://dpdd.examrevision.online/</a:t>
            </a:r>
            <a:r>
              <a:rPr lang="en-GB" dirty="0"/>
              <a:t>   </a:t>
            </a:r>
          </a:p>
          <a:p>
            <a:r>
              <a:rPr lang="en-GB" dirty="0"/>
              <a:t>Undertake the tests on the website login function</a:t>
            </a:r>
          </a:p>
          <a:p>
            <a:r>
              <a:rPr lang="en-GB" dirty="0"/>
              <a:t>Attach your test grid to your Class Notes</a:t>
            </a:r>
          </a:p>
        </p:txBody>
      </p:sp>
      <p:pic>
        <p:nvPicPr>
          <p:cNvPr id="5" name="Picture 4">
            <a:extLst>
              <a:ext uri="{FF2B5EF4-FFF2-40B4-BE49-F238E27FC236}">
                <a16:creationId xmlns:a16="http://schemas.microsoft.com/office/drawing/2014/main" id="{6B79BDBA-2097-156B-4E38-AC9FAF68F4DB}"/>
              </a:ext>
            </a:extLst>
          </p:cNvPr>
          <p:cNvPicPr>
            <a:picLocks noChangeAspect="1"/>
          </p:cNvPicPr>
          <p:nvPr/>
        </p:nvPicPr>
        <p:blipFill>
          <a:blip r:embed="rId3"/>
          <a:stretch>
            <a:fillRect/>
          </a:stretch>
        </p:blipFill>
        <p:spPr>
          <a:xfrm rot="1007308">
            <a:off x="7019050" y="702373"/>
            <a:ext cx="6387234" cy="284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inutes display">
            <a:extLst>
              <a:ext uri="{FF2B5EF4-FFF2-40B4-BE49-F238E27FC236}">
                <a16:creationId xmlns:a16="http://schemas.microsoft.com/office/drawing/2014/main" id="{DFEF46B7-5BC4-DCFA-1339-602724CD7F19}"/>
              </a:ext>
            </a:extLst>
          </p:cNvPr>
          <p:cNvSpPr/>
          <p:nvPr/>
        </p:nvSpPr>
        <p:spPr>
          <a:xfrm>
            <a:off x="10212667" y="4756076"/>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rebuchet MS" panose="020B0603020202020204" pitchFamily="34" charset="0"/>
              </a:rPr>
              <a:t>20 </a:t>
            </a:r>
            <a:r>
              <a:rPr lang="en-US" sz="1800" b="1" dirty="0">
                <a:latin typeface="Trebuchet MS" panose="020B0603020202020204" pitchFamily="34" charset="0"/>
              </a:rPr>
              <a:t>mins</a:t>
            </a:r>
            <a:endParaRPr lang="en-GB" sz="1800" b="1" dirty="0">
              <a:latin typeface="Trebuchet MS" panose="020B0603020202020204" pitchFamily="34" charset="0"/>
            </a:endParaRPr>
          </a:p>
        </p:txBody>
      </p:sp>
    </p:spTree>
    <p:extLst>
      <p:ext uri="{BB962C8B-B14F-4D97-AF65-F5344CB8AC3E}">
        <p14:creationId xmlns:p14="http://schemas.microsoft.com/office/powerpoint/2010/main" val="33263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52DD-06BC-B91A-2FFE-A8EE66F6D532}"/>
              </a:ext>
            </a:extLst>
          </p:cNvPr>
          <p:cNvSpPr>
            <a:spLocks noGrp="1"/>
          </p:cNvSpPr>
          <p:nvPr>
            <p:ph type="title"/>
          </p:nvPr>
        </p:nvSpPr>
        <p:spPr/>
        <p:txBody>
          <a:bodyPr/>
          <a:lstStyle/>
          <a:p>
            <a:r>
              <a:rPr lang="en-GB" dirty="0"/>
              <a:t>Homework</a:t>
            </a:r>
          </a:p>
        </p:txBody>
      </p:sp>
      <p:sp>
        <p:nvSpPr>
          <p:cNvPr id="3" name="Content Placeholder 2">
            <a:extLst>
              <a:ext uri="{FF2B5EF4-FFF2-40B4-BE49-F238E27FC236}">
                <a16:creationId xmlns:a16="http://schemas.microsoft.com/office/drawing/2014/main" id="{8453771E-FE6E-FD8E-7DC9-C69F3D598A5B}"/>
              </a:ext>
            </a:extLst>
          </p:cNvPr>
          <p:cNvSpPr>
            <a:spLocks noGrp="1"/>
          </p:cNvSpPr>
          <p:nvPr>
            <p:ph idx="1"/>
          </p:nvPr>
        </p:nvSpPr>
        <p:spPr>
          <a:xfrm>
            <a:off x="292290" y="1569531"/>
            <a:ext cx="9452211" cy="4351338"/>
          </a:xfrm>
        </p:spPr>
        <p:txBody>
          <a:bodyPr>
            <a:normAutofit fontScale="55000" lnSpcReduction="20000"/>
          </a:bodyPr>
          <a:lstStyle/>
          <a:p>
            <a:pPr marL="0" indent="0">
              <a:buNone/>
            </a:pPr>
            <a:r>
              <a:rPr lang="en-GB" dirty="0"/>
              <a:t>Task 1 – Everyday Bugs (5 minutes)</a:t>
            </a:r>
          </a:p>
          <a:p>
            <a:pPr marL="0" indent="0">
              <a:buNone/>
            </a:pPr>
            <a:r>
              <a:rPr lang="en-GB" dirty="0"/>
              <a:t>Write down two examples of software “bugs” or failures you’ve personally experienced (apps, websites, games, or devices).</a:t>
            </a:r>
          </a:p>
          <a:p>
            <a:pPr marL="0" indent="0">
              <a:buNone/>
            </a:pPr>
            <a:r>
              <a:rPr lang="en-GB" dirty="0"/>
              <a:t>For each:</a:t>
            </a:r>
          </a:p>
          <a:p>
            <a:r>
              <a:rPr lang="en-GB" dirty="0"/>
              <a:t>Describe what went wrong.</a:t>
            </a:r>
          </a:p>
          <a:p>
            <a:r>
              <a:rPr lang="en-GB" dirty="0"/>
              <a:t>Explain how it affected you or others (frustration, wasted time, data loss, etc.).</a:t>
            </a:r>
          </a:p>
          <a:p>
            <a:pPr marL="0" indent="0">
              <a:buNone/>
            </a:pPr>
            <a:endParaRPr lang="en-GB" dirty="0"/>
          </a:p>
          <a:p>
            <a:pPr marL="0" indent="0">
              <a:buNone/>
            </a:pPr>
            <a:r>
              <a:rPr lang="en-GB" u="sng" dirty="0"/>
              <a:t>Task 2 – Testing Levels (10 minutes)</a:t>
            </a:r>
          </a:p>
          <a:p>
            <a:pPr marL="0" indent="0">
              <a:buNone/>
            </a:pPr>
            <a:r>
              <a:rPr lang="en-GB" dirty="0"/>
              <a:t>Imagine you are helping to test a food delivery app. Choose one feature (e.g., logging in, adding food to a cart, making payment, or tracking delivery).</a:t>
            </a:r>
          </a:p>
          <a:p>
            <a:pPr marL="0" indent="0">
              <a:buNone/>
            </a:pPr>
            <a:r>
              <a:rPr lang="en-GB" dirty="0"/>
              <a:t>For that feature, explain what you would check at each level of testing:</a:t>
            </a:r>
          </a:p>
          <a:p>
            <a:r>
              <a:rPr lang="en-GB" dirty="0"/>
              <a:t>Unit Test – What is one small piece of code you’d test?</a:t>
            </a:r>
          </a:p>
          <a:p>
            <a:r>
              <a:rPr lang="en-GB" dirty="0"/>
              <a:t>Integration Test – How would you test two parts working together?</a:t>
            </a:r>
          </a:p>
          <a:p>
            <a:r>
              <a:rPr lang="en-GB" dirty="0"/>
              <a:t>System Test – What would you test across the whole app?</a:t>
            </a:r>
          </a:p>
          <a:p>
            <a:r>
              <a:rPr lang="en-GB" dirty="0"/>
              <a:t>Acceptance Test – What would you ask a user to check before release?</a:t>
            </a:r>
          </a:p>
        </p:txBody>
      </p:sp>
      <p:sp>
        <p:nvSpPr>
          <p:cNvPr id="4" name="Deadline">
            <a:extLst>
              <a:ext uri="{FF2B5EF4-FFF2-40B4-BE49-F238E27FC236}">
                <a16:creationId xmlns:a16="http://schemas.microsoft.com/office/drawing/2014/main" id="{3CB65F29-FE14-7FF7-468D-40E27EBC5B93}"/>
              </a:ext>
            </a:extLst>
          </p:cNvPr>
          <p:cNvSpPr/>
          <p:nvPr/>
        </p:nvSpPr>
        <p:spPr>
          <a:xfrm>
            <a:off x="10026665" y="349798"/>
            <a:ext cx="1873045" cy="11800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latin typeface="Trebuchet MS" panose="020B0603020202020204" pitchFamily="34" charset="0"/>
              </a:rPr>
              <a:t>Deadline:</a:t>
            </a:r>
          </a:p>
          <a:p>
            <a:pPr algn="ctr"/>
            <a:r>
              <a:rPr lang="en-GB" dirty="0">
                <a:latin typeface="Trebuchet MS" panose="020B0603020202020204" pitchFamily="34" charset="0"/>
              </a:rPr>
              <a:t>Midnight         6 days time</a:t>
            </a:r>
          </a:p>
        </p:txBody>
      </p:sp>
    </p:spTree>
    <p:extLst>
      <p:ext uri="{BB962C8B-B14F-4D97-AF65-F5344CB8AC3E}">
        <p14:creationId xmlns:p14="http://schemas.microsoft.com/office/powerpoint/2010/main" val="24484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ake it So" descr="a bald man says &quot; make it so &quot; in front of a blurred background">
            <a:extLst>
              <a:ext uri="{FF2B5EF4-FFF2-40B4-BE49-F238E27FC236}">
                <a16:creationId xmlns:a16="http://schemas.microsoft.com/office/drawing/2014/main" id="{0E9C3023-93DD-51A1-33A9-C73AACE46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3297" y="4574105"/>
            <a:ext cx="1563329" cy="1563329"/>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FEDFFF18-ABA5-B1C7-FFE9-A2BCDFC37B9F}"/>
              </a:ext>
            </a:extLst>
          </p:cNvPr>
          <p:cNvSpPr/>
          <p:nvPr/>
        </p:nvSpPr>
        <p:spPr>
          <a:xfrm>
            <a:off x="10061847" y="199268"/>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8" name="Working Independently">
            <a:extLst>
              <a:ext uri="{FF2B5EF4-FFF2-40B4-BE49-F238E27FC236}">
                <a16:creationId xmlns:a16="http://schemas.microsoft.com/office/drawing/2014/main" id="{458CC26D-D628-2081-072C-7EE832EA8BF7}"/>
              </a:ext>
            </a:extLst>
          </p:cNvPr>
          <p:cNvSpPr/>
          <p:nvPr/>
        </p:nvSpPr>
        <p:spPr>
          <a:xfrm>
            <a:off x="10061847" y="1602304"/>
            <a:ext cx="1873045" cy="7362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Working Independently</a:t>
            </a:r>
          </a:p>
        </p:txBody>
      </p:sp>
      <p:sp>
        <p:nvSpPr>
          <p:cNvPr id="10" name="In small groups">
            <a:extLst>
              <a:ext uri="{FF2B5EF4-FFF2-40B4-BE49-F238E27FC236}">
                <a16:creationId xmlns:a16="http://schemas.microsoft.com/office/drawing/2014/main" id="{B71A90BC-314D-A74B-5B81-EC87BDF82085}"/>
              </a:ext>
            </a:extLst>
          </p:cNvPr>
          <p:cNvSpPr/>
          <p:nvPr/>
        </p:nvSpPr>
        <p:spPr>
          <a:xfrm>
            <a:off x="10086828" y="2384401"/>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small groups</a:t>
            </a:r>
          </a:p>
        </p:txBody>
      </p:sp>
      <p:sp>
        <p:nvSpPr>
          <p:cNvPr id="11" name="In pairs">
            <a:extLst>
              <a:ext uri="{FF2B5EF4-FFF2-40B4-BE49-F238E27FC236}">
                <a16:creationId xmlns:a16="http://schemas.microsoft.com/office/drawing/2014/main" id="{9EEA8949-7B8D-7369-71F6-BDF80319DDE1}"/>
              </a:ext>
            </a:extLst>
          </p:cNvPr>
          <p:cNvSpPr/>
          <p:nvPr/>
        </p:nvSpPr>
        <p:spPr>
          <a:xfrm>
            <a:off x="10086828" y="8703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pairs</a:t>
            </a:r>
          </a:p>
        </p:txBody>
      </p:sp>
      <p:sp>
        <p:nvSpPr>
          <p:cNvPr id="3" name="Deadline">
            <a:extLst>
              <a:ext uri="{FF2B5EF4-FFF2-40B4-BE49-F238E27FC236}">
                <a16:creationId xmlns:a16="http://schemas.microsoft.com/office/drawing/2014/main" id="{EA1BB79D-A724-1E52-AB58-F7EB19A482A6}"/>
              </a:ext>
            </a:extLst>
          </p:cNvPr>
          <p:cNvSpPr/>
          <p:nvPr/>
        </p:nvSpPr>
        <p:spPr>
          <a:xfrm>
            <a:off x="10061847" y="3027811"/>
            <a:ext cx="1873045" cy="11800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latin typeface="Trebuchet MS" panose="020B0603020202020204" pitchFamily="34" charset="0"/>
              </a:rPr>
              <a:t>Deadline:</a:t>
            </a:r>
          </a:p>
          <a:p>
            <a:pPr algn="ctr"/>
            <a:r>
              <a:rPr lang="en-GB" dirty="0">
                <a:latin typeface="Trebuchet MS" panose="020B0603020202020204" pitchFamily="34" charset="0"/>
              </a:rPr>
              <a:t>Midnight         6 days time</a:t>
            </a:r>
          </a:p>
        </p:txBody>
      </p:sp>
      <p:sp>
        <p:nvSpPr>
          <p:cNvPr id="38" name="Minutes display">
            <a:extLst>
              <a:ext uri="{FF2B5EF4-FFF2-40B4-BE49-F238E27FC236}">
                <a16:creationId xmlns:a16="http://schemas.microsoft.com/office/drawing/2014/main" id="{0AD693B3-BBD6-65D6-C6ED-AD104C1002EC}"/>
              </a:ext>
            </a:extLst>
          </p:cNvPr>
          <p:cNvSpPr/>
          <p:nvPr/>
        </p:nvSpPr>
        <p:spPr>
          <a:xfrm>
            <a:off x="10494464" y="4326270"/>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b="1" dirty="0">
                <a:latin typeface="Trebuchet MS" panose="020B0603020202020204" pitchFamily="34" charset="0"/>
              </a:rPr>
              <a:t>X mins</a:t>
            </a:r>
            <a:endParaRPr lang="en-GB" sz="1800" b="1" dirty="0">
              <a:latin typeface="Trebuchet MS" panose="020B0603020202020204" pitchFamily="34" charset="0"/>
            </a:endParaRPr>
          </a:p>
        </p:txBody>
      </p:sp>
      <p:pic>
        <p:nvPicPr>
          <p:cNvPr id="7" name="Exeter College B/W">
            <a:extLst>
              <a:ext uri="{FF2B5EF4-FFF2-40B4-BE49-F238E27FC236}">
                <a16:creationId xmlns:a16="http://schemas.microsoft.com/office/drawing/2014/main" id="{6438D3FE-08B8-B013-D403-B5ECC23327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464" y="5982417"/>
            <a:ext cx="1613353" cy="657051"/>
          </a:xfrm>
          <a:prstGeom prst="rect">
            <a:avLst/>
          </a:prstGeom>
        </p:spPr>
      </p:pic>
      <p:pic>
        <p:nvPicPr>
          <p:cNvPr id="23" name="Circle in Red" descr="A red circle with black background&#10;&#10;AI-generated content may be incorrect.">
            <a:extLst>
              <a:ext uri="{FF2B5EF4-FFF2-40B4-BE49-F238E27FC236}">
                <a16:creationId xmlns:a16="http://schemas.microsoft.com/office/drawing/2014/main" id="{659A9FA2-4A92-83DC-1F4F-9A7A7D09C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535" y="1880247"/>
            <a:ext cx="4109813" cy="2063126"/>
          </a:xfrm>
          <a:prstGeom prst="rect">
            <a:avLst/>
          </a:prstGeom>
        </p:spPr>
      </p:pic>
      <p:pic>
        <p:nvPicPr>
          <p:cNvPr id="12" name="questionmark" descr="A question mark drawn on a black background&#10;&#10;AI-generated content may be incorrect.">
            <a:extLst>
              <a:ext uri="{FF2B5EF4-FFF2-40B4-BE49-F238E27FC236}">
                <a16:creationId xmlns:a16="http://schemas.microsoft.com/office/drawing/2014/main" id="{F7AB15EC-F119-A94C-88EA-C0E363802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57137">
            <a:off x="4513444" y="220836"/>
            <a:ext cx="1833400" cy="1833400"/>
          </a:xfrm>
          <a:prstGeom prst="rect">
            <a:avLst/>
          </a:prstGeom>
        </p:spPr>
      </p:pic>
      <p:pic>
        <p:nvPicPr>
          <p:cNvPr id="14" name="Yes Stamp">
            <a:extLst>
              <a:ext uri="{FF2B5EF4-FFF2-40B4-BE49-F238E27FC236}">
                <a16:creationId xmlns:a16="http://schemas.microsoft.com/office/drawing/2014/main" id="{EC23CF34-8C4E-9217-AADF-29DFEBAE70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6960" y="5403685"/>
            <a:ext cx="1370922" cy="825016"/>
          </a:xfrm>
          <a:prstGeom prst="rect">
            <a:avLst/>
          </a:prstGeom>
        </p:spPr>
      </p:pic>
      <p:pic>
        <p:nvPicPr>
          <p:cNvPr id="16" name="No Stamp" descr="A red stamp with a black background&#10;&#10;AI-generated content may be incorrect.">
            <a:extLst>
              <a:ext uri="{FF2B5EF4-FFF2-40B4-BE49-F238E27FC236}">
                <a16:creationId xmlns:a16="http://schemas.microsoft.com/office/drawing/2014/main" id="{08806C4E-71A9-B5E6-7770-A00F5AFAFA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6870" y="4835904"/>
            <a:ext cx="1100091" cy="750215"/>
          </a:xfrm>
          <a:prstGeom prst="rect">
            <a:avLst/>
          </a:prstGeom>
        </p:spPr>
      </p:pic>
      <p:pic>
        <p:nvPicPr>
          <p:cNvPr id="19" name="True Stamp" descr="A red and black sign&#10;&#10;AI-generated content may be incorrect.">
            <a:extLst>
              <a:ext uri="{FF2B5EF4-FFF2-40B4-BE49-F238E27FC236}">
                <a16:creationId xmlns:a16="http://schemas.microsoft.com/office/drawing/2014/main" id="{4F306E1C-AB8E-5B1F-93B2-F35CFADF31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441" y="4900097"/>
            <a:ext cx="2168519" cy="698263"/>
          </a:xfrm>
          <a:prstGeom prst="rect">
            <a:avLst/>
          </a:prstGeom>
        </p:spPr>
      </p:pic>
      <p:pic>
        <p:nvPicPr>
          <p:cNvPr id="21" name="False Stamp" descr="A red and black sign&#10;&#10;AI-generated content may be incorrect.">
            <a:extLst>
              <a:ext uri="{FF2B5EF4-FFF2-40B4-BE49-F238E27FC236}">
                <a16:creationId xmlns:a16="http://schemas.microsoft.com/office/drawing/2014/main" id="{1F3257F8-37BE-8953-52DC-EBFF80800A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2232" y="4884964"/>
            <a:ext cx="2177501" cy="701155"/>
          </a:xfrm>
          <a:prstGeom prst="rect">
            <a:avLst/>
          </a:prstGeom>
        </p:spPr>
      </p:pic>
      <p:pic>
        <p:nvPicPr>
          <p:cNvPr id="28" name="Thumbs Up or Down" descr="A green and red circle with a thumbs up and a thumbs up symbol&#10;&#10;AI-generated content may be incorrect.">
            <a:extLst>
              <a:ext uri="{FF2B5EF4-FFF2-40B4-BE49-F238E27FC236}">
                <a16:creationId xmlns:a16="http://schemas.microsoft.com/office/drawing/2014/main" id="{0CDFB289-5B92-145B-C1EC-0AC8B96498EE}"/>
              </a:ext>
            </a:extLst>
          </p:cNvPr>
          <p:cNvPicPr>
            <a:picLocks noChangeAspect="1"/>
          </p:cNvPicPr>
          <p:nvPr/>
        </p:nvPicPr>
        <p:blipFill>
          <a:blip r:embed="rId10"/>
          <a:stretch>
            <a:fillRect/>
          </a:stretch>
        </p:blipFill>
        <p:spPr>
          <a:xfrm>
            <a:off x="821017" y="2695814"/>
            <a:ext cx="1279312" cy="601277"/>
          </a:xfrm>
          <a:prstGeom prst="rect">
            <a:avLst/>
          </a:prstGeom>
        </p:spPr>
      </p:pic>
      <p:pic>
        <p:nvPicPr>
          <p:cNvPr id="33" name="Tick in a Box" descr="A black check mark in a square&#10;&#10;AI-generated content may be incorrect.">
            <a:extLst>
              <a:ext uri="{FF2B5EF4-FFF2-40B4-BE49-F238E27FC236}">
                <a16:creationId xmlns:a16="http://schemas.microsoft.com/office/drawing/2014/main" id="{7B0336BB-B29D-8765-B441-F021B9DA8D24}"/>
              </a:ext>
            </a:extLst>
          </p:cNvPr>
          <p:cNvPicPr>
            <a:picLocks noChangeAspect="1"/>
          </p:cNvPicPr>
          <p:nvPr/>
        </p:nvPicPr>
        <p:blipFill>
          <a:blip r:embed="rId11"/>
          <a:stretch>
            <a:fillRect/>
          </a:stretch>
        </p:blipFill>
        <p:spPr>
          <a:xfrm>
            <a:off x="2338542" y="2412342"/>
            <a:ext cx="1058400" cy="1058400"/>
          </a:xfrm>
          <a:prstGeom prst="rect">
            <a:avLst/>
          </a:prstGeom>
        </p:spPr>
      </p:pic>
      <p:pic>
        <p:nvPicPr>
          <p:cNvPr id="35" name="Success Kid" descr="A baby on the beach&#10;&#10;AI-generated content may be incorrect.">
            <a:extLst>
              <a:ext uri="{FF2B5EF4-FFF2-40B4-BE49-F238E27FC236}">
                <a16:creationId xmlns:a16="http://schemas.microsoft.com/office/drawing/2014/main" id="{E4D082DD-0B73-DBB5-08F6-D65C977BB568}"/>
              </a:ext>
            </a:extLst>
          </p:cNvPr>
          <p:cNvPicPr>
            <a:picLocks noChangeAspect="1"/>
          </p:cNvPicPr>
          <p:nvPr/>
        </p:nvPicPr>
        <p:blipFill>
          <a:blip r:embed="rId12"/>
          <a:stretch>
            <a:fillRect/>
          </a:stretch>
        </p:blipFill>
        <p:spPr>
          <a:xfrm>
            <a:off x="7244950" y="83865"/>
            <a:ext cx="2458425" cy="1558157"/>
          </a:xfrm>
          <a:prstGeom prst="rect">
            <a:avLst/>
          </a:prstGeom>
        </p:spPr>
      </p:pic>
      <p:sp>
        <p:nvSpPr>
          <p:cNvPr id="108" name="Big Box Title"/>
          <p:cNvSpPr/>
          <p:nvPr/>
        </p:nvSpPr>
        <p:spPr>
          <a:xfrm>
            <a:off x="352957" y="83866"/>
            <a:ext cx="3096948"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&lt;title&gt;</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pic>
        <p:nvPicPr>
          <p:cNvPr id="4" name="Stop Sign" descr="A red stop sign with white text&#10;&#10;AI-generated content may be incorrect.">
            <a:extLst>
              <a:ext uri="{FF2B5EF4-FFF2-40B4-BE49-F238E27FC236}">
                <a16:creationId xmlns:a16="http://schemas.microsoft.com/office/drawing/2014/main" id="{058022F8-87D3-14A3-27F3-52B2D7FB21A1}"/>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609" y="3486825"/>
            <a:ext cx="1349079" cy="1349079"/>
          </a:xfrm>
          <a:prstGeom prst="rect">
            <a:avLst/>
          </a:prstGeom>
        </p:spPr>
      </p:pic>
      <p:pic>
        <p:nvPicPr>
          <p:cNvPr id="9" name="Exit Ticket" descr="A green sign with a person running&#10;&#10;AI-generated content may be incorrect.">
            <a:extLst>
              <a:ext uri="{FF2B5EF4-FFF2-40B4-BE49-F238E27FC236}">
                <a16:creationId xmlns:a16="http://schemas.microsoft.com/office/drawing/2014/main" id="{D5A9A3EE-CBF2-8070-F036-34C3F54F30CA}"/>
              </a:ext>
            </a:extLst>
          </p:cNvPr>
          <p:cNvPicPr>
            <a:picLocks noChangeAspect="1"/>
          </p:cNvPicPr>
          <p:nvPr/>
        </p:nvPicPr>
        <p:blipFill>
          <a:blip r:embed="rId14">
            <a:extLst>
              <a:ext uri="{28A0092B-C50C-407E-A947-70E740481C1C}">
                <a14:useLocalDpi xmlns:a14="http://schemas.microsoft.com/office/drawing/2010/main" val="0"/>
              </a:ext>
            </a:extLst>
          </a:blip>
          <a:srcRect l="8145" t="27142" r="7934" b="27368"/>
          <a:stretch/>
        </p:blipFill>
        <p:spPr>
          <a:xfrm>
            <a:off x="7277616" y="1608771"/>
            <a:ext cx="2384175" cy="1292363"/>
          </a:xfrm>
          <a:prstGeom prst="rect">
            <a:avLst/>
          </a:prstGeom>
        </p:spPr>
      </p:pic>
      <p:pic>
        <p:nvPicPr>
          <p:cNvPr id="18" name="Prohibited Sign" descr="A red circle with a black background&#10;&#10;AI-generated content may be incorrect.">
            <a:extLst>
              <a:ext uri="{FF2B5EF4-FFF2-40B4-BE49-F238E27FC236}">
                <a16:creationId xmlns:a16="http://schemas.microsoft.com/office/drawing/2014/main" id="{F59697D5-006B-EDEE-8834-7C282FF0E64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15810" y="3574759"/>
            <a:ext cx="1214643" cy="1214643"/>
          </a:xfrm>
          <a:prstGeom prst="rect">
            <a:avLst/>
          </a:prstGeom>
        </p:spPr>
      </p:pic>
      <p:pic>
        <p:nvPicPr>
          <p:cNvPr id="49" name="True or False Gif" descr="A person in a suit with his hands out&#10;&#10;AI-generated content may be incorrect.">
            <a:extLst>
              <a:ext uri="{FF2B5EF4-FFF2-40B4-BE49-F238E27FC236}">
                <a16:creationId xmlns:a16="http://schemas.microsoft.com/office/drawing/2014/main" id="{AF9BB866-BB17-896C-1035-0B31A7869B52}"/>
              </a:ext>
            </a:extLst>
          </p:cNvPr>
          <p:cNvPicPr>
            <a:picLocks noChangeAspect="1"/>
          </p:cNvPicPr>
          <p:nvPr/>
        </p:nvPicPr>
        <p:blipFill>
          <a:blip r:embed="rId16"/>
          <a:stretch>
            <a:fillRect/>
          </a:stretch>
        </p:blipFill>
        <p:spPr>
          <a:xfrm>
            <a:off x="7479681" y="2933497"/>
            <a:ext cx="1128387" cy="754609"/>
          </a:xfrm>
          <a:prstGeom prst="rect">
            <a:avLst/>
          </a:prstGeom>
        </p:spPr>
      </p:pic>
      <p:pic>
        <p:nvPicPr>
          <p:cNvPr id="51" name="DIT" descr="A group of people studying in a classroom&#10;&#10;AI-generated content may be incorrect.">
            <a:extLst>
              <a:ext uri="{FF2B5EF4-FFF2-40B4-BE49-F238E27FC236}">
                <a16:creationId xmlns:a16="http://schemas.microsoft.com/office/drawing/2014/main" id="{3A2F6A2D-2287-3944-E172-BEE7F046BA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4100" y="5388369"/>
            <a:ext cx="922574" cy="922574"/>
          </a:xfrm>
          <a:prstGeom prst="rect">
            <a:avLst/>
          </a:prstGeom>
        </p:spPr>
      </p:pic>
      <p:pic>
        <p:nvPicPr>
          <p:cNvPr id="55" name="Matrix Cascade" descr="A screenshot of a video game&#10;&#10;AI-generated content may be incorrect.">
            <a:extLst>
              <a:ext uri="{FF2B5EF4-FFF2-40B4-BE49-F238E27FC236}">
                <a16:creationId xmlns:a16="http://schemas.microsoft.com/office/drawing/2014/main" id="{19D26DFE-F2E2-BD62-2694-9D03898D10C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99898" y="3617822"/>
            <a:ext cx="941663" cy="753331"/>
          </a:xfrm>
          <a:prstGeom prst="rect">
            <a:avLst/>
          </a:prstGeom>
        </p:spPr>
      </p:pic>
      <p:pic>
        <p:nvPicPr>
          <p:cNvPr id="57" name="Excellent gif from Wayne's World" descr="A person wearing a hat and giving a thumbs up&#10;&#10;AI-generated content may be incorrect.">
            <a:extLst>
              <a:ext uri="{FF2B5EF4-FFF2-40B4-BE49-F238E27FC236}">
                <a16:creationId xmlns:a16="http://schemas.microsoft.com/office/drawing/2014/main" id="{B746DD0F-5CE7-217D-EFBE-F6C901340C5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46024" y="4576590"/>
            <a:ext cx="1364027" cy="750215"/>
          </a:xfrm>
          <a:prstGeom prst="rect">
            <a:avLst/>
          </a:prstGeom>
        </p:spPr>
      </p:pic>
      <p:pic>
        <p:nvPicPr>
          <p:cNvPr id="5" name="Item 1" descr="A red number in a circle&#10;&#10;AI-generated content may be incorrect.">
            <a:extLst>
              <a:ext uri="{FF2B5EF4-FFF2-40B4-BE49-F238E27FC236}">
                <a16:creationId xmlns:a16="http://schemas.microsoft.com/office/drawing/2014/main" id="{685B99DE-59ED-EB93-8231-68498B45506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76708" y="2497620"/>
            <a:ext cx="931479" cy="997663"/>
          </a:xfrm>
          <a:prstGeom prst="rect">
            <a:avLst/>
          </a:prstGeom>
        </p:spPr>
      </p:pic>
      <p:pic>
        <p:nvPicPr>
          <p:cNvPr id="25" name="Item 2" descr="A red number in a circle&#10;&#10;AI-generated content may be incorrect.">
            <a:extLst>
              <a:ext uri="{FF2B5EF4-FFF2-40B4-BE49-F238E27FC236}">
                <a16:creationId xmlns:a16="http://schemas.microsoft.com/office/drawing/2014/main" id="{2ADDC43F-2D33-DD85-BD35-D9B545E9AD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944235" y="2561112"/>
            <a:ext cx="971820" cy="934171"/>
          </a:xfrm>
          <a:prstGeom prst="rect">
            <a:avLst/>
          </a:prstGeom>
        </p:spPr>
      </p:pic>
      <p:pic>
        <p:nvPicPr>
          <p:cNvPr id="29" name="Item 3" descr="A red circle with a number on it&#10;&#10;AI-generated content may be incorrect.">
            <a:extLst>
              <a:ext uri="{FF2B5EF4-FFF2-40B4-BE49-F238E27FC236}">
                <a16:creationId xmlns:a16="http://schemas.microsoft.com/office/drawing/2014/main" id="{643E61EF-B159-AACC-5EAC-683372A7883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913418" y="2561112"/>
            <a:ext cx="971820" cy="933399"/>
          </a:xfrm>
          <a:prstGeom prst="rect">
            <a:avLst/>
          </a:prstGeom>
        </p:spPr>
      </p:pic>
      <p:pic>
        <p:nvPicPr>
          <p:cNvPr id="41" name="Teaching Coding" descr="A group of people sitting around a table with laptops&#10;&#10;AI-generated content may be incorrect.">
            <a:extLst>
              <a:ext uri="{FF2B5EF4-FFF2-40B4-BE49-F238E27FC236}">
                <a16:creationId xmlns:a16="http://schemas.microsoft.com/office/drawing/2014/main" id="{B75AFC48-94EF-866A-A5EF-DDD662B108E4}"/>
              </a:ext>
            </a:extLst>
          </p:cNvPr>
          <p:cNvPicPr>
            <a:picLocks noChangeAspect="1"/>
          </p:cNvPicPr>
          <p:nvPr/>
        </p:nvPicPr>
        <p:blipFill>
          <a:blip r:embed="rId23"/>
          <a:stretch>
            <a:fillRect/>
          </a:stretch>
        </p:blipFill>
        <p:spPr>
          <a:xfrm>
            <a:off x="7522069" y="3736665"/>
            <a:ext cx="1131914" cy="754609"/>
          </a:xfrm>
          <a:prstGeom prst="rect">
            <a:avLst/>
          </a:prstGeom>
        </p:spPr>
      </p:pic>
      <p:pic>
        <p:nvPicPr>
          <p:cNvPr id="36" name="Buried under your work" descr="A person sitting at a desk with a stack of papers&#10;&#10;AI-generated content may be incorrect.">
            <a:extLst>
              <a:ext uri="{FF2B5EF4-FFF2-40B4-BE49-F238E27FC236}">
                <a16:creationId xmlns:a16="http://schemas.microsoft.com/office/drawing/2014/main" id="{9F34D4A5-155B-5AAD-870D-FAC8701CB814}"/>
              </a:ext>
            </a:extLst>
          </p:cNvPr>
          <p:cNvPicPr>
            <a:picLocks noChangeAspect="1"/>
          </p:cNvPicPr>
          <p:nvPr/>
        </p:nvPicPr>
        <p:blipFill>
          <a:blip r:embed="rId24"/>
          <a:stretch>
            <a:fillRect/>
          </a:stretch>
        </p:blipFill>
        <p:spPr>
          <a:xfrm>
            <a:off x="8699898" y="2933497"/>
            <a:ext cx="961893" cy="641262"/>
          </a:xfrm>
          <a:prstGeom prst="rect">
            <a:avLst/>
          </a:prstGeom>
        </p:spPr>
      </p:pic>
      <p:sp>
        <p:nvSpPr>
          <p:cNvPr id="6" name="DO NOT USE">
            <a:extLst>
              <a:ext uri="{FF2B5EF4-FFF2-40B4-BE49-F238E27FC236}">
                <a16:creationId xmlns:a16="http://schemas.microsoft.com/office/drawing/2014/main" id="{5B144F06-2573-A210-78F1-BF991F951080}"/>
              </a:ext>
            </a:extLst>
          </p:cNvPr>
          <p:cNvSpPr txBox="1"/>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last slide in the deck</a:t>
            </a:r>
          </a:p>
        </p:txBody>
      </p:sp>
    </p:spTree>
    <p:extLst>
      <p:ext uri="{BB962C8B-B14F-4D97-AF65-F5344CB8AC3E}">
        <p14:creationId xmlns:p14="http://schemas.microsoft.com/office/powerpoint/2010/main" val="186488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5DEB-1208-C8B4-85AC-2729C34469C4}"/>
              </a:ext>
            </a:extLst>
          </p:cNvPr>
          <p:cNvSpPr>
            <a:spLocks noGrp="1"/>
          </p:cNvSpPr>
          <p:nvPr>
            <p:ph type="title"/>
          </p:nvPr>
        </p:nvSpPr>
        <p:spPr/>
        <p:txBody>
          <a:bodyPr/>
          <a:lstStyle/>
          <a:p>
            <a:r>
              <a:rPr lang="en-GB" dirty="0"/>
              <a:t>Recall</a:t>
            </a:r>
          </a:p>
        </p:txBody>
      </p:sp>
      <p:sp>
        <p:nvSpPr>
          <p:cNvPr id="3" name="Content Placeholder 2">
            <a:extLst>
              <a:ext uri="{FF2B5EF4-FFF2-40B4-BE49-F238E27FC236}">
                <a16:creationId xmlns:a16="http://schemas.microsoft.com/office/drawing/2014/main" id="{3FB28EC6-0AAD-8814-FB8E-7D78B2EC4F80}"/>
              </a:ext>
            </a:extLst>
          </p:cNvPr>
          <p:cNvSpPr>
            <a:spLocks noGrp="1"/>
          </p:cNvSpPr>
          <p:nvPr>
            <p:ph idx="1"/>
          </p:nvPr>
        </p:nvSpPr>
        <p:spPr/>
        <p:txBody>
          <a:bodyPr/>
          <a:lstStyle/>
          <a:p>
            <a:pPr marL="0" indent="0">
              <a:buNone/>
            </a:pPr>
            <a:r>
              <a:rPr lang="en-GB" dirty="0"/>
              <a:t>Please do the recall quiz about the last few lessons at</a:t>
            </a:r>
          </a:p>
          <a:p>
            <a:pPr marL="0" indent="0">
              <a:buNone/>
            </a:pPr>
            <a:endParaRPr lang="en-GB" dirty="0"/>
          </a:p>
          <a:p>
            <a:pPr marL="0" indent="0">
              <a:buNone/>
            </a:pPr>
            <a:r>
              <a:rPr lang="en-GB" dirty="0">
                <a:hlinkClick r:id="rId2"/>
              </a:rPr>
              <a:t>https://forms.microsoft.com/e/z8LwVfrgwc</a:t>
            </a:r>
            <a:r>
              <a:rPr lang="en-GB" dirty="0"/>
              <a:t> </a:t>
            </a:r>
          </a:p>
          <a:p>
            <a:pPr marL="0" indent="0">
              <a:buNone/>
            </a:pPr>
            <a:endParaRPr lang="en-GB" dirty="0"/>
          </a:p>
          <a:p>
            <a:pPr marL="0" indent="0">
              <a:buNone/>
            </a:pPr>
            <a:r>
              <a:rPr lang="en-GB" dirty="0"/>
              <a:t>It should also in your email shortly</a:t>
            </a:r>
          </a:p>
        </p:txBody>
      </p:sp>
    </p:spTree>
    <p:extLst>
      <p:ext uri="{BB962C8B-B14F-4D97-AF65-F5344CB8AC3E}">
        <p14:creationId xmlns:p14="http://schemas.microsoft.com/office/powerpoint/2010/main" val="3874223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458B-CCF9-886F-2AFB-5BE807899991}"/>
            </a:ext>
          </a:extLst>
        </p:cNvPr>
        <p:cNvGrpSpPr/>
        <p:nvPr/>
      </p:nvGrpSpPr>
      <p:grpSpPr>
        <a:xfrm>
          <a:off x="0" y="0"/>
          <a:ext cx="0" cy="0"/>
          <a:chOff x="0" y="0"/>
          <a:chExt cx="0" cy="0"/>
        </a:xfrm>
      </p:grpSpPr>
      <p:pic>
        <p:nvPicPr>
          <p:cNvPr id="2" name="Picture 4" descr="undefined">
            <a:extLst>
              <a:ext uri="{FF2B5EF4-FFF2-40B4-BE49-F238E27FC236}">
                <a16:creationId xmlns:a16="http://schemas.microsoft.com/office/drawing/2014/main" id="{75BB4535-A847-3270-80FF-4C4394180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94" y="-175318"/>
            <a:ext cx="9969882" cy="72086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42BC98B-1752-9B48-7E37-C837E64887B7}"/>
              </a:ext>
            </a:extLst>
          </p:cNvPr>
          <p:cNvSpPr>
            <a:spLocks noGrp="1"/>
          </p:cNvSpPr>
          <p:nvPr>
            <p:ph type="ctrTitle"/>
          </p:nvPr>
        </p:nvSpPr>
        <p:spPr>
          <a:xfrm>
            <a:off x="535118" y="4245087"/>
            <a:ext cx="9144000" cy="2387600"/>
          </a:xfrm>
        </p:spPr>
        <p:txBody>
          <a:bodyPr/>
          <a:lstStyle/>
          <a:p>
            <a:r>
              <a:rPr lang="en-GB" dirty="0"/>
              <a:t>Testing</a:t>
            </a:r>
          </a:p>
        </p:txBody>
      </p:sp>
      <p:sp>
        <p:nvSpPr>
          <p:cNvPr id="5" name="Subtitle 4">
            <a:extLst>
              <a:ext uri="{FF2B5EF4-FFF2-40B4-BE49-F238E27FC236}">
                <a16:creationId xmlns:a16="http://schemas.microsoft.com/office/drawing/2014/main" id="{99E80249-B94C-897B-D710-823F46EF33F3}"/>
              </a:ext>
            </a:extLst>
          </p:cNvPr>
          <p:cNvSpPr>
            <a:spLocks noGrp="1"/>
          </p:cNvSpPr>
          <p:nvPr>
            <p:ph type="subTitle" idx="1"/>
          </p:nvPr>
        </p:nvSpPr>
        <p:spPr>
          <a:xfrm>
            <a:off x="9885088" y="5626509"/>
            <a:ext cx="2306912" cy="479323"/>
          </a:xfrm>
        </p:spPr>
        <p:txBody>
          <a:bodyPr>
            <a:normAutofit/>
          </a:bodyPr>
          <a:lstStyle/>
          <a:p>
            <a:r>
              <a:rPr lang="en-GB" dirty="0"/>
              <a:t>Lesson 1</a:t>
            </a:r>
          </a:p>
        </p:txBody>
      </p:sp>
    </p:spTree>
    <p:extLst>
      <p:ext uri="{BB962C8B-B14F-4D97-AF65-F5344CB8AC3E}">
        <p14:creationId xmlns:p14="http://schemas.microsoft.com/office/powerpoint/2010/main" val="2914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software development&#10;&#10;AI-generated content may be incorrect.">
            <a:extLst>
              <a:ext uri="{FF2B5EF4-FFF2-40B4-BE49-F238E27FC236}">
                <a16:creationId xmlns:a16="http://schemas.microsoft.com/office/drawing/2014/main" id="{7D7A536E-43B5-F21C-C063-A2A1E92CB4D9}"/>
              </a:ext>
            </a:extLst>
          </p:cNvPr>
          <p:cNvPicPr>
            <a:picLocks noChangeAspect="1"/>
          </p:cNvPicPr>
          <p:nvPr/>
        </p:nvPicPr>
        <p:blipFill>
          <a:blip r:embed="rId2">
            <a:extLst>
              <a:ext uri="{28A0092B-C50C-407E-A947-70E740481C1C}">
                <a14:useLocalDpi xmlns:a14="http://schemas.microsoft.com/office/drawing/2010/main" val="0"/>
              </a:ext>
            </a:extLst>
          </a:blip>
          <a:srcRect b="8059"/>
          <a:stretch>
            <a:fillRect/>
          </a:stretch>
        </p:blipFill>
        <p:spPr>
          <a:xfrm>
            <a:off x="3005966" y="1156877"/>
            <a:ext cx="4042487" cy="5574999"/>
          </a:xfrm>
          <a:prstGeom prst="rect">
            <a:avLst/>
          </a:prstGeom>
        </p:spPr>
      </p:pic>
      <p:sp>
        <p:nvSpPr>
          <p:cNvPr id="2" name="Title 1">
            <a:extLst>
              <a:ext uri="{FF2B5EF4-FFF2-40B4-BE49-F238E27FC236}">
                <a16:creationId xmlns:a16="http://schemas.microsoft.com/office/drawing/2014/main" id="{D3025F84-570D-22B7-526A-ABB561E787C7}"/>
              </a:ext>
            </a:extLst>
          </p:cNvPr>
          <p:cNvSpPr>
            <a:spLocks noGrp="1"/>
          </p:cNvSpPr>
          <p:nvPr>
            <p:ph type="title"/>
          </p:nvPr>
        </p:nvSpPr>
        <p:spPr/>
        <p:txBody>
          <a:bodyPr/>
          <a:lstStyle/>
          <a:p>
            <a:r>
              <a:rPr lang="en-GB" dirty="0"/>
              <a:t>Software Development Life Cycle</a:t>
            </a:r>
          </a:p>
        </p:txBody>
      </p:sp>
      <p:sp>
        <p:nvSpPr>
          <p:cNvPr id="4" name="Note this down">
            <a:extLst>
              <a:ext uri="{FF2B5EF4-FFF2-40B4-BE49-F238E27FC236}">
                <a16:creationId xmlns:a16="http://schemas.microsoft.com/office/drawing/2014/main" id="{D119C629-1E97-3641-0BFC-F922A14840B1}"/>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8" name="Arrow: Right 7">
            <a:extLst>
              <a:ext uri="{FF2B5EF4-FFF2-40B4-BE49-F238E27FC236}">
                <a16:creationId xmlns:a16="http://schemas.microsoft.com/office/drawing/2014/main" id="{B7977DEE-9AFE-92EF-82F6-75ECCE4D2230}"/>
              </a:ext>
            </a:extLst>
          </p:cNvPr>
          <p:cNvSpPr/>
          <p:nvPr/>
        </p:nvSpPr>
        <p:spPr>
          <a:xfrm>
            <a:off x="412955" y="4375560"/>
            <a:ext cx="2593011" cy="132556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Trebuchet MS" panose="020B0603020202020204" pitchFamily="34" charset="0"/>
              </a:rPr>
              <a:t>This is so important</a:t>
            </a:r>
          </a:p>
        </p:txBody>
      </p:sp>
    </p:spTree>
    <p:extLst>
      <p:ext uri="{BB962C8B-B14F-4D97-AF65-F5344CB8AC3E}">
        <p14:creationId xmlns:p14="http://schemas.microsoft.com/office/powerpoint/2010/main" val="221031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F232-528C-DD99-1420-4FB1B68AA708}"/>
              </a:ext>
            </a:extLst>
          </p:cNvPr>
          <p:cNvSpPr>
            <a:spLocks noGrp="1"/>
          </p:cNvSpPr>
          <p:nvPr>
            <p:ph type="title"/>
          </p:nvPr>
        </p:nvSpPr>
        <p:spPr/>
        <p:txBody>
          <a:bodyPr/>
          <a:lstStyle/>
          <a:p>
            <a:r>
              <a:rPr lang="en-GB" dirty="0"/>
              <a:t>The history of the bug</a:t>
            </a:r>
          </a:p>
        </p:txBody>
      </p:sp>
      <p:sp>
        <p:nvSpPr>
          <p:cNvPr id="3" name="Content Placeholder 2">
            <a:extLst>
              <a:ext uri="{FF2B5EF4-FFF2-40B4-BE49-F238E27FC236}">
                <a16:creationId xmlns:a16="http://schemas.microsoft.com/office/drawing/2014/main" id="{4FF27723-5AD1-6CB2-3B48-4E00D30ED326}"/>
              </a:ext>
            </a:extLst>
          </p:cNvPr>
          <p:cNvSpPr>
            <a:spLocks noGrp="1"/>
          </p:cNvSpPr>
          <p:nvPr>
            <p:ph idx="1"/>
          </p:nvPr>
        </p:nvSpPr>
        <p:spPr>
          <a:xfrm>
            <a:off x="292291" y="1822450"/>
            <a:ext cx="4895306" cy="4286520"/>
          </a:xfrm>
        </p:spPr>
        <p:txBody>
          <a:bodyPr>
            <a:normAutofit fontScale="85000" lnSpcReduction="20000"/>
          </a:bodyPr>
          <a:lstStyle/>
          <a:p>
            <a:r>
              <a:rPr lang="en-GB" dirty="0"/>
              <a:t>In 1947, a small Moth flew into the large room where the Harvard Mk II, one of the earliest computers was housed.</a:t>
            </a:r>
          </a:p>
          <a:p>
            <a:r>
              <a:rPr lang="en-GB" dirty="0"/>
              <a:t>It landed between two valves and electrocuted itself</a:t>
            </a:r>
          </a:p>
          <a:p>
            <a:r>
              <a:rPr lang="en-GB" dirty="0"/>
              <a:t>It caused a short-circuit which stopped the computer working.</a:t>
            </a:r>
          </a:p>
          <a:p>
            <a:r>
              <a:rPr lang="en-GB" dirty="0"/>
              <a:t>The engineers had to hunt through the thousands of values to find and fix the short-circuit.</a:t>
            </a:r>
          </a:p>
          <a:p>
            <a:r>
              <a:rPr lang="en-GB" dirty="0"/>
              <a:t>Any software error has been called a bug ever since.</a:t>
            </a:r>
          </a:p>
        </p:txBody>
      </p:sp>
      <p:sp>
        <p:nvSpPr>
          <p:cNvPr id="4" name="Note this down">
            <a:extLst>
              <a:ext uri="{FF2B5EF4-FFF2-40B4-BE49-F238E27FC236}">
                <a16:creationId xmlns:a16="http://schemas.microsoft.com/office/drawing/2014/main" id="{FA2A1464-697B-1852-1B13-25DF089FED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5" name="Note this down">
            <a:extLst>
              <a:ext uri="{FF2B5EF4-FFF2-40B4-BE49-F238E27FC236}">
                <a16:creationId xmlns:a16="http://schemas.microsoft.com/office/drawing/2014/main" id="{2ED16BAB-212A-9F73-3201-88933671D215}"/>
              </a:ext>
            </a:extLst>
          </p:cNvPr>
          <p:cNvSpPr/>
          <p:nvPr/>
        </p:nvSpPr>
        <p:spPr>
          <a:xfrm>
            <a:off x="10021503" y="1822450"/>
            <a:ext cx="1873045" cy="23103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Rear Admiral Grace Hopper, US Navy</a:t>
            </a:r>
          </a:p>
          <a:p>
            <a:pPr algn="ctr"/>
            <a:endParaRPr lang="en-GB" dirty="0">
              <a:latin typeface="Trebuchet MS" panose="020B0603020202020204" pitchFamily="34" charset="0"/>
            </a:endParaRPr>
          </a:p>
          <a:p>
            <a:pPr algn="ctr"/>
            <a:r>
              <a:rPr lang="en-GB" dirty="0">
                <a:latin typeface="Trebuchet MS" panose="020B0603020202020204" pitchFamily="34" charset="0"/>
              </a:rPr>
              <a:t>One of Computing’s pioneers</a:t>
            </a:r>
          </a:p>
        </p:txBody>
      </p:sp>
      <p:pic>
        <p:nvPicPr>
          <p:cNvPr id="1026" name="Picture 2" descr="Grace Hopper: 'First Lady of Software' | Space">
            <a:extLst>
              <a:ext uri="{FF2B5EF4-FFF2-40B4-BE49-F238E27FC236}">
                <a16:creationId xmlns:a16="http://schemas.microsoft.com/office/drawing/2014/main" id="{B5E8BF70-DB01-275E-2966-18EE354F1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604" y="4270070"/>
            <a:ext cx="2401396" cy="152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340F218E-3358-1A22-6968-21DE8EC3B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597" y="1783539"/>
            <a:ext cx="4603007" cy="364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3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AA64-05F7-3446-18D5-7287347BFCAF}"/>
              </a:ext>
            </a:extLst>
          </p:cNvPr>
          <p:cNvSpPr>
            <a:spLocks noGrp="1"/>
          </p:cNvSpPr>
          <p:nvPr>
            <p:ph type="title"/>
          </p:nvPr>
        </p:nvSpPr>
        <p:spPr/>
        <p:txBody>
          <a:bodyPr/>
          <a:lstStyle/>
          <a:p>
            <a:r>
              <a:rPr lang="en-GB" dirty="0"/>
              <a:t>When has a software bug ruined your life?</a:t>
            </a:r>
          </a:p>
        </p:txBody>
      </p:sp>
      <p:sp>
        <p:nvSpPr>
          <p:cNvPr id="3" name="Content Placeholder 2">
            <a:extLst>
              <a:ext uri="{FF2B5EF4-FFF2-40B4-BE49-F238E27FC236}">
                <a16:creationId xmlns:a16="http://schemas.microsoft.com/office/drawing/2014/main" id="{9D92F62A-E48C-B8A1-AB8F-47E19F278B89}"/>
              </a:ext>
            </a:extLst>
          </p:cNvPr>
          <p:cNvSpPr>
            <a:spLocks noGrp="1"/>
          </p:cNvSpPr>
          <p:nvPr>
            <p:ph idx="1"/>
          </p:nvPr>
        </p:nvSpPr>
        <p:spPr/>
        <p:txBody>
          <a:bodyPr/>
          <a:lstStyle/>
          <a:p>
            <a:r>
              <a:rPr lang="en-GB" dirty="0"/>
              <a:t>When have you been frustrated by a bug in any Software, Apps or Websites that you use?</a:t>
            </a:r>
          </a:p>
        </p:txBody>
      </p:sp>
      <p:sp>
        <p:nvSpPr>
          <p:cNvPr id="4" name="Note this down">
            <a:extLst>
              <a:ext uri="{FF2B5EF4-FFF2-40B4-BE49-F238E27FC236}">
                <a16:creationId xmlns:a16="http://schemas.microsoft.com/office/drawing/2014/main" id="{5630C055-F1DB-8694-9A4A-5011B89B3194}"/>
              </a:ext>
            </a:extLst>
          </p:cNvPr>
          <p:cNvSpPr/>
          <p:nvPr/>
        </p:nvSpPr>
        <p:spPr>
          <a:xfrm>
            <a:off x="10167419" y="1822450"/>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In small groups</a:t>
            </a:r>
          </a:p>
        </p:txBody>
      </p:sp>
      <p:pic>
        <p:nvPicPr>
          <p:cNvPr id="5" name="Picture 4">
            <a:extLst>
              <a:ext uri="{FF2B5EF4-FFF2-40B4-BE49-F238E27FC236}">
                <a16:creationId xmlns:a16="http://schemas.microsoft.com/office/drawing/2014/main" id="{AAE7EF2C-8652-E420-A32E-48A58853A83B}"/>
              </a:ext>
            </a:extLst>
          </p:cNvPr>
          <p:cNvPicPr>
            <a:picLocks noChangeAspect="1"/>
          </p:cNvPicPr>
          <p:nvPr/>
        </p:nvPicPr>
        <p:blipFill>
          <a:blip r:embed="rId2"/>
          <a:stretch>
            <a:fillRect/>
          </a:stretch>
        </p:blipFill>
        <p:spPr>
          <a:xfrm>
            <a:off x="2821022" y="2883759"/>
            <a:ext cx="7044446" cy="3974242"/>
          </a:xfrm>
          <a:prstGeom prst="rect">
            <a:avLst/>
          </a:prstGeom>
        </p:spPr>
      </p:pic>
      <p:sp>
        <p:nvSpPr>
          <p:cNvPr id="6" name="Arrow: Left 5">
            <a:extLst>
              <a:ext uri="{FF2B5EF4-FFF2-40B4-BE49-F238E27FC236}">
                <a16:creationId xmlns:a16="http://schemas.microsoft.com/office/drawing/2014/main" id="{B1BFEC50-EF20-69E4-414D-3CAF596DE43E}"/>
              </a:ext>
            </a:extLst>
          </p:cNvPr>
          <p:cNvSpPr/>
          <p:nvPr/>
        </p:nvSpPr>
        <p:spPr>
          <a:xfrm>
            <a:off x="8809702" y="4108654"/>
            <a:ext cx="2952955" cy="1905000"/>
          </a:xfrm>
          <a:prstGeom prst="leftArrow">
            <a:avLst/>
          </a:prstGeom>
          <a:solidFill>
            <a:srgbClr val="FFFFFF"/>
          </a:solidFill>
          <a:ln w="254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0000"/>
                </a:solidFill>
                <a:latin typeface="Trebuchet MS" panose="020B0603020202020204" pitchFamily="34" charset="0"/>
              </a:rPr>
              <a:t>Is this Bradley?</a:t>
            </a:r>
          </a:p>
        </p:txBody>
      </p:sp>
    </p:spTree>
    <p:extLst>
      <p:ext uri="{BB962C8B-B14F-4D97-AF65-F5344CB8AC3E}">
        <p14:creationId xmlns:p14="http://schemas.microsoft.com/office/powerpoint/2010/main" val="168040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DED3-DDA2-E4A0-6E8E-9D9EF6E219BD}"/>
              </a:ext>
            </a:extLst>
          </p:cNvPr>
          <p:cNvSpPr>
            <a:spLocks noGrp="1"/>
          </p:cNvSpPr>
          <p:nvPr>
            <p:ph type="title"/>
          </p:nvPr>
        </p:nvSpPr>
        <p:spPr>
          <a:xfrm>
            <a:off x="292290" y="320676"/>
            <a:ext cx="9452211" cy="739640"/>
          </a:xfrm>
        </p:spPr>
        <p:txBody>
          <a:bodyPr>
            <a:normAutofit/>
          </a:bodyPr>
          <a:lstStyle/>
          <a:p>
            <a:r>
              <a:rPr lang="en-GB" sz="4000" b="1" dirty="0"/>
              <a:t>The importance of Software Testing</a:t>
            </a:r>
            <a:endParaRPr lang="en-GB" sz="4000" dirty="0"/>
          </a:p>
        </p:txBody>
      </p:sp>
      <p:sp>
        <p:nvSpPr>
          <p:cNvPr id="3" name="Content Placeholder 2">
            <a:extLst>
              <a:ext uri="{FF2B5EF4-FFF2-40B4-BE49-F238E27FC236}">
                <a16:creationId xmlns:a16="http://schemas.microsoft.com/office/drawing/2014/main" id="{6AE3BD84-3C06-7CA1-61FC-50ECA598F83C}"/>
              </a:ext>
            </a:extLst>
          </p:cNvPr>
          <p:cNvSpPr>
            <a:spLocks noGrp="1"/>
          </p:cNvSpPr>
          <p:nvPr>
            <p:ph idx="1"/>
          </p:nvPr>
        </p:nvSpPr>
        <p:spPr>
          <a:xfrm>
            <a:off x="292289" y="1060315"/>
            <a:ext cx="9452211" cy="5680953"/>
          </a:xfrm>
          <a:solidFill>
            <a:schemeClr val="bg1"/>
          </a:solidFill>
        </p:spPr>
        <p:txBody>
          <a:bodyPr>
            <a:noAutofit/>
          </a:bodyPr>
          <a:lstStyle/>
          <a:p>
            <a:pPr marL="0" indent="0" fontAlgn="base">
              <a:lnSpc>
                <a:spcPct val="100000"/>
              </a:lnSpc>
              <a:buNone/>
            </a:pPr>
            <a:r>
              <a:rPr lang="en-GB" sz="1800" dirty="0"/>
              <a:t>Software bugs can cause potential monetary and human loss. There are many examples in history that clearly depicts that without the testing phase in software development lot of damage was incurred. Below are some examples:</a:t>
            </a:r>
          </a:p>
          <a:p>
            <a:pPr fontAlgn="base">
              <a:lnSpc>
                <a:spcPct val="100000"/>
              </a:lnSpc>
            </a:pPr>
            <a:r>
              <a:rPr lang="en-GB" sz="1800" b="1" dirty="0"/>
              <a:t>1994: </a:t>
            </a:r>
            <a:r>
              <a:rPr lang="en-GB" sz="1800" dirty="0"/>
              <a:t>China Airlines Airbus A300 crashed due to a software bug killing 264 people.</a:t>
            </a:r>
          </a:p>
          <a:p>
            <a:pPr fontAlgn="base">
              <a:lnSpc>
                <a:spcPct val="100000"/>
              </a:lnSpc>
            </a:pPr>
            <a:r>
              <a:rPr lang="en-GB" sz="1800" b="1" dirty="0"/>
              <a:t>1996: </a:t>
            </a:r>
            <a:r>
              <a:rPr lang="en-GB" sz="1800" dirty="0"/>
              <a:t>A software bug caused U.S. bank accounts of 823 customers to be credited with 920 million US dollars.</a:t>
            </a:r>
          </a:p>
          <a:p>
            <a:pPr fontAlgn="base">
              <a:lnSpc>
                <a:spcPct val="100000"/>
              </a:lnSpc>
            </a:pPr>
            <a:r>
              <a:rPr lang="en-GB" sz="1800" b="1" dirty="0"/>
              <a:t>1999: </a:t>
            </a:r>
            <a:r>
              <a:rPr lang="en-GB" sz="1800" dirty="0"/>
              <a:t>A software bug caused the failure of a $1.2 billion military satellite launch.</a:t>
            </a:r>
          </a:p>
          <a:p>
            <a:pPr fontAlgn="base">
              <a:lnSpc>
                <a:spcPct val="100000"/>
              </a:lnSpc>
            </a:pPr>
            <a:r>
              <a:rPr lang="en-GB" sz="1800" b="1" dirty="0"/>
              <a:t>1999: </a:t>
            </a:r>
            <a:r>
              <a:rPr lang="en-GB" sz="1800" dirty="0"/>
              <a:t>Fujitsu’s Horizon IT system caused more than 900 </a:t>
            </a:r>
            <a:r>
              <a:rPr lang="en-GB" sz="1800" dirty="0" err="1"/>
              <a:t>Subpostmasters</a:t>
            </a:r>
            <a:r>
              <a:rPr lang="en-GB" sz="1800" dirty="0"/>
              <a:t> to be wrongly accused and even prosecuted for theft and fraud, caused by bugs in the system,</a:t>
            </a:r>
          </a:p>
          <a:p>
            <a:pPr fontAlgn="base">
              <a:lnSpc>
                <a:spcPct val="100000"/>
              </a:lnSpc>
            </a:pPr>
            <a:r>
              <a:rPr lang="en-GB" sz="1800" b="1" dirty="0"/>
              <a:t>2015: </a:t>
            </a:r>
            <a:r>
              <a:rPr lang="en-GB" sz="1800" dirty="0"/>
              <a:t>A software bug in the F-35 fighter plane resulted in making it unable to detect targets correctly.</a:t>
            </a:r>
          </a:p>
          <a:p>
            <a:pPr fontAlgn="base">
              <a:lnSpc>
                <a:spcPct val="100000"/>
              </a:lnSpc>
            </a:pPr>
            <a:r>
              <a:rPr lang="en-GB" sz="1800" b="1" dirty="0"/>
              <a:t>2015: B</a:t>
            </a:r>
            <a:r>
              <a:rPr lang="en-GB" sz="1800" dirty="0"/>
              <a:t>loomberg terminal in London crashed due to a software bug affecting 300,000 traders on the financial market and forcing the government to postpone the 3bn pound debt sale.</a:t>
            </a:r>
          </a:p>
          <a:p>
            <a:pPr fontAlgn="base">
              <a:lnSpc>
                <a:spcPct val="100000"/>
              </a:lnSpc>
            </a:pPr>
            <a:r>
              <a:rPr lang="en-GB" sz="1800" b="1" dirty="0"/>
              <a:t>2023:</a:t>
            </a:r>
            <a:r>
              <a:rPr lang="en-GB" sz="1800" dirty="0"/>
              <a:t> Starbucks was forced to close more than 60% of its outlet in the U.S. and Canada due to a software failure in its POS system.</a:t>
            </a:r>
          </a:p>
        </p:txBody>
      </p:sp>
      <p:sp>
        <p:nvSpPr>
          <p:cNvPr id="4" name="Note this down">
            <a:extLst>
              <a:ext uri="{FF2B5EF4-FFF2-40B4-BE49-F238E27FC236}">
                <a16:creationId xmlns:a16="http://schemas.microsoft.com/office/drawing/2014/main" id="{0553E2CB-667A-3B14-CE7F-EA400297A3D1}"/>
              </a:ext>
            </a:extLst>
          </p:cNvPr>
          <p:cNvSpPr/>
          <p:nvPr/>
        </p:nvSpPr>
        <p:spPr>
          <a:xfrm>
            <a:off x="10021504" y="249129"/>
            <a:ext cx="1873045" cy="29901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rebuchet MS" panose="020B0603020202020204" pitchFamily="34" charset="0"/>
              </a:rPr>
              <a:t>See “Programming’s Greatest Mistakes” by Mark Rendel </a:t>
            </a:r>
          </a:p>
        </p:txBody>
      </p:sp>
      <p:sp>
        <p:nvSpPr>
          <p:cNvPr id="5" name="Note this down">
            <a:extLst>
              <a:ext uri="{FF2B5EF4-FFF2-40B4-BE49-F238E27FC236}">
                <a16:creationId xmlns:a16="http://schemas.microsoft.com/office/drawing/2014/main" id="{B7EDE8D3-8767-1997-E169-0035E51F3665}"/>
              </a:ext>
            </a:extLst>
          </p:cNvPr>
          <p:cNvSpPr/>
          <p:nvPr/>
        </p:nvSpPr>
        <p:spPr>
          <a:xfrm>
            <a:off x="10021504" y="4017523"/>
            <a:ext cx="1873045" cy="15261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Trebuchet MS" panose="020B0603020202020204" pitchFamily="34" charset="0"/>
              </a:rPr>
              <a:t>Which example was worse: financial loss or human loss?</a:t>
            </a:r>
          </a:p>
        </p:txBody>
      </p:sp>
    </p:spTree>
    <p:extLst>
      <p:ext uri="{BB962C8B-B14F-4D97-AF65-F5344CB8AC3E}">
        <p14:creationId xmlns:p14="http://schemas.microsoft.com/office/powerpoint/2010/main" val="21370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824A-4AD4-390C-E71A-B579C259CF99}"/>
              </a:ext>
            </a:extLst>
          </p:cNvPr>
          <p:cNvSpPr>
            <a:spLocks noGrp="1"/>
          </p:cNvSpPr>
          <p:nvPr>
            <p:ph type="title"/>
          </p:nvPr>
        </p:nvSpPr>
        <p:spPr/>
        <p:txBody>
          <a:bodyPr/>
          <a:lstStyle/>
          <a:p>
            <a:r>
              <a:rPr lang="en-GB" dirty="0"/>
              <a:t>This year alone…</a:t>
            </a:r>
          </a:p>
        </p:txBody>
      </p:sp>
      <p:sp>
        <p:nvSpPr>
          <p:cNvPr id="3" name="Content Placeholder 2">
            <a:extLst>
              <a:ext uri="{FF2B5EF4-FFF2-40B4-BE49-F238E27FC236}">
                <a16:creationId xmlns:a16="http://schemas.microsoft.com/office/drawing/2014/main" id="{48AEB577-F3D0-F71B-DCBB-89A7995B819D}"/>
              </a:ext>
            </a:extLst>
          </p:cNvPr>
          <p:cNvSpPr>
            <a:spLocks noGrp="1"/>
          </p:cNvSpPr>
          <p:nvPr>
            <p:ph idx="1"/>
          </p:nvPr>
        </p:nvSpPr>
        <p:spPr>
          <a:xfrm>
            <a:off x="292290" y="1488153"/>
            <a:ext cx="7612845" cy="4351338"/>
          </a:xfrm>
        </p:spPr>
        <p:txBody>
          <a:bodyPr>
            <a:normAutofit lnSpcReduction="10000"/>
          </a:bodyPr>
          <a:lstStyle/>
          <a:p>
            <a:r>
              <a:rPr lang="en-GB" dirty="0"/>
              <a:t>Jaguar/Land Rover </a:t>
            </a:r>
            <a:r>
              <a:rPr lang="en-US" dirty="0"/>
              <a:t>posted a £485m loss compared with a profit of £398m for the same period a year ago as a result of the cyber attack that shut down their production in September 2025</a:t>
            </a:r>
          </a:p>
          <a:p>
            <a:pPr lvl="1"/>
            <a:r>
              <a:rPr lang="en-US" dirty="0"/>
              <a:t>Not to mention all the companies that make and supply parts to JLR who couldn’t work either!</a:t>
            </a:r>
          </a:p>
          <a:p>
            <a:r>
              <a:rPr lang="en-US" dirty="0"/>
              <a:t>M&amp;S profits slumped by 99% from £391.9m to £3.4m after it’s cyber attack</a:t>
            </a:r>
          </a:p>
          <a:p>
            <a:r>
              <a:rPr lang="en-US" dirty="0"/>
              <a:t>Co-op lost £206m in lost sales due to a cyber attack</a:t>
            </a:r>
            <a:endParaRPr lang="en-GB" dirty="0"/>
          </a:p>
        </p:txBody>
      </p:sp>
      <p:pic>
        <p:nvPicPr>
          <p:cNvPr id="5" name="Picture 4" descr="A graph of a financial impact&#10;&#10;AI-generated content may be incorrect.">
            <a:extLst>
              <a:ext uri="{FF2B5EF4-FFF2-40B4-BE49-F238E27FC236}">
                <a16:creationId xmlns:a16="http://schemas.microsoft.com/office/drawing/2014/main" id="{D6BAFFE9-5219-6AC2-4413-57EA96AA9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6210" y="2164324"/>
            <a:ext cx="4046964" cy="2529352"/>
          </a:xfrm>
          <a:prstGeom prst="rect">
            <a:avLst/>
          </a:prstGeom>
        </p:spPr>
      </p:pic>
    </p:spTree>
    <p:extLst>
      <p:ext uri="{BB962C8B-B14F-4D97-AF65-F5344CB8AC3E}">
        <p14:creationId xmlns:p14="http://schemas.microsoft.com/office/powerpoint/2010/main" val="205548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95D09-ECED-BE14-7DBA-806FFE3FC409}"/>
              </a:ext>
            </a:extLst>
          </p:cNvPr>
          <p:cNvSpPr>
            <a:spLocks noGrp="1"/>
          </p:cNvSpPr>
          <p:nvPr>
            <p:ph type="title"/>
          </p:nvPr>
        </p:nvSpPr>
        <p:spPr>
          <a:xfrm>
            <a:off x="214443" y="843976"/>
            <a:ext cx="9512490" cy="2852737"/>
          </a:xfrm>
        </p:spPr>
        <p:txBody>
          <a:bodyPr/>
          <a:lstStyle/>
          <a:p>
            <a:pPr algn="ctr"/>
            <a:r>
              <a:rPr lang="en-GB" dirty="0"/>
              <a:t>“You do not write code, you debug it”</a:t>
            </a:r>
          </a:p>
        </p:txBody>
      </p:sp>
      <p:pic>
        <p:nvPicPr>
          <p:cNvPr id="3" name="Picture 2" descr="A cartoon of a person with glasses and beard&#10;&#10;AI-generated content may be incorrect.">
            <a:extLst>
              <a:ext uri="{FF2B5EF4-FFF2-40B4-BE49-F238E27FC236}">
                <a16:creationId xmlns:a16="http://schemas.microsoft.com/office/drawing/2014/main" id="{666B6936-1116-271D-775C-6415F4963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766" y="2871019"/>
            <a:ext cx="3986981" cy="3986981"/>
          </a:xfrm>
          <a:prstGeom prst="rect">
            <a:avLst/>
          </a:prstGeom>
        </p:spPr>
      </p:pic>
      <p:sp>
        <p:nvSpPr>
          <p:cNvPr id="5" name="TextBox 4">
            <a:extLst>
              <a:ext uri="{FF2B5EF4-FFF2-40B4-BE49-F238E27FC236}">
                <a16:creationId xmlns:a16="http://schemas.microsoft.com/office/drawing/2014/main" id="{7E4A429E-BCA1-631F-6601-289BD2C83B44}"/>
              </a:ext>
            </a:extLst>
          </p:cNvPr>
          <p:cNvSpPr txBox="1"/>
          <p:nvPr/>
        </p:nvSpPr>
        <p:spPr>
          <a:xfrm>
            <a:off x="3137494" y="5566440"/>
            <a:ext cx="3666388" cy="1169551"/>
          </a:xfrm>
          <a:prstGeom prst="rect">
            <a:avLst/>
          </a:prstGeom>
          <a:noFill/>
        </p:spPr>
        <p:txBody>
          <a:bodyPr wrap="none" rtlCol="0">
            <a:spAutoFit/>
          </a:bodyPr>
          <a:lstStyle/>
          <a:p>
            <a:pPr algn="r"/>
            <a:r>
              <a:rPr lang="en-GB" sz="2800" dirty="0">
                <a:latin typeface="Trebuchet MS" panose="020B0603020202020204" pitchFamily="34" charset="0"/>
              </a:rPr>
              <a:t>Simon Rundell</a:t>
            </a:r>
          </a:p>
          <a:p>
            <a:pPr algn="r"/>
            <a:r>
              <a:rPr lang="en-GB" sz="2400" dirty="0">
                <a:latin typeface="Trebuchet MS" panose="020B0603020202020204" pitchFamily="34" charset="0"/>
              </a:rPr>
              <a:t>September 2025</a:t>
            </a:r>
          </a:p>
          <a:p>
            <a:pPr algn="r"/>
            <a:r>
              <a:rPr lang="en-GB" dirty="0">
                <a:latin typeface="Trebuchet MS" panose="020B0603020202020204" pitchFamily="34" charset="0"/>
              </a:rPr>
              <a:t>(and lots of times before &amp; since)</a:t>
            </a:r>
          </a:p>
        </p:txBody>
      </p:sp>
    </p:spTree>
    <p:extLst>
      <p:ext uri="{BB962C8B-B14F-4D97-AF65-F5344CB8AC3E}">
        <p14:creationId xmlns:p14="http://schemas.microsoft.com/office/powerpoint/2010/main" val="20691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65FBB679-C8E9-429F-B1AF-E08CE422D40D}" vid="{7710FD2E-D743-437C-A152-E4EC4BD606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SPR - Default Slide Template</Template>
  <TotalTime>327</TotalTime>
  <Words>1179</Words>
  <Application>Microsoft Office PowerPoint</Application>
  <PresentationFormat>Widescreen</PresentationFormat>
  <Paragraphs>112</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Century Gothic</vt:lpstr>
      <vt:lpstr>Trebuchet MS</vt:lpstr>
      <vt:lpstr>Office Theme</vt:lpstr>
      <vt:lpstr>Testing</vt:lpstr>
      <vt:lpstr>Recall</vt:lpstr>
      <vt:lpstr>Testing</vt:lpstr>
      <vt:lpstr>Software Development Life Cycle</vt:lpstr>
      <vt:lpstr>The history of the bug</vt:lpstr>
      <vt:lpstr>When has a software bug ruined your life?</vt:lpstr>
      <vt:lpstr>The importance of Software Testing</vt:lpstr>
      <vt:lpstr>This year alone…</vt:lpstr>
      <vt:lpstr>“You do not write code, you debug it”</vt:lpstr>
      <vt:lpstr>PowerPoint Presentation</vt:lpstr>
      <vt:lpstr>What are the colour boxes?</vt:lpstr>
      <vt:lpstr>Testing Strategies - Smoke Tests</vt:lpstr>
      <vt:lpstr>Different Levels of Software Testing </vt:lpstr>
      <vt:lpstr>Levels of testing</vt:lpstr>
      <vt:lpstr>PowerPoint Presentation</vt:lpstr>
      <vt:lpstr>Unit Testing Practice</vt:lpstr>
      <vt:lpstr>Some real testing based upon a simple login function</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Rundell</dc:creator>
  <cp:lastModifiedBy>Simon Rundell</cp:lastModifiedBy>
  <cp:revision>1</cp:revision>
  <dcterms:created xsi:type="dcterms:W3CDTF">2025-09-09T16:25:58Z</dcterms:created>
  <dcterms:modified xsi:type="dcterms:W3CDTF">2025-12-01T16:12:24Z</dcterms:modified>
</cp:coreProperties>
</file>