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8"/>
  </p:notesMasterIdLst>
  <p:sldIdLst>
    <p:sldId id="266" r:id="rId3"/>
    <p:sldId id="263" r:id="rId4"/>
    <p:sldId id="264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DB89D9-2ED0-467F-9DE5-66AE09A1DCB0}" v="204" dt="2025-12-03T10:04:12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D5AFF9FC-3027-42C7-9805-DFBDD58CFB48}"/>
    <pc:docChg chg="modSld">
      <pc:chgData name="Simon Rundell" userId="02f36d3d-9692-43c5-873c-1a596eba61c5" providerId="ADAL" clId="{D5AFF9FC-3027-42C7-9805-DFBDD58CFB48}" dt="2025-12-03T08:52:02.783" v="3" actId="20577"/>
      <pc:docMkLst>
        <pc:docMk/>
      </pc:docMkLst>
      <pc:sldChg chg="modSp mod">
        <pc:chgData name="Simon Rundell" userId="02f36d3d-9692-43c5-873c-1a596eba61c5" providerId="ADAL" clId="{D5AFF9FC-3027-42C7-9805-DFBDD58CFB48}" dt="2025-12-03T08:52:02.783" v="3" actId="20577"/>
        <pc:sldMkLst>
          <pc:docMk/>
          <pc:sldMk cId="920643251" sldId="274"/>
        </pc:sldMkLst>
        <pc:spChg chg="mod">
          <ac:chgData name="Simon Rundell" userId="02f36d3d-9692-43c5-873c-1a596eba61c5" providerId="ADAL" clId="{D5AFF9FC-3027-42C7-9805-DFBDD58CFB48}" dt="2025-12-03T08:52:02.783" v="3" actId="20577"/>
          <ac:spMkLst>
            <pc:docMk/>
            <pc:sldMk cId="920643251" sldId="274"/>
            <ac:spMk id="5" creationId="{9C2B1FE5-1C84-67FD-3236-85E982BE694E}"/>
          </ac:spMkLst>
        </pc:spChg>
      </pc:sldChg>
    </pc:docChg>
  </pc:docChgLst>
  <pc:docChgLst>
    <pc:chgData name="Simon Rundell" userId="02f36d3d-9692-43c5-873c-1a596eba61c5" providerId="ADAL" clId="{84C7808E-92C9-48D3-9D82-DBDBD70E7835}"/>
    <pc:docChg chg="custSel delSld modSld">
      <pc:chgData name="Simon Rundell" userId="02f36d3d-9692-43c5-873c-1a596eba61c5" providerId="ADAL" clId="{84C7808E-92C9-48D3-9D82-DBDBD70E7835}" dt="2025-12-03T10:04:12.864" v="197" actId="47"/>
      <pc:docMkLst>
        <pc:docMk/>
      </pc:docMkLst>
      <pc:sldChg chg="addSp delSp modSp mod">
        <pc:chgData name="Simon Rundell" userId="02f36d3d-9692-43c5-873c-1a596eba61c5" providerId="ADAL" clId="{84C7808E-92C9-48D3-9D82-DBDBD70E7835}" dt="2025-12-03T10:03:29.394" v="188" actId="478"/>
        <pc:sldMkLst>
          <pc:docMk/>
          <pc:sldMk cId="1644293576" sldId="263"/>
        </pc:sldMkLst>
        <pc:spChg chg="add del mod">
          <ac:chgData name="Simon Rundell" userId="02f36d3d-9692-43c5-873c-1a596eba61c5" providerId="ADAL" clId="{84C7808E-92C9-48D3-9D82-DBDBD70E7835}" dt="2025-12-03T10:03:29.394" v="188" actId="478"/>
          <ac:spMkLst>
            <pc:docMk/>
            <pc:sldMk cId="1644293576" sldId="263"/>
            <ac:spMk id="4" creationId="{28E60C66-9F0C-73AF-5EDD-33C37A842305}"/>
          </ac:spMkLst>
        </pc:spChg>
      </pc:sldChg>
      <pc:sldChg chg="addSp delSp modSp mod">
        <pc:chgData name="Simon Rundell" userId="02f36d3d-9692-43c5-873c-1a596eba61c5" providerId="ADAL" clId="{84C7808E-92C9-48D3-9D82-DBDBD70E7835}" dt="2025-12-03T10:03:34.740" v="189" actId="478"/>
        <pc:sldMkLst>
          <pc:docMk/>
          <pc:sldMk cId="1702118680" sldId="264"/>
        </pc:sldMkLst>
        <pc:spChg chg="add del mod">
          <ac:chgData name="Simon Rundell" userId="02f36d3d-9692-43c5-873c-1a596eba61c5" providerId="ADAL" clId="{84C7808E-92C9-48D3-9D82-DBDBD70E7835}" dt="2025-12-03T10:03:34.740" v="189" actId="478"/>
          <ac:spMkLst>
            <pc:docMk/>
            <pc:sldMk cId="1702118680" sldId="264"/>
            <ac:spMk id="3" creationId="{F748CDB2-19C7-6F6E-7C10-4129FE1F90EC}"/>
          </ac:spMkLst>
        </pc:spChg>
      </pc:sldChg>
      <pc:sldChg chg="del">
        <pc:chgData name="Simon Rundell" userId="02f36d3d-9692-43c5-873c-1a596eba61c5" providerId="ADAL" clId="{84C7808E-92C9-48D3-9D82-DBDBD70E7835}" dt="2025-12-03T10:04:12.864" v="197" actId="47"/>
        <pc:sldMkLst>
          <pc:docMk/>
          <pc:sldMk cId="477050314" sldId="265"/>
        </pc:sldMkLst>
      </pc:sldChg>
      <pc:sldChg chg="addSp delSp modSp mod">
        <pc:chgData name="Simon Rundell" userId="02f36d3d-9692-43c5-873c-1a596eba61c5" providerId="ADAL" clId="{84C7808E-92C9-48D3-9D82-DBDBD70E7835}" dt="2025-12-03T10:03:39.673" v="190" actId="478"/>
        <pc:sldMkLst>
          <pc:docMk/>
          <pc:sldMk cId="1542640006" sldId="267"/>
        </pc:sldMkLst>
        <pc:spChg chg="add del mod">
          <ac:chgData name="Simon Rundell" userId="02f36d3d-9692-43c5-873c-1a596eba61c5" providerId="ADAL" clId="{84C7808E-92C9-48D3-9D82-DBDBD70E7835}" dt="2025-12-03T10:03:39.673" v="190" actId="478"/>
          <ac:spMkLst>
            <pc:docMk/>
            <pc:sldMk cId="1542640006" sldId="267"/>
            <ac:spMk id="2" creationId="{1D133A27-5CE4-BAD8-040A-E6A965297F38}"/>
          </ac:spMkLst>
        </pc:spChg>
      </pc:sldChg>
      <pc:sldChg chg="addSp delSp modSp mod">
        <pc:chgData name="Simon Rundell" userId="02f36d3d-9692-43c5-873c-1a596eba61c5" providerId="ADAL" clId="{84C7808E-92C9-48D3-9D82-DBDBD70E7835}" dt="2025-12-03T10:03:43.491" v="191" actId="478"/>
        <pc:sldMkLst>
          <pc:docMk/>
          <pc:sldMk cId="2246276642" sldId="268"/>
        </pc:sldMkLst>
        <pc:spChg chg="add del mod">
          <ac:chgData name="Simon Rundell" userId="02f36d3d-9692-43c5-873c-1a596eba61c5" providerId="ADAL" clId="{84C7808E-92C9-48D3-9D82-DBDBD70E7835}" dt="2025-12-03T10:03:43.491" v="191" actId="478"/>
          <ac:spMkLst>
            <pc:docMk/>
            <pc:sldMk cId="2246276642" sldId="268"/>
            <ac:spMk id="4" creationId="{8FB69E8D-15EC-1063-B032-D9886000F2F4}"/>
          </ac:spMkLst>
        </pc:spChg>
      </pc:sldChg>
      <pc:sldChg chg="addSp delSp modSp mod">
        <pc:chgData name="Simon Rundell" userId="02f36d3d-9692-43c5-873c-1a596eba61c5" providerId="ADAL" clId="{84C7808E-92C9-48D3-9D82-DBDBD70E7835}" dt="2025-12-03T10:03:48.012" v="192" actId="478"/>
        <pc:sldMkLst>
          <pc:docMk/>
          <pc:sldMk cId="2156946175" sldId="269"/>
        </pc:sldMkLst>
        <pc:spChg chg="add del mod">
          <ac:chgData name="Simon Rundell" userId="02f36d3d-9692-43c5-873c-1a596eba61c5" providerId="ADAL" clId="{84C7808E-92C9-48D3-9D82-DBDBD70E7835}" dt="2025-12-03T10:03:48.012" v="192" actId="478"/>
          <ac:spMkLst>
            <pc:docMk/>
            <pc:sldMk cId="2156946175" sldId="269"/>
            <ac:spMk id="4" creationId="{44E6CAAD-B97D-6C3C-4A80-D94F071CA0D7}"/>
          </ac:spMkLst>
        </pc:spChg>
      </pc:sldChg>
      <pc:sldChg chg="addSp delSp modSp mod">
        <pc:chgData name="Simon Rundell" userId="02f36d3d-9692-43c5-873c-1a596eba61c5" providerId="ADAL" clId="{84C7808E-92C9-48D3-9D82-DBDBD70E7835}" dt="2025-12-03T10:03:53.346" v="193" actId="478"/>
        <pc:sldMkLst>
          <pc:docMk/>
          <pc:sldMk cId="3355716921" sldId="270"/>
        </pc:sldMkLst>
        <pc:spChg chg="add del mod">
          <ac:chgData name="Simon Rundell" userId="02f36d3d-9692-43c5-873c-1a596eba61c5" providerId="ADAL" clId="{84C7808E-92C9-48D3-9D82-DBDBD70E7835}" dt="2025-12-03T10:03:53.346" v="193" actId="478"/>
          <ac:spMkLst>
            <pc:docMk/>
            <pc:sldMk cId="3355716921" sldId="270"/>
            <ac:spMk id="2" creationId="{DA2D06A0-C41C-396B-AE14-05587346F2C6}"/>
          </ac:spMkLst>
        </pc:spChg>
      </pc:sldChg>
      <pc:sldChg chg="addSp delSp modSp mod">
        <pc:chgData name="Simon Rundell" userId="02f36d3d-9692-43c5-873c-1a596eba61c5" providerId="ADAL" clId="{84C7808E-92C9-48D3-9D82-DBDBD70E7835}" dt="2025-12-03T10:03:57.468" v="194" actId="478"/>
        <pc:sldMkLst>
          <pc:docMk/>
          <pc:sldMk cId="4127400073" sldId="271"/>
        </pc:sldMkLst>
        <pc:spChg chg="add del mod">
          <ac:chgData name="Simon Rundell" userId="02f36d3d-9692-43c5-873c-1a596eba61c5" providerId="ADAL" clId="{84C7808E-92C9-48D3-9D82-DBDBD70E7835}" dt="2025-12-03T10:03:57.468" v="194" actId="478"/>
          <ac:spMkLst>
            <pc:docMk/>
            <pc:sldMk cId="4127400073" sldId="271"/>
            <ac:spMk id="2" creationId="{ACD9C58F-3647-9403-7707-64C9926643D2}"/>
          </ac:spMkLst>
        </pc:spChg>
      </pc:sldChg>
      <pc:sldChg chg="addSp delSp modSp mod">
        <pc:chgData name="Simon Rundell" userId="02f36d3d-9692-43c5-873c-1a596eba61c5" providerId="ADAL" clId="{84C7808E-92C9-48D3-9D82-DBDBD70E7835}" dt="2025-12-03T10:04:03.277" v="195" actId="478"/>
        <pc:sldMkLst>
          <pc:docMk/>
          <pc:sldMk cId="4287332453" sldId="272"/>
        </pc:sldMkLst>
        <pc:spChg chg="add del mod">
          <ac:chgData name="Simon Rundell" userId="02f36d3d-9692-43c5-873c-1a596eba61c5" providerId="ADAL" clId="{84C7808E-92C9-48D3-9D82-DBDBD70E7835}" dt="2025-12-03T10:04:03.277" v="195" actId="478"/>
          <ac:spMkLst>
            <pc:docMk/>
            <pc:sldMk cId="4287332453" sldId="272"/>
            <ac:spMk id="4" creationId="{364676F4-6329-4DD5-1D1B-1EA51B06F09B}"/>
          </ac:spMkLst>
        </pc:spChg>
      </pc:sldChg>
      <pc:sldChg chg="addSp delSp modSp mod">
        <pc:chgData name="Simon Rundell" userId="02f36d3d-9692-43c5-873c-1a596eba61c5" providerId="ADAL" clId="{84C7808E-92C9-48D3-9D82-DBDBD70E7835}" dt="2025-12-03T10:04:06.993" v="196" actId="478"/>
        <pc:sldMkLst>
          <pc:docMk/>
          <pc:sldMk cId="289024525" sldId="273"/>
        </pc:sldMkLst>
        <pc:spChg chg="add del mod">
          <ac:chgData name="Simon Rundell" userId="02f36d3d-9692-43c5-873c-1a596eba61c5" providerId="ADAL" clId="{84C7808E-92C9-48D3-9D82-DBDBD70E7835}" dt="2025-12-03T10:04:06.993" v="196" actId="478"/>
          <ac:spMkLst>
            <pc:docMk/>
            <pc:sldMk cId="289024525" sldId="273"/>
            <ac:spMk id="4" creationId="{DF1818B7-4EB4-5EF2-B5DF-0B9AB6BDBE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  <a:p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simonrundell@exe-coll.ac.uk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orms.microsoft.com/e/TEx71NHCv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0.gif"/><Relationship Id="rId3" Type="http://schemas.openxmlformats.org/officeDocument/2006/relationships/image" Target="../media/image1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6.gif"/><Relationship Id="rId16" Type="http://schemas.openxmlformats.org/officeDocument/2006/relationships/image" Target="../media/image18.gif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6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3.png"/><Relationship Id="rId19" Type="http://schemas.openxmlformats.org/officeDocument/2006/relationships/image" Target="../media/image21.gif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5.png"/><Relationship Id="rId2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ZrPc2bPMLV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F4D1B8-9947-340A-79D8-D25542487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441" y="3722670"/>
            <a:ext cx="9144000" cy="2387600"/>
          </a:xfrm>
        </p:spPr>
        <p:txBody>
          <a:bodyPr/>
          <a:lstStyle/>
          <a:p>
            <a:r>
              <a:rPr lang="en-GB"/>
              <a:t>What happens after Implementation?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199E390-A040-3C0F-0392-16FA82A8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96052" y="5928852"/>
            <a:ext cx="1677648" cy="421828"/>
          </a:xfrm>
        </p:spPr>
        <p:txBody>
          <a:bodyPr/>
          <a:lstStyle/>
          <a:p>
            <a:r>
              <a:rPr lang="en-GB"/>
              <a:t>Lesson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3EAA6-5F4B-414D-18D5-B0CD33452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98" y="0"/>
            <a:ext cx="83915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00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DD56-700F-B87F-A93C-F98C18642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Maintenance Stage – Why It Matters?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D11E4-7E69-AB9F-6BB5-0D636ABDD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327355"/>
            <a:ext cx="9452211" cy="484643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/>
              <a:t>The maintenance stage is essential because </a:t>
            </a:r>
            <a:r>
              <a:rPr lang="en-GB">
                <a:solidFill>
                  <a:srgbClr val="FF0000"/>
                </a:solidFill>
              </a:rPr>
              <a:t>systems are never finished</a:t>
            </a:r>
            <a:r>
              <a:rPr lang="en-GB"/>
              <a:t>.</a:t>
            </a:r>
          </a:p>
          <a:p>
            <a:r>
              <a:rPr lang="en-GB"/>
              <a:t>Corrective Maintenance</a:t>
            </a:r>
          </a:p>
          <a:p>
            <a:pPr lvl="1"/>
            <a:r>
              <a:rPr lang="en-GB"/>
              <a:t>fixing bugs that appear after release.</a:t>
            </a:r>
          </a:p>
          <a:p>
            <a:r>
              <a:rPr lang="en-GB"/>
              <a:t>Adaptive Maintenance</a:t>
            </a:r>
          </a:p>
          <a:p>
            <a:pPr lvl="1"/>
            <a:r>
              <a:rPr lang="en-GB"/>
              <a:t>changes due to new hardware/software (e.g., iOS updates).</a:t>
            </a:r>
          </a:p>
          <a:p>
            <a:r>
              <a:rPr lang="en-GB"/>
              <a:t>Perfective Maintenance</a:t>
            </a:r>
          </a:p>
          <a:p>
            <a:pPr lvl="1"/>
            <a:r>
              <a:rPr lang="en-GB"/>
              <a:t>improving performance, adding features.</a:t>
            </a:r>
          </a:p>
          <a:p>
            <a:r>
              <a:rPr lang="en-GB"/>
              <a:t>Preventative Maintenance</a:t>
            </a:r>
          </a:p>
          <a:p>
            <a:pPr lvl="1"/>
            <a:r>
              <a:rPr lang="en-GB"/>
              <a:t>stopping future issues (e.g., security patches).</a:t>
            </a:r>
          </a:p>
          <a:p>
            <a:r>
              <a:rPr lang="en-GB"/>
              <a:t>Importance:</a:t>
            </a:r>
          </a:p>
          <a:p>
            <a:pPr lvl="1"/>
            <a:r>
              <a:rPr lang="en-GB"/>
              <a:t>Keeps the system secure</a:t>
            </a:r>
          </a:p>
          <a:p>
            <a:pPr lvl="1"/>
            <a:r>
              <a:rPr lang="en-GB"/>
              <a:t>Improves performance over time</a:t>
            </a:r>
          </a:p>
          <a:p>
            <a:pPr lvl="1"/>
            <a:r>
              <a:rPr lang="en-GB"/>
              <a:t>Ensures user satisfaction</a:t>
            </a:r>
          </a:p>
          <a:p>
            <a:pPr lvl="1"/>
            <a:r>
              <a:rPr lang="en-GB"/>
              <a:t>Prevents financial loss</a:t>
            </a:r>
          </a:p>
          <a:p>
            <a:pPr lvl="1"/>
            <a:r>
              <a:rPr lang="en-GB"/>
              <a:t>Ensures legal compliance (e.g., data protection vulnerabilities)</a:t>
            </a:r>
          </a:p>
        </p:txBody>
      </p:sp>
    </p:spTree>
    <p:extLst>
      <p:ext uri="{BB962C8B-B14F-4D97-AF65-F5344CB8AC3E}">
        <p14:creationId xmlns:p14="http://schemas.microsoft.com/office/powerpoint/2010/main" val="28902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57CAA-71AF-6792-445E-A44CF274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You are the Deployment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2DA9A-9926-1D92-4625-C27EBB2E5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>
                <a:highlight>
                  <a:srgbClr val="FFFF00"/>
                </a:highlight>
              </a:rPr>
              <a:t>A school is launching a new homework-submission system. Your team must plan the deployment.</a:t>
            </a:r>
          </a:p>
          <a:p>
            <a:pPr lvl="1"/>
            <a:r>
              <a:rPr lang="en-GB"/>
              <a:t>What actions must take place before deployment?</a:t>
            </a:r>
          </a:p>
          <a:p>
            <a:pPr lvl="1"/>
            <a:r>
              <a:rPr lang="en-GB"/>
              <a:t>What must happen during the deployment?</a:t>
            </a:r>
          </a:p>
          <a:p>
            <a:pPr lvl="1"/>
            <a:r>
              <a:rPr lang="en-GB"/>
              <a:t>What could go wrong?</a:t>
            </a:r>
          </a:p>
          <a:p>
            <a:pPr lvl="1"/>
            <a:r>
              <a:rPr lang="en-GB"/>
              <a:t>How will you monitor and test after release?</a:t>
            </a:r>
          </a:p>
          <a:p>
            <a:r>
              <a:rPr lang="en-GB"/>
              <a:t>What maintenance tasks will be needed in the first month?</a:t>
            </a:r>
          </a:p>
          <a:p>
            <a:r>
              <a:rPr lang="en-GB"/>
              <a:t>Produce a short </a:t>
            </a:r>
            <a:r>
              <a:rPr lang="en-GB" err="1"/>
              <a:t>Powerpoint</a:t>
            </a:r>
            <a:r>
              <a:rPr lang="en-GB"/>
              <a:t> of 5 or so slides and email to </a:t>
            </a:r>
            <a:r>
              <a:rPr lang="en-GB">
                <a:hlinkClick r:id="rId2"/>
              </a:rPr>
              <a:t>simonrundell@exe-coll.ac.uk</a:t>
            </a:r>
            <a:r>
              <a:rPr lang="en-GB"/>
              <a:t> to deliver a 2 min presentation to the class</a:t>
            </a:r>
          </a:p>
        </p:txBody>
      </p:sp>
      <p:sp>
        <p:nvSpPr>
          <p:cNvPr id="4" name="In small groups">
            <a:extLst>
              <a:ext uri="{FF2B5EF4-FFF2-40B4-BE49-F238E27FC236}">
                <a16:creationId xmlns:a16="http://schemas.microsoft.com/office/drawing/2014/main" id="{FEE05D69-EAAD-7310-52D0-AB2BCF0197DE}"/>
              </a:ext>
            </a:extLst>
          </p:cNvPr>
          <p:cNvSpPr/>
          <p:nvPr/>
        </p:nvSpPr>
        <p:spPr>
          <a:xfrm>
            <a:off x="10086826" y="70323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9C2B1FE5-1C84-67FD-3236-85E982BE694E}"/>
              </a:ext>
            </a:extLst>
          </p:cNvPr>
          <p:cNvSpPr/>
          <p:nvPr/>
        </p:nvSpPr>
        <p:spPr>
          <a:xfrm>
            <a:off x="10494462" y="1620835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rebuchet MS" panose="020B0603020202020204" pitchFamily="34" charset="0"/>
              </a:rPr>
              <a:t>30 mins</a:t>
            </a:r>
            <a:endParaRPr lang="en-GB" sz="1800" b="1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43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9C88-932B-A2D9-CBE5-45E98938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Worksheet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9A73A-AF10-C0A2-1AAB-8FF7D8184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5032184" cy="4351338"/>
          </a:xfrm>
        </p:spPr>
        <p:txBody>
          <a:bodyPr/>
          <a:lstStyle/>
          <a:p>
            <a:r>
              <a:rPr lang="en-GB"/>
              <a:t>Go to Teams / Classwork / Unit 1 / </a:t>
            </a:r>
            <a:r>
              <a:rPr lang="en-GB" b="1">
                <a:solidFill>
                  <a:srgbClr val="FF0000"/>
                </a:solidFill>
              </a:rPr>
              <a:t>Deployment and Maintenance Worksheet</a:t>
            </a:r>
          </a:p>
          <a:p>
            <a:r>
              <a:rPr lang="en-GB"/>
              <a:t>Complete the 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BD457-24FE-00C2-02F9-A22A814BF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4266">
            <a:off x="5324475" y="1646238"/>
            <a:ext cx="4971549" cy="486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Working Independently">
            <a:extLst>
              <a:ext uri="{FF2B5EF4-FFF2-40B4-BE49-F238E27FC236}">
                <a16:creationId xmlns:a16="http://schemas.microsoft.com/office/drawing/2014/main" id="{9D5C9CC5-8F6F-3D63-8855-FF5EF9912103}"/>
              </a:ext>
            </a:extLst>
          </p:cNvPr>
          <p:cNvSpPr/>
          <p:nvPr/>
        </p:nvSpPr>
        <p:spPr>
          <a:xfrm>
            <a:off x="10026665" y="536511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7" name="Minutes display">
            <a:extLst>
              <a:ext uri="{FF2B5EF4-FFF2-40B4-BE49-F238E27FC236}">
                <a16:creationId xmlns:a16="http://schemas.microsoft.com/office/drawing/2014/main" id="{4B9E3D4C-572C-35D9-8813-1FAEA26C91EC}"/>
              </a:ext>
            </a:extLst>
          </p:cNvPr>
          <p:cNvSpPr/>
          <p:nvPr/>
        </p:nvSpPr>
        <p:spPr>
          <a:xfrm>
            <a:off x="10434301" y="1419221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rebuchet MS" panose="020B0603020202020204" pitchFamily="34" charset="0"/>
              </a:rPr>
              <a:t>20 mins</a:t>
            </a:r>
            <a:endParaRPr lang="en-GB" sz="1800" b="1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33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9949B-9A0C-3C71-FBC1-6E3F8D126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D266D-A7B6-F668-E050-0E5A215EC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>
                <a:highlight>
                  <a:srgbClr val="FFFF00"/>
                </a:highlight>
              </a:rPr>
              <a:t>“What is ONE action that happens during deployment, and ONE reason why maintenance is important?”</a:t>
            </a:r>
          </a:p>
          <a:p>
            <a:pPr marL="0" indent="0">
              <a:buNone/>
            </a:pPr>
            <a:endParaRPr lang="en-GB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GB">
                <a:hlinkClick r:id="rId2"/>
              </a:rPr>
              <a:t>https://forms.microsoft.com/e/TEx71NHCvs</a:t>
            </a:r>
            <a:r>
              <a:rPr lang="en-GB"/>
              <a:t> 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If you have been good, I’ll put the link on </a:t>
            </a:r>
            <a:r>
              <a:rPr lang="en-GB" err="1"/>
              <a:t>eMail</a:t>
            </a:r>
            <a:r>
              <a:rPr lang="en-GB"/>
              <a:t>.</a:t>
            </a:r>
          </a:p>
        </p:txBody>
      </p:sp>
      <p:pic>
        <p:nvPicPr>
          <p:cNvPr id="5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BBB4BD69-795B-A864-BA97-07DFEF0A3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360326" y="144463"/>
            <a:ext cx="2384175" cy="12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9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0BC71-F038-CC0D-0F9D-FCA53FCB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19680-01D7-7CEB-D68B-9C06F2DAF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Find a real example of</a:t>
            </a:r>
            <a:r>
              <a:rPr lang="en-GB">
                <a:highlight>
                  <a:srgbClr val="FFFF00"/>
                </a:highlight>
              </a:rPr>
              <a:t> a software update that caused problems after launch </a:t>
            </a:r>
            <a:r>
              <a:rPr lang="en-GB"/>
              <a:t>(e.g., Tesla, Apple, NHS IT).</a:t>
            </a:r>
            <a:br>
              <a:rPr lang="en-GB"/>
            </a:br>
            <a:r>
              <a:rPr lang="en-GB"/>
              <a:t>Write 100–150 words explaining:</a:t>
            </a:r>
          </a:p>
          <a:p>
            <a:pPr lvl="1"/>
            <a:r>
              <a:rPr lang="en-GB"/>
              <a:t>What went wrong?</a:t>
            </a:r>
          </a:p>
          <a:p>
            <a:pPr lvl="1"/>
            <a:r>
              <a:rPr lang="en-GB"/>
              <a:t>Whether it was a deployment or maintenance problem</a:t>
            </a:r>
          </a:p>
          <a:p>
            <a:pPr lvl="1"/>
            <a:r>
              <a:rPr lang="en-GB"/>
              <a:t>What the company did to fix it</a:t>
            </a:r>
          </a:p>
          <a:p>
            <a:endParaRPr lang="en-GB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940C6969-AB34-62C5-AD16-A9087D83B582}"/>
              </a:ext>
            </a:extLst>
          </p:cNvPr>
          <p:cNvSpPr/>
          <p:nvPr/>
        </p:nvSpPr>
        <p:spPr>
          <a:xfrm>
            <a:off x="10026665" y="393445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>
                <a:latin typeface="Trebuchet MS" panose="020B0603020202020204" pitchFamily="34" charset="0"/>
              </a:rPr>
              <a:t>Midnight         6 days time</a:t>
            </a:r>
          </a:p>
        </p:txBody>
      </p:sp>
    </p:spTree>
    <p:extLst>
      <p:ext uri="{BB962C8B-B14F-4D97-AF65-F5344CB8AC3E}">
        <p14:creationId xmlns:p14="http://schemas.microsoft.com/office/powerpoint/2010/main" val="3330718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>
                <a:latin typeface="Trebuchet MS" panose="020B0603020202020204" pitchFamily="34" charset="0"/>
              </a:rPr>
              <a:t>Midnight         6 days time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rebuchet MS" panose="020B0603020202020204" pitchFamily="34" charset="0"/>
              </a:rPr>
              <a:t>X mins</a:t>
            </a:r>
            <a:endParaRPr lang="en-GB" sz="1800" b="1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2" name="questionmark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F7AB15EC-F119-A94C-88EA-C0E363802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4513444" y="220836"/>
            <a:ext cx="1833400" cy="1833400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>
                <a:hlinkClick r:id="rId2"/>
              </a:rPr>
              <a:t>https://forms.microsoft.com/e/ZrPc2bPMLV</a:t>
            </a:r>
            <a:r>
              <a:rPr lang="en-GB"/>
              <a:t> 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  <p:sp>
        <p:nvSpPr>
          <p:cNvPr id="2" name="toiletbreaks">
            <a:extLst>
              <a:ext uri="{FF2B5EF4-FFF2-40B4-BE49-F238E27FC236}">
                <a16:creationId xmlns:a16="http://schemas.microsoft.com/office/drawing/2014/main" id="{BCEDFF7B-7054-0077-4058-185DFF1BC121}"/>
              </a:ext>
            </a:extLst>
          </p:cNvPr>
          <p:cNvSpPr/>
          <p:nvPr/>
        </p:nvSpPr>
        <p:spPr>
          <a:xfrm>
            <a:off x="1308588" y="4281653"/>
            <a:ext cx="808479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FF0000"/>
                </a:solidFill>
                <a:latin typeface="Trebuchet MS" panose="020B0603020202020204" pitchFamily="34" charset="0"/>
              </a:rPr>
              <a:t>There will be no more toilet breaks in my lessons.     </a:t>
            </a:r>
            <a:r>
              <a:rPr lang="en-GB" sz="2400">
                <a:solidFill>
                  <a:srgbClr val="000000"/>
                </a:solidFill>
                <a:latin typeface="Trebuchet MS" panose="020B0603020202020204" pitchFamily="34" charset="0"/>
              </a:rPr>
              <a:t>If you can’t manage to use the toilet in the breaks then you need to learn to. Going to the toilet is not an excuse for missing a substantial part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F5D07-B852-6083-DC04-61612AA62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B63FCF-1506-3372-7A36-8F7F12D6D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441" y="3722670"/>
            <a:ext cx="9144000" cy="2387600"/>
          </a:xfrm>
        </p:spPr>
        <p:txBody>
          <a:bodyPr/>
          <a:lstStyle/>
          <a:p>
            <a:r>
              <a:rPr lang="en-GB"/>
              <a:t>What happens after Implementation?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E2692E0-5408-15E8-7A8D-2509F9317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96052" y="5928852"/>
            <a:ext cx="1677648" cy="421828"/>
          </a:xfrm>
        </p:spPr>
        <p:txBody>
          <a:bodyPr/>
          <a:lstStyle/>
          <a:p>
            <a:r>
              <a:rPr lang="en-GB"/>
              <a:t>Lesson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154425-2A07-F9D5-31B1-20119CC82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98" y="0"/>
            <a:ext cx="83915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40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FDC3-1441-CAB2-0491-CAE949BC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AC2C8-A9E4-BA32-E90B-E96427D67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By the end of this lesson, students will be able to:</a:t>
            </a:r>
          </a:p>
          <a:p>
            <a:r>
              <a:rPr lang="en-GB"/>
              <a:t>Describe actions that may take place during the deployment stage.</a:t>
            </a:r>
          </a:p>
          <a:p>
            <a:r>
              <a:rPr lang="en-GB"/>
              <a:t>Explain the importance of the maintenance stage in the software development cycle.</a:t>
            </a:r>
          </a:p>
          <a:p>
            <a:r>
              <a:rPr lang="en-GB"/>
              <a:t>Identify real-world examples of deployment and maintenance issues.</a:t>
            </a:r>
          </a:p>
          <a:p>
            <a:r>
              <a:rPr lang="en-GB"/>
              <a:t>Apply understanding through scenario-based tasks.</a:t>
            </a:r>
          </a:p>
        </p:txBody>
      </p:sp>
    </p:spTree>
    <p:extLst>
      <p:ext uri="{BB962C8B-B14F-4D97-AF65-F5344CB8AC3E}">
        <p14:creationId xmlns:p14="http://schemas.microsoft.com/office/powerpoint/2010/main" val="224627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7FAE-139A-87CF-DF45-122C1C5D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Software gone wrong!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4022C-86E0-4D5F-721C-CA439EFA1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 mobile app update causes phones to crash.</a:t>
            </a:r>
          </a:p>
          <a:p>
            <a:r>
              <a:rPr lang="en-GB"/>
              <a:t>A game update deletes player save files.</a:t>
            </a:r>
          </a:p>
          <a:p>
            <a:r>
              <a:rPr lang="en-GB"/>
              <a:t>A website launches but all payment transactions fail.</a:t>
            </a:r>
          </a:p>
          <a:p>
            <a:r>
              <a:rPr lang="en-GB"/>
              <a:t>A school system update makes logins impossible.</a:t>
            </a:r>
          </a:p>
          <a:p>
            <a:r>
              <a:rPr lang="en-GB"/>
              <a:t>A patch introduces a security hole.</a:t>
            </a:r>
          </a:p>
          <a:p>
            <a:r>
              <a:rPr lang="en-GB"/>
              <a:t>A company delays deploying a fix for a bug and loses customers.</a:t>
            </a:r>
          </a:p>
        </p:txBody>
      </p:sp>
      <p:sp>
        <p:nvSpPr>
          <p:cNvPr id="5" name="MyShape">
            <a:extLst>
              <a:ext uri="{FF2B5EF4-FFF2-40B4-BE49-F238E27FC236}">
                <a16:creationId xmlns:a16="http://schemas.microsoft.com/office/drawing/2014/main" id="{D927618A-9662-958C-9E5D-B5212D7649B2}"/>
              </a:ext>
            </a:extLst>
          </p:cNvPr>
          <p:cNvSpPr/>
          <p:nvPr/>
        </p:nvSpPr>
        <p:spPr>
          <a:xfrm>
            <a:off x="8254105" y="146009"/>
            <a:ext cx="3645605" cy="2103120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000000"/>
                </a:solidFill>
                <a:latin typeface="Trebuchet MS" panose="020B0603020202020204" pitchFamily="34" charset="0"/>
              </a:rPr>
              <a:t>Is it…</a:t>
            </a:r>
          </a:p>
          <a:p>
            <a:pPr algn="ctr"/>
            <a:endParaRPr lang="en-GB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>
                <a:solidFill>
                  <a:srgbClr val="000000"/>
                </a:solidFill>
                <a:latin typeface="Trebuchet MS" panose="020B0603020202020204" pitchFamily="34" charset="0"/>
              </a:rPr>
              <a:t>❌ Deployment stage issue</a:t>
            </a:r>
          </a:p>
          <a:p>
            <a:pPr algn="ctr"/>
            <a:r>
              <a:rPr lang="en-GB">
                <a:solidFill>
                  <a:srgbClr val="000000"/>
                </a:solidFill>
                <a:latin typeface="Trebuchet MS" panose="020B0603020202020204" pitchFamily="34" charset="0"/>
              </a:rPr>
              <a:t>or</a:t>
            </a:r>
          </a:p>
          <a:p>
            <a:pPr algn="ctr"/>
            <a:r>
              <a:rPr lang="en-GB">
                <a:solidFill>
                  <a:srgbClr val="000000"/>
                </a:solidFill>
                <a:latin typeface="Trebuchet MS" panose="020B0603020202020204" pitchFamily="34" charset="0"/>
              </a:rPr>
              <a:t>🔧 Maintenance stage issue</a:t>
            </a:r>
          </a:p>
        </p:txBody>
      </p:sp>
    </p:spTree>
    <p:extLst>
      <p:ext uri="{BB962C8B-B14F-4D97-AF65-F5344CB8AC3E}">
        <p14:creationId xmlns:p14="http://schemas.microsoft.com/office/powerpoint/2010/main" val="2156946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AE00-7EFE-9EB7-E73C-D911C9304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324465"/>
            <a:ext cx="9452211" cy="5849323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1. “A mobile app update causes phones to crash.”</a:t>
            </a:r>
          </a:p>
          <a:p>
            <a:r>
              <a:rPr lang="en-GB"/>
              <a:t>➡️ Deployment issue</a:t>
            </a:r>
          </a:p>
          <a:p>
            <a:r>
              <a:rPr lang="en-GB"/>
              <a:t>Reason: The update was deployed incorrectly or insufficiently tested before release.</a:t>
            </a:r>
          </a:p>
          <a:p>
            <a:endParaRPr lang="en-GB"/>
          </a:p>
          <a:p>
            <a:r>
              <a:rPr lang="en-GB"/>
              <a:t>2. “A game update deletes player save files.”</a:t>
            </a:r>
          </a:p>
          <a:p>
            <a:r>
              <a:rPr lang="en-GB"/>
              <a:t>➡️ Deployment issue</a:t>
            </a:r>
          </a:p>
          <a:p>
            <a:r>
              <a:rPr lang="en-GB"/>
              <a:t>Reason: A critical bug slipped into the released build—often a packaging or version-control error during deployment.</a:t>
            </a:r>
          </a:p>
          <a:p>
            <a:endParaRPr lang="en-GB"/>
          </a:p>
          <a:p>
            <a:r>
              <a:rPr lang="en-GB"/>
              <a:t>3. “A website launches but all payment transactions fail.”</a:t>
            </a:r>
          </a:p>
          <a:p>
            <a:r>
              <a:rPr lang="en-GB"/>
              <a:t>➡️ Deployment issue</a:t>
            </a:r>
          </a:p>
          <a:p>
            <a:r>
              <a:rPr lang="en-GB"/>
              <a:t>Reason: Payment API configuration, database migration, or live environment setup issue during launch.</a:t>
            </a:r>
          </a:p>
        </p:txBody>
      </p:sp>
      <p:sp>
        <p:nvSpPr>
          <p:cNvPr id="6" name="MyShape">
            <a:extLst>
              <a:ext uri="{FF2B5EF4-FFF2-40B4-BE49-F238E27FC236}">
                <a16:creationId xmlns:a16="http://schemas.microsoft.com/office/drawing/2014/main" id="{86C5B532-A552-7A73-EC03-E74CFDAB16E0}"/>
              </a:ext>
            </a:extLst>
          </p:cNvPr>
          <p:cNvSpPr/>
          <p:nvPr/>
        </p:nvSpPr>
        <p:spPr>
          <a:xfrm>
            <a:off x="10021234" y="126344"/>
            <a:ext cx="2013450" cy="84704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rgbClr val="000000"/>
                </a:solidFill>
                <a:latin typeface="Trebuchet MS" panose="020B0603020202020204" pitchFamily="34" charset="0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335571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D0AAB-191D-E118-4D58-764AEEA42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CF325-A7EB-8487-3571-416344EA9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383458"/>
            <a:ext cx="9452211" cy="5790330"/>
          </a:xfrm>
        </p:spPr>
        <p:txBody>
          <a:bodyPr>
            <a:normAutofit fontScale="85000" lnSpcReduction="20000"/>
          </a:bodyPr>
          <a:lstStyle/>
          <a:p>
            <a:r>
              <a:rPr lang="en-GB" b="1"/>
              <a:t>4. “A school system update makes logins impossible.”</a:t>
            </a:r>
          </a:p>
          <a:p>
            <a:r>
              <a:rPr lang="en-GB"/>
              <a:t>➡️ Deployment issue (with maintenance implications)But for the starter classification: Deployment issue</a:t>
            </a:r>
          </a:p>
          <a:p>
            <a:r>
              <a:rPr lang="en-GB"/>
              <a:t>Reason: Incorrect configuration during update deployment.</a:t>
            </a:r>
          </a:p>
          <a:p>
            <a:endParaRPr lang="en-GB"/>
          </a:p>
          <a:p>
            <a:r>
              <a:rPr lang="en-GB" b="1"/>
              <a:t>5. “A patch introduces a security hole.”</a:t>
            </a:r>
          </a:p>
          <a:p>
            <a:r>
              <a:rPr lang="en-GB"/>
              <a:t>➡️ Maintenance issue</a:t>
            </a:r>
          </a:p>
          <a:p>
            <a:r>
              <a:rPr lang="en-GB"/>
              <a:t>Reason: They were maintaining the system (issuing a patch), but it created a new vulnerability. This happens post-release during maintenance.</a:t>
            </a:r>
          </a:p>
          <a:p>
            <a:endParaRPr lang="en-GB"/>
          </a:p>
          <a:p>
            <a:r>
              <a:rPr lang="en-GB" b="1"/>
              <a:t>6. “A company delays deploying a fix for a bug and loses customers.”</a:t>
            </a:r>
          </a:p>
          <a:p>
            <a:r>
              <a:rPr lang="en-GB"/>
              <a:t>➡️ Maintenance issue</a:t>
            </a:r>
          </a:p>
          <a:p>
            <a:r>
              <a:rPr lang="en-GB"/>
              <a:t>Reason: The fix belongs to the maintenance stage; failure to act during maintenance caused the loss.</a:t>
            </a:r>
          </a:p>
        </p:txBody>
      </p:sp>
      <p:sp>
        <p:nvSpPr>
          <p:cNvPr id="4" name="MyShape">
            <a:extLst>
              <a:ext uri="{FF2B5EF4-FFF2-40B4-BE49-F238E27FC236}">
                <a16:creationId xmlns:a16="http://schemas.microsoft.com/office/drawing/2014/main" id="{B9AF053D-0E92-3921-4578-5D71A4AB8233}"/>
              </a:ext>
            </a:extLst>
          </p:cNvPr>
          <p:cNvSpPr/>
          <p:nvPr/>
        </p:nvSpPr>
        <p:spPr>
          <a:xfrm>
            <a:off x="10021234" y="126344"/>
            <a:ext cx="2013450" cy="84704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rgbClr val="000000"/>
                </a:solidFill>
                <a:latin typeface="Trebuchet MS" panose="020B0603020202020204" pitchFamily="34" charset="0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4127400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A1B6B-B019-2688-1C6F-B344FCD41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Deployment Stage – What happens?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FF39A-E7D9-1E09-75B7-8ECA17BFE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435510"/>
            <a:ext cx="9452211" cy="473827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/>
              <a:t>Actions may include:</a:t>
            </a:r>
          </a:p>
          <a:p>
            <a:r>
              <a:rPr lang="en-GB"/>
              <a:t>Final Testing Before Release</a:t>
            </a:r>
          </a:p>
          <a:p>
            <a:pPr lvl="1"/>
            <a:r>
              <a:rPr lang="en-GB"/>
              <a:t>smoke tests, usability checks, compatibility checks.</a:t>
            </a:r>
          </a:p>
          <a:p>
            <a:r>
              <a:rPr lang="en-GB"/>
              <a:t>Packaging &amp; Distribution</a:t>
            </a:r>
          </a:p>
          <a:p>
            <a:pPr lvl="1"/>
            <a:r>
              <a:rPr lang="en-GB"/>
              <a:t>creating installers, publishing to app stores, hosting on servers.</a:t>
            </a:r>
          </a:p>
          <a:p>
            <a:r>
              <a:rPr lang="en-GB"/>
              <a:t>User Training / Documentation</a:t>
            </a:r>
          </a:p>
          <a:p>
            <a:pPr lvl="1"/>
            <a:r>
              <a:rPr lang="en-GB"/>
              <a:t>manuals, online help, walkthroughs.</a:t>
            </a:r>
          </a:p>
          <a:p>
            <a:r>
              <a:rPr lang="en-GB"/>
              <a:t>Data Migration</a:t>
            </a:r>
          </a:p>
          <a:p>
            <a:pPr lvl="1"/>
            <a:r>
              <a:rPr lang="en-GB"/>
              <a:t>transferring old user data into the new system.</a:t>
            </a:r>
          </a:p>
          <a:p>
            <a:r>
              <a:rPr lang="en-GB"/>
              <a:t>Deploying to Live Environment</a:t>
            </a:r>
          </a:p>
          <a:p>
            <a:pPr lvl="1"/>
            <a:r>
              <a:rPr lang="en-GB"/>
              <a:t>releasing v1.0, scheduling release windows, avoiding peak times.</a:t>
            </a:r>
          </a:p>
          <a:p>
            <a:r>
              <a:rPr lang="en-GB"/>
              <a:t>Rollback Plans (VERY important)</a:t>
            </a:r>
          </a:p>
          <a:p>
            <a:pPr lvl="1"/>
            <a:r>
              <a:rPr lang="en-GB"/>
              <a:t>what to do if the deployment fails.</a:t>
            </a:r>
          </a:p>
          <a:p>
            <a:r>
              <a:rPr lang="en-GB"/>
              <a:t>Monitoring the Release</a:t>
            </a:r>
          </a:p>
          <a:p>
            <a:pPr lvl="1"/>
            <a:r>
              <a:rPr lang="en-GB"/>
              <a:t>checking for errors, feedback, system performance.</a:t>
            </a:r>
          </a:p>
        </p:txBody>
      </p:sp>
    </p:spTree>
    <p:extLst>
      <p:ext uri="{BB962C8B-B14F-4D97-AF65-F5344CB8AC3E}">
        <p14:creationId xmlns:p14="http://schemas.microsoft.com/office/powerpoint/2010/main" val="428733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98625329-4377-43BC-BF07-F1428B5ADB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FB6E5620-8E1F-4084-8CD0-479343ABCA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Application>Microsoft Office PowerPoint</Application>
  <PresentationFormat>Widescreen</PresentationFormat>
  <Slides>15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Office Theme</vt:lpstr>
      <vt:lpstr>What happens after Implementation?</vt:lpstr>
      <vt:lpstr>Recall from last lesson</vt:lpstr>
      <vt:lpstr>PowerPoint Presentation</vt:lpstr>
      <vt:lpstr>What happens after Implementation?</vt:lpstr>
      <vt:lpstr>Learning Objectives</vt:lpstr>
      <vt:lpstr>Software gone wrong!</vt:lpstr>
      <vt:lpstr>PowerPoint Presentation</vt:lpstr>
      <vt:lpstr>PowerPoint Presentation</vt:lpstr>
      <vt:lpstr>Deployment Stage – What happens?</vt:lpstr>
      <vt:lpstr>Maintenance Stage – Why It Matters?</vt:lpstr>
      <vt:lpstr>You are the Deployment Team</vt:lpstr>
      <vt:lpstr>Worksheet Task</vt:lpstr>
      <vt:lpstr>Exit Ticket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revision>1</cp:revision>
  <dcterms:created xsi:type="dcterms:W3CDTF">2025-12-02T12:48:38Z</dcterms:created>
  <dcterms:modified xsi:type="dcterms:W3CDTF">2025-12-03T10:06:31Z</dcterms:modified>
</cp:coreProperties>
</file>