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3"/>
  </p:notesMasterIdLst>
  <p:sldIdLst>
    <p:sldId id="270" r:id="rId3"/>
    <p:sldId id="281" r:id="rId4"/>
    <p:sldId id="257" r:id="rId5"/>
    <p:sldId id="282" r:id="rId6"/>
    <p:sldId id="259" r:id="rId7"/>
    <p:sldId id="260" r:id="rId8"/>
    <p:sldId id="261" r:id="rId9"/>
    <p:sldId id="262" r:id="rId10"/>
    <p:sldId id="256" r:id="rId11"/>
    <p:sldId id="264" r:id="rId12"/>
    <p:sldId id="265" r:id="rId13"/>
    <p:sldId id="266" r:id="rId14"/>
    <p:sldId id="267" r:id="rId15"/>
    <p:sldId id="279" r:id="rId16"/>
    <p:sldId id="283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custSel addSld delSld modSld sldOrd">
      <pc:chgData name="Simon Rundell" userId="02f36d3d-9692-43c5-873c-1a596eba61c5" providerId="ADAL" clId="{E495193B-C273-4421-898B-4796DEC811A2}" dt="2026-07-22T06:57:58.539" v="310" actId="6549"/>
      <pc:docMkLst>
        <pc:docMk/>
      </pc:docMkLst>
      <pc:sldChg chg="modSp mod">
        <pc:chgData name="Simon Rundell" userId="02f36d3d-9692-43c5-873c-1a596eba61c5" providerId="ADAL" clId="{E495193B-C273-4421-898B-4796DEC811A2}" dt="2026-07-22T06:57:58.539" v="310" actId="6549"/>
        <pc:sldMkLst>
          <pc:docMk/>
          <pc:sldMk cId="764455291" sldId="270"/>
        </pc:sldMkLst>
        <pc:spChg chg="mod">
          <ac:chgData name="Simon Rundell" userId="02f36d3d-9692-43c5-873c-1a596eba61c5" providerId="ADAL" clId="{E495193B-C273-4421-898B-4796DEC811A2}" dt="2026-07-22T06:57:58.539" v="310" actId="6549"/>
          <ac:spMkLst>
            <pc:docMk/>
            <pc:sldMk cId="764455291" sldId="270"/>
            <ac:spMk id="3" creationId="{03433FC2-79B1-99BB-01F2-8D9D271451DE}"/>
          </ac:spMkLst>
        </pc:spChg>
      </pc:sldChg>
      <pc:sldChg chg="delSp mod">
        <pc:chgData name="Simon Rundell" userId="02f36d3d-9692-43c5-873c-1a596eba61c5" providerId="ADAL" clId="{E495193B-C273-4421-898B-4796DEC811A2}" dt="2026-07-16T07:34:17.963" v="294" actId="478"/>
        <pc:sldMkLst>
          <pc:docMk/>
          <pc:sldMk cId="2036604579" sldId="274"/>
        </pc:sldMkLst>
      </pc:sldChg>
      <pc:sldChg chg="addSp modSp mod">
        <pc:chgData name="Simon Rundell" userId="02f36d3d-9692-43c5-873c-1a596eba61c5" providerId="ADAL" clId="{E495193B-C273-4421-898B-4796DEC811A2}" dt="2026-07-16T07:34:52.930" v="309" actId="20577"/>
        <pc:sldMkLst>
          <pc:docMk/>
          <pc:sldMk cId="285115247" sldId="276"/>
        </pc:sldMkLst>
        <pc:spChg chg="mod">
          <ac:chgData name="Simon Rundell" userId="02f36d3d-9692-43c5-873c-1a596eba61c5" providerId="ADAL" clId="{E495193B-C273-4421-898B-4796DEC811A2}" dt="2026-07-16T07:34:52.930" v="309" actId="20577"/>
          <ac:spMkLst>
            <pc:docMk/>
            <pc:sldMk cId="285115247" sldId="276"/>
            <ac:spMk id="2" creationId="{1EA854A1-5ACA-3D22-0DF9-7620CCFFA57E}"/>
          </ac:spMkLst>
        </pc:spChg>
        <pc:spChg chg="mod">
          <ac:chgData name="Simon Rundell" userId="02f36d3d-9692-43c5-873c-1a596eba61c5" providerId="ADAL" clId="{E495193B-C273-4421-898B-4796DEC811A2}" dt="2026-07-06T17:14:28.383" v="109" actId="113"/>
          <ac:spMkLst>
            <pc:docMk/>
            <pc:sldMk cId="285115247" sldId="276"/>
            <ac:spMk id="3" creationId="{FA9EFB71-CBDB-9530-2AA5-E7A952B6B5DE}"/>
          </ac:spMkLst>
        </pc:spChg>
        <pc:picChg chg="add mod">
          <ac:chgData name="Simon Rundell" userId="02f36d3d-9692-43c5-873c-1a596eba61c5" providerId="ADAL" clId="{E495193B-C273-4421-898B-4796DEC811A2}" dt="2026-07-06T17:13:50.162" v="104" actId="1076"/>
          <ac:picMkLst>
            <pc:docMk/>
            <pc:sldMk cId="285115247" sldId="276"/>
            <ac:picMk id="6" creationId="{10FF4001-E09E-5056-7CAE-5EFF284B3D0D}"/>
          </ac:picMkLst>
        </pc:picChg>
      </pc:sldChg>
      <pc:sldChg chg="modSp mod">
        <pc:chgData name="Simon Rundell" userId="02f36d3d-9692-43c5-873c-1a596eba61c5" providerId="ADAL" clId="{E495193B-C273-4421-898B-4796DEC811A2}" dt="2026-07-16T07:30:27.776" v="293" actId="20577"/>
        <pc:sldMkLst>
          <pc:docMk/>
          <pc:sldMk cId="3798968378" sldId="279"/>
        </pc:sldMkLst>
        <pc:spChg chg="mod">
          <ac:chgData name="Simon Rundell" userId="02f36d3d-9692-43c5-873c-1a596eba61c5" providerId="ADAL" clId="{E495193B-C273-4421-898B-4796DEC811A2}" dt="2026-07-16T07:30:27.776" v="293" actId="20577"/>
          <ac:spMkLst>
            <pc:docMk/>
            <pc:sldMk cId="3798968378" sldId="279"/>
            <ac:spMk id="8" creationId="{BA1BFCEC-8B46-842C-53D5-3AA1A8AFDD58}"/>
          </ac:spMkLst>
        </pc:spChg>
      </pc:sldChg>
      <pc:sldChg chg="addSp modSp new mod ord modClrScheme chgLayout">
        <pc:chgData name="Simon Rundell" userId="02f36d3d-9692-43c5-873c-1a596eba61c5" providerId="ADAL" clId="{E495193B-C273-4421-898B-4796DEC811A2}" dt="2026-07-16T07:29:55.756" v="241"/>
        <pc:sldMkLst>
          <pc:docMk/>
          <pc:sldMk cId="4190178501" sldId="283"/>
        </pc:sldMkLst>
        <pc:spChg chg="add mod">
          <ac:chgData name="Simon Rundell" userId="02f36d3d-9692-43c5-873c-1a596eba61c5" providerId="ADAL" clId="{E495193B-C273-4421-898B-4796DEC811A2}" dt="2026-07-16T07:27:18.980" v="131" actId="20577"/>
          <ac:spMkLst>
            <pc:docMk/>
            <pc:sldMk cId="4190178501" sldId="283"/>
            <ac:spMk id="2" creationId="{591A3D81-00F4-9C88-8E88-050B1B5A0522}"/>
          </ac:spMkLst>
        </pc:spChg>
        <pc:spChg chg="add mod">
          <ac:chgData name="Simon Rundell" userId="02f36d3d-9692-43c5-873c-1a596eba61c5" providerId="ADAL" clId="{E495193B-C273-4421-898B-4796DEC811A2}" dt="2026-07-16T07:29:38.002" v="239" actId="207"/>
          <ac:spMkLst>
            <pc:docMk/>
            <pc:sldMk cId="4190178501" sldId="283"/>
            <ac:spMk id="3" creationId="{2949ADE6-E74D-E05F-A778-8DAC2709BFD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3D00A-916A-4453-AB22-DD6CBBFD3FC0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29CFA-D82E-4E7F-ACA2-BB906517D6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00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840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mwb.toolsforteaching.co.uk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s://label.toolsforteaching.co.uk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B78A9-1DA8-BBA5-5D1B-B3E84C86C3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11500" dirty="0"/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433FC2-79B1-99BB-01F2-8D9D27145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4"/>
            <a:ext cx="9144000" cy="2450591"/>
          </a:xfrm>
        </p:spPr>
        <p:txBody>
          <a:bodyPr>
            <a:normAutofit/>
          </a:bodyPr>
          <a:lstStyle/>
          <a:p>
            <a:r>
              <a:rPr lang="en-GB" dirty="0"/>
              <a:t>You can sit where you like to begin with.</a:t>
            </a:r>
          </a:p>
          <a:p>
            <a:r>
              <a:rPr lang="en-GB" dirty="0"/>
              <a:t>Please log in to your computers, open Teams </a:t>
            </a:r>
          </a:p>
          <a:p>
            <a:r>
              <a:rPr lang="en-GB" dirty="0"/>
              <a:t>and visit this class: </a:t>
            </a:r>
            <a:r>
              <a:rPr lang="en-GB" b="1" dirty="0"/>
              <a:t>Level 2 Coding – Group B</a:t>
            </a:r>
            <a:endParaRPr lang="en-GB" dirty="0"/>
          </a:p>
        </p:txBody>
      </p:sp>
      <p:pic>
        <p:nvPicPr>
          <p:cNvPr id="2050" name="Picture 2" descr="Welcome Images – Browse 2,263,529 Stock Photos, Vectors, and Video | Adobe  Stock">
            <a:extLst>
              <a:ext uri="{FF2B5EF4-FFF2-40B4-BE49-F238E27FC236}">
                <a16:creationId xmlns:a16="http://schemas.microsoft.com/office/drawing/2014/main" id="{A1E75459-D02B-9DF4-2119-B5B5ECF7C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202"/>
            <a:ext cx="9802761" cy="320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45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6943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479D3F-9615-3FD9-805E-143E871E43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Simon Rundell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19821B1-A917-7CB7-455F-F4EE592865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GB" dirty="0"/>
              <a:t>I am your teacher for this course.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30+ years experience as a Software Developer,</a:t>
            </a:r>
          </a:p>
          <a:p>
            <a:pPr algn="l"/>
            <a:r>
              <a:rPr lang="en-GB" dirty="0"/>
              <a:t>Project Manager, and IT Consultant.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691356-97C5-2C0E-3E8B-39E977965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1904">
            <a:off x="8244195" y="447169"/>
            <a:ext cx="3033936" cy="3777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cartoon monkey on a keyboard&#10;&#10;AI-generated content may be incorrect.">
            <a:extLst>
              <a:ext uri="{FF2B5EF4-FFF2-40B4-BE49-F238E27FC236}">
                <a16:creationId xmlns:a16="http://schemas.microsoft.com/office/drawing/2014/main" id="{0A60B368-A13E-CE92-9641-A567E9518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0224">
            <a:off x="7018575" y="3418251"/>
            <a:ext cx="4596908" cy="2732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7343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5C181-8AB7-CE0F-4D7E-2FF2E561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lessons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08001-7985-AD05-B762-C089EB9B4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Before each proper lesson I will direct you to a Microsoft OneNote workbook</a:t>
            </a:r>
          </a:p>
          <a:p>
            <a:pPr lvl="1"/>
            <a:r>
              <a:rPr lang="en-GB" dirty="0"/>
              <a:t>You should copy it into your own folder on OneNote. </a:t>
            </a:r>
          </a:p>
          <a:p>
            <a:r>
              <a:rPr lang="en-GB" dirty="0"/>
              <a:t>In that workbook there may be a recall of things we have done in the recent and less recent past</a:t>
            </a:r>
          </a:p>
          <a:p>
            <a:r>
              <a:rPr lang="en-GB" dirty="0"/>
              <a:t>At the end of each lesson I will usually set a small task</a:t>
            </a:r>
          </a:p>
          <a:p>
            <a:pPr lvl="1"/>
            <a:r>
              <a:rPr lang="en-GB" dirty="0"/>
              <a:t>A video to watch</a:t>
            </a:r>
          </a:p>
          <a:p>
            <a:pPr lvl="1"/>
            <a:r>
              <a:rPr lang="en-GB" dirty="0"/>
              <a:t>Something to look up and make some notes</a:t>
            </a:r>
          </a:p>
          <a:p>
            <a:pPr lvl="1"/>
            <a:r>
              <a:rPr lang="en-GB" dirty="0"/>
              <a:t>A task to undertake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462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A66C7-4136-6B03-61C1-3EB6B8491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B1283-B71A-4849-5A2B-FB5EAE49D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That you will do the preparation and be equipped for the lesson</a:t>
            </a:r>
          </a:p>
          <a:p>
            <a:r>
              <a:rPr lang="en-GB" dirty="0"/>
              <a:t>That you will do the set task in time for the next lesson</a:t>
            </a:r>
          </a:p>
          <a:p>
            <a:r>
              <a:rPr lang="en-GB" dirty="0"/>
              <a:t>During the lesson: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Focus Zone </a:t>
            </a:r>
            <a:r>
              <a:rPr lang="en-GB" dirty="0"/>
              <a:t>– no phones unless I have specified you to use them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Listen</a:t>
            </a:r>
            <a:r>
              <a:rPr lang="en-GB" dirty="0"/>
              <a:t> when I am teaching</a:t>
            </a:r>
          </a:p>
          <a:p>
            <a:pPr lvl="2"/>
            <a:r>
              <a:rPr lang="en-GB" dirty="0"/>
              <a:t>No headphones or earbuds during lessons</a:t>
            </a:r>
          </a:p>
          <a:p>
            <a:pPr lvl="2"/>
            <a:r>
              <a:rPr lang="en-GB" dirty="0"/>
              <a:t>Engage with the content and the exercises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Ask</a:t>
            </a:r>
            <a:r>
              <a:rPr lang="en-GB" dirty="0"/>
              <a:t> relevant questions</a:t>
            </a: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AC076128-6E64-DD0E-76BE-BE035B70EC82}"/>
              </a:ext>
            </a:extLst>
          </p:cNvPr>
          <p:cNvSpPr/>
          <p:nvPr/>
        </p:nvSpPr>
        <p:spPr>
          <a:xfrm>
            <a:off x="6751874" y="4268788"/>
            <a:ext cx="5080000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0000"/>
                </a:solidFill>
                <a:latin typeface="Trebuchet MS" panose="020B0603020202020204" pitchFamily="34" charset="0"/>
              </a:rPr>
              <a:t>If you have an EHCP which allows Noise-cancelling headphones then I will want to see evidence of that. </a:t>
            </a:r>
            <a:r>
              <a:rPr lang="en-GB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NO EXCEPTIONS</a:t>
            </a:r>
            <a:endParaRPr lang="en-GB" sz="16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36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F897F-8B96-9AAA-E729-509083339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F1427-F613-5D5D-728B-ABFF1007C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When working:</a:t>
            </a:r>
          </a:p>
          <a:p>
            <a:pPr lvl="1"/>
            <a:r>
              <a:rPr lang="en-GB" sz="3200" dirty="0"/>
              <a:t>Don’t chat with your neighbours – </a:t>
            </a:r>
            <a:r>
              <a:rPr lang="en-GB" sz="3200" b="1" dirty="0">
                <a:solidFill>
                  <a:srgbClr val="FF0000"/>
                </a:solidFill>
              </a:rPr>
              <a:t>silence is standard</a:t>
            </a:r>
          </a:p>
          <a:p>
            <a:pPr lvl="1"/>
            <a:r>
              <a:rPr lang="en-GB" sz="3200" dirty="0"/>
              <a:t>Headphones/earbuds are </a:t>
            </a:r>
            <a:r>
              <a:rPr lang="en-GB" sz="3200" b="1" dirty="0">
                <a:solidFill>
                  <a:srgbClr val="FF0000"/>
                </a:solidFill>
              </a:rPr>
              <a:t>not permitted</a:t>
            </a:r>
          </a:p>
          <a:p>
            <a:pPr lvl="1"/>
            <a:r>
              <a:rPr lang="en-GB" sz="3200" dirty="0"/>
              <a:t>Be prepared to stop, turn and listen when I countdown.</a:t>
            </a:r>
          </a:p>
          <a:p>
            <a:pPr lvl="1"/>
            <a:r>
              <a:rPr lang="en-GB" sz="3200" dirty="0"/>
              <a:t>Don’t be distracted by </a:t>
            </a:r>
            <a:r>
              <a:rPr lang="en-GB" sz="3200" b="1" dirty="0">
                <a:solidFill>
                  <a:srgbClr val="FF0000"/>
                </a:solidFill>
              </a:rPr>
              <a:t>off-topic web browsing</a:t>
            </a:r>
            <a:r>
              <a:rPr lang="en-GB" sz="3200" dirty="0"/>
              <a:t>, </a:t>
            </a:r>
            <a:r>
              <a:rPr lang="en-GB" sz="3200" b="1" dirty="0">
                <a:solidFill>
                  <a:srgbClr val="FF0000"/>
                </a:solidFill>
              </a:rPr>
              <a:t>email checking </a:t>
            </a:r>
            <a:r>
              <a:rPr lang="en-GB" sz="3200" dirty="0"/>
              <a:t>or other </a:t>
            </a:r>
            <a:r>
              <a:rPr lang="en-GB" sz="3200" b="1" dirty="0">
                <a:solidFill>
                  <a:srgbClr val="FF0000"/>
                </a:solidFill>
              </a:rPr>
              <a:t>time-wasting</a:t>
            </a:r>
          </a:p>
        </p:txBody>
      </p:sp>
    </p:spTree>
    <p:extLst>
      <p:ext uri="{BB962C8B-B14F-4D97-AF65-F5344CB8AC3E}">
        <p14:creationId xmlns:p14="http://schemas.microsoft.com/office/powerpoint/2010/main" val="192843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E236-E63E-8203-8E0F-274034616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 can expect from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57BF6-9A66-CD10-FD3B-FDC99A145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Lessons that are grounded in my experience</a:t>
            </a:r>
          </a:p>
          <a:p>
            <a:r>
              <a:rPr lang="en-GB" dirty="0"/>
              <a:t>Theory </a:t>
            </a:r>
            <a:r>
              <a:rPr lang="en-GB" b="1" i="1" dirty="0">
                <a:solidFill>
                  <a:srgbClr val="FF0000"/>
                </a:solidFill>
              </a:rPr>
              <a:t>and</a:t>
            </a:r>
            <a:r>
              <a:rPr lang="en-GB" dirty="0"/>
              <a:t> practice</a:t>
            </a:r>
          </a:p>
          <a:p>
            <a:r>
              <a:rPr lang="en-GB" dirty="0"/>
              <a:t>Commitment to teaching and supporting you well</a:t>
            </a:r>
          </a:p>
          <a:p>
            <a:r>
              <a:rPr lang="en-GB" dirty="0"/>
              <a:t>Help as and when you need it – </a:t>
            </a:r>
            <a:r>
              <a:rPr lang="en-GB" b="1" dirty="0">
                <a:solidFill>
                  <a:srgbClr val="FF0000"/>
                </a:solidFill>
              </a:rPr>
              <a:t>just ask</a:t>
            </a:r>
            <a:r>
              <a:rPr lang="en-GB" dirty="0"/>
              <a:t>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65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B37FA-5688-BFD4-E9E3-6B87C6EA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 on any of that</a:t>
            </a:r>
          </a:p>
        </p:txBody>
      </p:sp>
      <p:pic>
        <p:nvPicPr>
          <p:cNvPr id="6" name="Picture 5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97008443-1FD9-D0BC-18F6-16FB43732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4820">
            <a:off x="6911133" y="1792762"/>
            <a:ext cx="4770533" cy="47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85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52F033-B9E9-CB59-65D9-B82D11779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36393">
            <a:off x="1010148" y="2250133"/>
            <a:ext cx="7508295" cy="33853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FE0368C-8624-3B77-856E-43C711B2E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this course about?</a:t>
            </a:r>
          </a:p>
        </p:txBody>
      </p:sp>
    </p:spTree>
    <p:extLst>
      <p:ext uri="{BB962C8B-B14F-4D97-AF65-F5344CB8AC3E}">
        <p14:creationId xmlns:p14="http://schemas.microsoft.com/office/powerpoint/2010/main" val="309089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F6106B-660F-3BCA-39B0-AFD5055012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It is an </a:t>
            </a:r>
            <a:r>
              <a:rPr lang="en-GB" b="1" u="sng" dirty="0"/>
              <a:t>introduction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0C8E356-1F0A-4A7D-907D-26292F8461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The first step towards Software Development.</a:t>
            </a:r>
          </a:p>
          <a:p>
            <a:endParaRPr lang="en-GB" dirty="0"/>
          </a:p>
          <a:p>
            <a:r>
              <a:rPr lang="en-GB" dirty="0"/>
              <a:t>A solid base for the Level 3 Qualifications in </a:t>
            </a:r>
            <a:r>
              <a:rPr lang="en-GB" b="1" dirty="0">
                <a:solidFill>
                  <a:srgbClr val="FF0000"/>
                </a:solidFill>
              </a:rPr>
              <a:t>Digital Software Development</a:t>
            </a:r>
            <a:r>
              <a:rPr lang="en-GB" dirty="0"/>
              <a:t> or </a:t>
            </a:r>
            <a:r>
              <a:rPr lang="en-GB" b="1" dirty="0">
                <a:solidFill>
                  <a:srgbClr val="FF0000"/>
                </a:solidFill>
              </a:rPr>
              <a:t>Digital Support and Security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726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EE536-D6E6-12A3-E94F-980C95C4B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half term…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0F8F51-41F6-BDF1-9959-3F5492E47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90" y="1646237"/>
            <a:ext cx="7966395" cy="40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37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BD3DD-59B8-E94E-84AA-0B6AF22FF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F262-A250-B328-FED6-EA587F2A9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half term…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0FABAA-FF0B-22F7-D66D-0E605EA7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61" y="1646238"/>
            <a:ext cx="7697130" cy="40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7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686F2-AE40-2F4C-B8E5-0ED1D259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E3502-CB2E-D1FD-B786-B4AC7C631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half term…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4C902BF-7907-2303-7AC5-E7457F0A293D}"/>
              </a:ext>
            </a:extLst>
          </p:cNvPr>
          <p:cNvGrpSpPr/>
          <p:nvPr/>
        </p:nvGrpSpPr>
        <p:grpSpPr>
          <a:xfrm>
            <a:off x="292290" y="1646237"/>
            <a:ext cx="7730833" cy="4105634"/>
            <a:chOff x="292290" y="1646238"/>
            <a:chExt cx="4239217" cy="255267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144CB60-E75C-316D-8144-5E6C2850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2290" y="1646238"/>
              <a:ext cx="4239217" cy="172426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5EFC9E9-96D9-4233-7A11-ABBD6E918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975" y="3160538"/>
              <a:ext cx="4172532" cy="1038370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EDFFF18-ABA5-B1C7-FFE9-A2BCDFC37B9F}"/>
              </a:ext>
            </a:extLst>
          </p:cNvPr>
          <p:cNvSpPr/>
          <p:nvPr/>
        </p:nvSpPr>
        <p:spPr>
          <a:xfrm>
            <a:off x="10026665" y="2830243"/>
            <a:ext cx="1873045" cy="24644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The full course specification will be in the Teams Class Folder</a:t>
            </a:r>
          </a:p>
        </p:txBody>
      </p:sp>
    </p:spTree>
    <p:extLst>
      <p:ext uri="{BB962C8B-B14F-4D97-AF65-F5344CB8AC3E}">
        <p14:creationId xmlns:p14="http://schemas.microsoft.com/office/powerpoint/2010/main" val="486695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D3752-BEA3-D1F5-8E90-8DE9B2B8A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39" y="365125"/>
            <a:ext cx="9344867" cy="967816"/>
          </a:xfrm>
        </p:spPr>
        <p:txBody>
          <a:bodyPr>
            <a:noAutofit/>
          </a:bodyPr>
          <a:lstStyle/>
          <a:p>
            <a:r>
              <a:rPr lang="en-GB" b="1" dirty="0">
                <a:cs typeface="Angsana New"/>
              </a:rPr>
              <a:t>Using the Teams Class Notebook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1BFCEC-8B46-842C-53D5-3AA1A8AFDD58}"/>
              </a:ext>
            </a:extLst>
          </p:cNvPr>
          <p:cNvSpPr txBox="1"/>
          <p:nvPr/>
        </p:nvSpPr>
        <p:spPr>
          <a:xfrm>
            <a:off x="349739" y="1466626"/>
            <a:ext cx="5411963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indent="-742950">
              <a:buAutoNum type="arabicPeriod"/>
            </a:pPr>
            <a:r>
              <a:rPr lang="en-GB" sz="3600" dirty="0">
                <a:solidFill>
                  <a:srgbClr val="203040"/>
                </a:solidFill>
                <a:latin typeface="Trebuchet MS" panose="020B0603020202020204" pitchFamily="34" charset="0"/>
              </a:rPr>
              <a:t>Teams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203040"/>
                </a:solidFill>
                <a:latin typeface="Trebuchet MS" panose="020B0603020202020204" pitchFamily="34" charset="0"/>
              </a:rPr>
              <a:t>Class Notebook</a:t>
            </a: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203040"/>
                </a:solidFill>
                <a:latin typeface="Trebuchet MS" panose="020B0603020202020204" pitchFamily="34" charset="0"/>
              </a:rPr>
              <a:t>&lt;Your Name&gt;</a:t>
            </a: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203040"/>
                </a:solidFill>
                <a:latin typeface="Trebuchet MS" panose="020B0603020202020204" pitchFamily="34" charset="0"/>
              </a:rPr>
              <a:t>Class Notes</a:t>
            </a: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203040"/>
                </a:solidFill>
                <a:latin typeface="Trebuchet MS" panose="020B0603020202020204" pitchFamily="34" charset="0"/>
              </a:rPr>
              <a:t>You should see in there a workbook for this lesson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CAC2868-7A41-9013-6AE0-2278B0F33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9254">
            <a:off x="6283109" y="1632601"/>
            <a:ext cx="2888260" cy="4633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Note this down">
            <a:extLst>
              <a:ext uri="{FF2B5EF4-FFF2-40B4-BE49-F238E27FC236}">
                <a16:creationId xmlns:a16="http://schemas.microsoft.com/office/drawing/2014/main" id="{F772F0C2-1867-CF1B-B41A-C4986F7FAF6F}"/>
              </a:ext>
            </a:extLst>
          </p:cNvPr>
          <p:cNvSpPr/>
          <p:nvPr/>
        </p:nvSpPr>
        <p:spPr>
          <a:xfrm>
            <a:off x="10090329" y="2245077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239D0D-BDB5-35A7-277B-125A02C34D51}"/>
              </a:ext>
            </a:extLst>
          </p:cNvPr>
          <p:cNvSpPr txBox="1"/>
          <p:nvPr/>
        </p:nvSpPr>
        <p:spPr>
          <a:xfrm>
            <a:off x="9989574" y="1765560"/>
            <a:ext cx="1694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When you see: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2DBD2F-A001-FAF2-7E50-0BEF13E685B9}"/>
              </a:ext>
            </a:extLst>
          </p:cNvPr>
          <p:cNvSpPr txBox="1"/>
          <p:nvPr/>
        </p:nvSpPr>
        <p:spPr>
          <a:xfrm>
            <a:off x="9989573" y="3023661"/>
            <a:ext cx="19738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This is where I expect you to make notes under the appropriate lesson heading</a:t>
            </a:r>
          </a:p>
        </p:txBody>
      </p:sp>
    </p:spTree>
    <p:extLst>
      <p:ext uri="{BB962C8B-B14F-4D97-AF65-F5344CB8AC3E}">
        <p14:creationId xmlns:p14="http://schemas.microsoft.com/office/powerpoint/2010/main" val="3798968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A3D81-00F4-9C88-8E88-050B1B5A05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a computer?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9ADE6-E74D-E05F-A778-8DAC2709BF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2" y="3682195"/>
            <a:ext cx="9424643" cy="1655762"/>
          </a:xfrm>
        </p:spPr>
        <p:txBody>
          <a:bodyPr/>
          <a:lstStyle/>
          <a:p>
            <a:r>
              <a:rPr lang="en-GB" dirty="0"/>
              <a:t>Visit </a:t>
            </a:r>
            <a:r>
              <a:rPr lang="en-GB" dirty="0">
                <a:hlinkClick r:id="rId2"/>
              </a:rPr>
              <a:t>https://mwb.toolsforteaching.co.uk</a:t>
            </a:r>
            <a:r>
              <a:rPr lang="en-GB" dirty="0"/>
              <a:t> and enter code </a:t>
            </a:r>
            <a:r>
              <a:rPr lang="en-GB" b="1" dirty="0">
                <a:solidFill>
                  <a:srgbClr val="FF0000"/>
                </a:solidFill>
              </a:rPr>
              <a:t>bgm3rg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/>
              <a:t>You will find we visit this site quite a lot.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0178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2966D-BCE2-77F4-0C05-819B90439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definition: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FC8F5-09D3-9B1E-FEB6-24AEE0970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122" y="1837198"/>
            <a:ext cx="8070046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dirty="0"/>
              <a:t>A digital machine designed to undertake calculations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1D0564-9E01-E4AC-AC4D-7AD0DECC4A3D}"/>
              </a:ext>
            </a:extLst>
          </p:cNvPr>
          <p:cNvSpPr/>
          <p:nvPr/>
        </p:nvSpPr>
        <p:spPr>
          <a:xfrm>
            <a:off x="10058400" y="167148"/>
            <a:ext cx="1841310" cy="44245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9FD866B-17B4-980B-A6E6-D299508B21D4}"/>
              </a:ext>
            </a:extLst>
          </p:cNvPr>
          <p:cNvSpPr/>
          <p:nvPr/>
        </p:nvSpPr>
        <p:spPr>
          <a:xfrm rot="20656309">
            <a:off x="6558116" y="4379417"/>
            <a:ext cx="2765542" cy="44245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A grown-up calculator?</a:t>
            </a:r>
          </a:p>
        </p:txBody>
      </p:sp>
    </p:spTree>
    <p:extLst>
      <p:ext uri="{BB962C8B-B14F-4D97-AF65-F5344CB8AC3E}">
        <p14:creationId xmlns:p14="http://schemas.microsoft.com/office/powerpoint/2010/main" val="36849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B3A64-F93E-021E-EF8D-BAEAA4F8C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can you do with these calculations?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7AB5A-D051-A7F0-7C00-FFE95F733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Store numbers to undertake Mathematics and Physics</a:t>
            </a:r>
          </a:p>
          <a:p>
            <a:r>
              <a:rPr lang="en-GB" dirty="0"/>
              <a:t>Store text and images as digital information</a:t>
            </a:r>
          </a:p>
          <a:p>
            <a:r>
              <a:rPr lang="en-GB" dirty="0"/>
              <a:t>Manipulate text and images to create documents</a:t>
            </a:r>
          </a:p>
          <a:p>
            <a:r>
              <a:rPr lang="en-GB" dirty="0"/>
              <a:t>Draw images on screen and animate them</a:t>
            </a:r>
          </a:p>
          <a:p>
            <a:r>
              <a:rPr lang="en-GB" dirty="0"/>
              <a:t>Play games with those animated images</a:t>
            </a:r>
          </a:p>
          <a:p>
            <a:r>
              <a:rPr lang="en-GB" dirty="0"/>
              <a:t>Monitor environments and control systems based upon that information</a:t>
            </a:r>
          </a:p>
          <a:p>
            <a:r>
              <a:rPr lang="en-GB" dirty="0"/>
              <a:t>Build systems capable of inferring answers based upon other information (Artificial Intelligence)</a:t>
            </a:r>
          </a:p>
        </p:txBody>
      </p:sp>
    </p:spTree>
    <p:extLst>
      <p:ext uri="{BB962C8B-B14F-4D97-AF65-F5344CB8AC3E}">
        <p14:creationId xmlns:p14="http://schemas.microsoft.com/office/powerpoint/2010/main" val="131094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C2A02-E328-51D4-B03B-7FA54E2BB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538" y="1485570"/>
            <a:ext cx="9144000" cy="2387600"/>
          </a:xfrm>
        </p:spPr>
        <p:txBody>
          <a:bodyPr/>
          <a:lstStyle/>
          <a:p>
            <a:r>
              <a:rPr lang="en-GB" dirty="0"/>
              <a:t>A walk around the Motherboard</a:t>
            </a:r>
          </a:p>
        </p:txBody>
      </p:sp>
    </p:spTree>
    <p:extLst>
      <p:ext uri="{BB962C8B-B14F-4D97-AF65-F5344CB8AC3E}">
        <p14:creationId xmlns:p14="http://schemas.microsoft.com/office/powerpoint/2010/main" val="2036604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E378BF-09ED-725B-8CF8-70EEB9DC6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7200" dirty="0"/>
              <a:t>“Never trust a programmer with a screwdriver”</a:t>
            </a:r>
          </a:p>
        </p:txBody>
      </p:sp>
    </p:spTree>
    <p:extLst>
      <p:ext uri="{BB962C8B-B14F-4D97-AF65-F5344CB8AC3E}">
        <p14:creationId xmlns:p14="http://schemas.microsoft.com/office/powerpoint/2010/main" val="2405029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854A1-5ACA-3D22-0DF9-7620CCFFA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795338"/>
            <a:ext cx="5159136" cy="1834023"/>
          </a:xfrm>
        </p:spPr>
        <p:txBody>
          <a:bodyPr>
            <a:normAutofit fontScale="90000"/>
          </a:bodyPr>
          <a:lstStyle/>
          <a:p>
            <a:r>
              <a:rPr lang="en-GB" dirty="0"/>
              <a:t>Final Task</a:t>
            </a:r>
            <a:r>
              <a:rPr lang="en-GB"/>
              <a:t>:  label </a:t>
            </a:r>
            <a:r>
              <a:rPr lang="en-GB" dirty="0"/>
              <a:t>the Motherboard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EFB71-CBDB-9530-2AA5-E7A952B6B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3326003"/>
            <a:ext cx="6893668" cy="290128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Visit </a:t>
            </a:r>
            <a:r>
              <a:rPr lang="en-GB" dirty="0">
                <a:hlinkClick r:id="rId2"/>
              </a:rPr>
              <a:t>https://label.toolsforteaching.co.uk/</a:t>
            </a:r>
            <a:r>
              <a:rPr lang="en-GB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Do the </a:t>
            </a:r>
            <a:r>
              <a:rPr lang="en-GB" b="1" dirty="0"/>
              <a:t>learn</a:t>
            </a:r>
            <a:r>
              <a:rPr lang="en-GB" dirty="0"/>
              <a:t> section,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Label as many of the components as you can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Screenshot your results page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Submit via the assignment page</a:t>
            </a:r>
          </a:p>
        </p:txBody>
      </p:sp>
      <p:pic>
        <p:nvPicPr>
          <p:cNvPr id="4" name="Make it So" descr="a bald man says &quot; make it so &quot; in front of a blurred background">
            <a:extLst>
              <a:ext uri="{FF2B5EF4-FFF2-40B4-BE49-F238E27FC236}">
                <a16:creationId xmlns:a16="http://schemas.microsoft.com/office/drawing/2014/main" id="{648CECBC-F92D-58F5-090B-97B3E68D3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896" y="3914607"/>
            <a:ext cx="1724077" cy="172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FF4001-E09E-5056-7CAE-5EFF284B3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323" y="0"/>
            <a:ext cx="6654677" cy="322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5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636D60A3-4842-4883-A537-19739E357261}" vid="{698CAB39-079E-49F4-BCE3-4DC782BC8F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4B29F559-2F20-48B6-B4B5-7C27BBAF3ACB}" vid="{D87BEA56-09C4-45A3-B037-984C5EEC13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60</TotalTime>
  <Words>589</Words>
  <Application>Microsoft Office PowerPoint</Application>
  <PresentationFormat>Widescreen</PresentationFormat>
  <Paragraphs>85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Angsana New</vt:lpstr>
      <vt:lpstr>Aptos</vt:lpstr>
      <vt:lpstr>Arial</vt:lpstr>
      <vt:lpstr>Impact</vt:lpstr>
      <vt:lpstr>Trebuchet MS</vt:lpstr>
      <vt:lpstr>Office Theme</vt:lpstr>
      <vt:lpstr>Office Theme</vt:lpstr>
      <vt:lpstr>Welcome</vt:lpstr>
      <vt:lpstr>PowerPoint Presentation</vt:lpstr>
      <vt:lpstr>Simon Rundell</vt:lpstr>
      <vt:lpstr>My lessons</vt:lpstr>
      <vt:lpstr>My expectations</vt:lpstr>
      <vt:lpstr>My expectations</vt:lpstr>
      <vt:lpstr>You can expect from me</vt:lpstr>
      <vt:lpstr>Questions on any of that</vt:lpstr>
      <vt:lpstr>What is this course about?</vt:lpstr>
      <vt:lpstr>It is an introduction</vt:lpstr>
      <vt:lpstr>This half term…</vt:lpstr>
      <vt:lpstr>This half term…</vt:lpstr>
      <vt:lpstr>This half term…</vt:lpstr>
      <vt:lpstr>Using the Teams Class Notebook</vt:lpstr>
      <vt:lpstr>What is a computer?</vt:lpstr>
      <vt:lpstr>My definition:</vt:lpstr>
      <vt:lpstr>What can you do with these calculations?</vt:lpstr>
      <vt:lpstr>A walk around the Motherboard</vt:lpstr>
      <vt:lpstr>“Never trust a programmer with a screwdriver”</vt:lpstr>
      <vt:lpstr>Final Task:  label the Motherboard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2025-09-05T06:04:11Z</dcterms:created>
  <dcterms:modified xsi:type="dcterms:W3CDTF">2026-07-22T06:58:09Z</dcterms:modified>
</cp:coreProperties>
</file>