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3" r:id="rId2"/>
    <p:sldId id="258" r:id="rId3"/>
    <p:sldId id="285" r:id="rId4"/>
    <p:sldId id="264" r:id="rId5"/>
    <p:sldId id="286" r:id="rId6"/>
    <p:sldId id="287" r:id="rId7"/>
    <p:sldId id="265" r:id="rId8"/>
    <p:sldId id="283" r:id="rId9"/>
    <p:sldId id="266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9" r:id="rId21"/>
    <p:sldId id="28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DB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F0FCFB-911B-47AA-BEF9-C98F8FF7A023}" v="7" dt="2026-07-16T07:44:47.5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S::simonrundell@exe-coll.ac.uk::02f36d3d-9692-43c5-873c-1a596eba61c5" providerId="AD" clId="Web-{0A8DAF2D-677E-74EE-93AB-66D6D66BBE39}"/>
    <pc:docChg chg="modSld">
      <pc:chgData name="Simon Rundell" userId="S::simonrundell@exe-coll.ac.uk::02f36d3d-9692-43c5-873c-1a596eba61c5" providerId="AD" clId="Web-{0A8DAF2D-677E-74EE-93AB-66D6D66BBE39}" dt="2026-06-30T10:34:49.975" v="11" actId="20577"/>
      <pc:docMkLst>
        <pc:docMk/>
      </pc:docMkLst>
      <pc:sldChg chg="addSp delSp modSp mod modClrScheme chgLayout">
        <pc:chgData name="Simon Rundell" userId="S::simonrundell@exe-coll.ac.uk::02f36d3d-9692-43c5-873c-1a596eba61c5" providerId="AD" clId="Web-{0A8DAF2D-677E-74EE-93AB-66D6D66BBE39}" dt="2026-06-30T10:34:49.975" v="11" actId="20577"/>
        <pc:sldMkLst>
          <pc:docMk/>
          <pc:sldMk cId="2029088525" sldId="258"/>
        </pc:sldMkLst>
        <pc:spChg chg="mod ord">
          <ac:chgData name="Simon Rundell" userId="S::simonrundell@exe-coll.ac.uk::02f36d3d-9692-43c5-873c-1a596eba61c5" providerId="AD" clId="Web-{0A8DAF2D-677E-74EE-93AB-66D6D66BBE39}" dt="2026-06-30T10:33:07.502" v="7"/>
          <ac:spMkLst>
            <pc:docMk/>
            <pc:sldMk cId="2029088525" sldId="258"/>
            <ac:spMk id="3" creationId="{A6E6A1CA-5598-81F0-B070-A488D535691A}"/>
          </ac:spMkLst>
        </pc:spChg>
        <pc:spChg chg="add mod ord">
          <ac:chgData name="Simon Rundell" userId="S::simonrundell@exe-coll.ac.uk::02f36d3d-9692-43c5-873c-1a596eba61c5" providerId="AD" clId="Web-{0A8DAF2D-677E-74EE-93AB-66D6D66BBE39}" dt="2026-06-30T10:34:49.975" v="11" actId="20577"/>
          <ac:spMkLst>
            <pc:docMk/>
            <pc:sldMk cId="2029088525" sldId="258"/>
            <ac:spMk id="6" creationId="{2CC72245-BC98-D836-EACD-C4D2835B92EF}"/>
          </ac:spMkLst>
        </pc:spChg>
        <pc:picChg chg="add">
          <ac:chgData name="Simon Rundell" userId="S::simonrundell@exe-coll.ac.uk::02f36d3d-9692-43c5-873c-1a596eba61c5" providerId="AD" clId="Web-{0A8DAF2D-677E-74EE-93AB-66D6D66BBE39}" dt="2026-06-30T10:32:41.829" v="2"/>
          <ac:picMkLst>
            <pc:docMk/>
            <pc:sldMk cId="2029088525" sldId="258"/>
            <ac:picMk id="2" creationId="{7310C3D4-C37D-FB57-5ED8-14DCC8499710}"/>
          </ac:picMkLst>
        </pc:picChg>
        <pc:picChg chg="add">
          <ac:chgData name="Simon Rundell" userId="S::simonrundell@exe-coll.ac.uk::02f36d3d-9692-43c5-873c-1a596eba61c5" providerId="AD" clId="Web-{0A8DAF2D-677E-74EE-93AB-66D6D66BBE39}" dt="2026-06-30T10:33:10.690" v="8"/>
          <ac:picMkLst>
            <pc:docMk/>
            <pc:sldMk cId="2029088525" sldId="258"/>
            <ac:picMk id="7" creationId="{94F3B03E-D565-5B15-0009-15EDF70A1ECA}"/>
          </ac:picMkLst>
        </pc:picChg>
      </pc:sldChg>
    </pc:docChg>
  </pc:docChgLst>
  <pc:docChgLst>
    <pc:chgData name="Simon Rundell" userId="02f36d3d-9692-43c5-873c-1a596eba61c5" providerId="ADAL" clId="{E495193B-C273-4421-898B-4796DEC811A2}"/>
    <pc:docChg chg="custSel addSld delSld modSld">
      <pc:chgData name="Simon Rundell" userId="02f36d3d-9692-43c5-873c-1a596eba61c5" providerId="ADAL" clId="{E495193B-C273-4421-898B-4796DEC811A2}" dt="2026-07-16T08:00:30.654" v="228" actId="2696"/>
      <pc:docMkLst>
        <pc:docMk/>
      </pc:docMkLst>
      <pc:sldChg chg="modSp mod">
        <pc:chgData name="Simon Rundell" userId="02f36d3d-9692-43c5-873c-1a596eba61c5" providerId="ADAL" clId="{E495193B-C273-4421-898B-4796DEC811A2}" dt="2026-07-06T17:23:28.681" v="23" actId="207"/>
        <pc:sldMkLst>
          <pc:docMk/>
          <pc:sldMk cId="2029088525" sldId="258"/>
        </pc:sldMkLst>
        <pc:spChg chg="mod">
          <ac:chgData name="Simon Rundell" userId="02f36d3d-9692-43c5-873c-1a596eba61c5" providerId="ADAL" clId="{E495193B-C273-4421-898B-4796DEC811A2}" dt="2026-07-06T17:23:28.681" v="23" actId="207"/>
          <ac:spMkLst>
            <pc:docMk/>
            <pc:sldMk cId="2029088525" sldId="258"/>
            <ac:spMk id="6" creationId="{2CC72245-BC98-D836-EACD-C4D2835B92EF}"/>
          </ac:spMkLst>
        </pc:spChg>
      </pc:sldChg>
      <pc:sldChg chg="add del">
        <pc:chgData name="Simon Rundell" userId="02f36d3d-9692-43c5-873c-1a596eba61c5" providerId="ADAL" clId="{E495193B-C273-4421-898B-4796DEC811A2}" dt="2026-07-16T08:00:30.654" v="228" actId="2696"/>
        <pc:sldMkLst>
          <pc:docMk/>
          <pc:sldMk cId="2360102547" sldId="262"/>
        </pc:sldMkLst>
      </pc:sldChg>
      <pc:sldChg chg="addSp delSp mod delAnim">
        <pc:chgData name="Simon Rundell" userId="02f36d3d-9692-43c5-873c-1a596eba61c5" providerId="ADAL" clId="{E495193B-C273-4421-898B-4796DEC811A2}" dt="2026-07-16T07:43:28.383" v="149" actId="22"/>
        <pc:sldMkLst>
          <pc:docMk/>
          <pc:sldMk cId="676182041" sldId="271"/>
        </pc:sldMkLst>
        <pc:spChg chg="del">
          <ac:chgData name="Simon Rundell" userId="02f36d3d-9692-43c5-873c-1a596eba61c5" providerId="ADAL" clId="{E495193B-C273-4421-898B-4796DEC811A2}" dt="2026-07-16T07:43:07.732" v="147" actId="478"/>
          <ac:spMkLst>
            <pc:docMk/>
            <pc:sldMk cId="676182041" sldId="271"/>
            <ac:spMk id="8" creationId="{FCED7050-1561-3A88-E623-1E63BBFE0AEC}"/>
          </ac:spMkLst>
        </pc:spChg>
        <pc:picChg chg="add">
          <ac:chgData name="Simon Rundell" userId="02f36d3d-9692-43c5-873c-1a596eba61c5" providerId="ADAL" clId="{E495193B-C273-4421-898B-4796DEC811A2}" dt="2026-07-16T07:43:28.383" v="149" actId="22"/>
          <ac:picMkLst>
            <pc:docMk/>
            <pc:sldMk cId="676182041" sldId="271"/>
            <ac:picMk id="9" creationId="{A3089EEB-E3F2-B913-35AB-33251AEDA686}"/>
          </ac:picMkLst>
        </pc:picChg>
      </pc:sldChg>
      <pc:sldChg chg="delSp mod">
        <pc:chgData name="Simon Rundell" userId="02f36d3d-9692-43c5-873c-1a596eba61c5" providerId="ADAL" clId="{E495193B-C273-4421-898B-4796DEC811A2}" dt="2026-07-16T07:43:16.344" v="148" actId="478"/>
        <pc:sldMkLst>
          <pc:docMk/>
          <pc:sldMk cId="4164103629" sldId="275"/>
        </pc:sldMkLst>
        <pc:spChg chg="del">
          <ac:chgData name="Simon Rundell" userId="02f36d3d-9692-43c5-873c-1a596eba61c5" providerId="ADAL" clId="{E495193B-C273-4421-898B-4796DEC811A2}" dt="2026-07-16T07:43:16.344" v="148" actId="478"/>
          <ac:spMkLst>
            <pc:docMk/>
            <pc:sldMk cId="4164103629" sldId="275"/>
            <ac:spMk id="5" creationId="{65CEFE09-EA2F-3069-C3FA-E6328F406A52}"/>
          </ac:spMkLst>
        </pc:spChg>
      </pc:sldChg>
      <pc:sldChg chg="addSp delSp modSp mod delAnim">
        <pc:chgData name="Simon Rundell" userId="02f36d3d-9692-43c5-873c-1a596eba61c5" providerId="ADAL" clId="{E495193B-C273-4421-898B-4796DEC811A2}" dt="2026-07-16T07:42:55.076" v="146" actId="1076"/>
        <pc:sldMkLst>
          <pc:docMk/>
          <pc:sldMk cId="4099159166" sldId="276"/>
        </pc:sldMkLst>
        <pc:spChg chg="mod">
          <ac:chgData name="Simon Rundell" userId="02f36d3d-9692-43c5-873c-1a596eba61c5" providerId="ADAL" clId="{E495193B-C273-4421-898B-4796DEC811A2}" dt="2026-07-16T07:42:12.545" v="134" actId="14100"/>
          <ac:spMkLst>
            <pc:docMk/>
            <pc:sldMk cId="4099159166" sldId="276"/>
            <ac:spMk id="2" creationId="{AB4BD0E3-9E69-18B9-68ED-C93F0F7F810F}"/>
          </ac:spMkLst>
        </pc:spChg>
        <pc:spChg chg="del">
          <ac:chgData name="Simon Rundell" userId="02f36d3d-9692-43c5-873c-1a596eba61c5" providerId="ADAL" clId="{E495193B-C273-4421-898B-4796DEC811A2}" dt="2026-07-16T07:41:48.248" v="130" actId="478"/>
          <ac:spMkLst>
            <pc:docMk/>
            <pc:sldMk cId="4099159166" sldId="276"/>
            <ac:spMk id="6" creationId="{B49F8543-699E-61C0-826F-7A58EF22E15E}"/>
          </ac:spMkLst>
        </pc:spChg>
        <pc:spChg chg="del">
          <ac:chgData name="Simon Rundell" userId="02f36d3d-9692-43c5-873c-1a596eba61c5" providerId="ADAL" clId="{E495193B-C273-4421-898B-4796DEC811A2}" dt="2026-07-16T07:41:48.248" v="130" actId="478"/>
          <ac:spMkLst>
            <pc:docMk/>
            <pc:sldMk cId="4099159166" sldId="276"/>
            <ac:spMk id="7" creationId="{17EC92C9-224E-4293-1FC2-B089D16AFF1D}"/>
          </ac:spMkLst>
        </pc:spChg>
        <pc:spChg chg="del">
          <ac:chgData name="Simon Rundell" userId="02f36d3d-9692-43c5-873c-1a596eba61c5" providerId="ADAL" clId="{E495193B-C273-4421-898B-4796DEC811A2}" dt="2026-07-16T07:41:48.248" v="130" actId="478"/>
          <ac:spMkLst>
            <pc:docMk/>
            <pc:sldMk cId="4099159166" sldId="276"/>
            <ac:spMk id="9" creationId="{4BA2802F-E5C9-F83F-4F81-D71DF1C871D1}"/>
          </ac:spMkLst>
        </pc:spChg>
        <pc:spChg chg="del">
          <ac:chgData name="Simon Rundell" userId="02f36d3d-9692-43c5-873c-1a596eba61c5" providerId="ADAL" clId="{E495193B-C273-4421-898B-4796DEC811A2}" dt="2026-07-16T07:41:48.248" v="130" actId="478"/>
          <ac:spMkLst>
            <pc:docMk/>
            <pc:sldMk cId="4099159166" sldId="276"/>
            <ac:spMk id="10" creationId="{21686446-745B-18CC-A226-A0A8A05853B1}"/>
          </ac:spMkLst>
        </pc:spChg>
        <pc:spChg chg="del">
          <ac:chgData name="Simon Rundell" userId="02f36d3d-9692-43c5-873c-1a596eba61c5" providerId="ADAL" clId="{E495193B-C273-4421-898B-4796DEC811A2}" dt="2026-07-16T07:41:51.375" v="131" actId="478"/>
          <ac:spMkLst>
            <pc:docMk/>
            <pc:sldMk cId="4099159166" sldId="276"/>
            <ac:spMk id="11" creationId="{9BCFDC32-0795-A093-2448-DEA3F724B746}"/>
          </ac:spMkLst>
        </pc:spChg>
        <pc:graphicFrameChg chg="add mod modGraphic">
          <ac:chgData name="Simon Rundell" userId="02f36d3d-9692-43c5-873c-1a596eba61c5" providerId="ADAL" clId="{E495193B-C273-4421-898B-4796DEC811A2}" dt="2026-07-16T07:42:34.407" v="143" actId="403"/>
          <ac:graphicFrameMkLst>
            <pc:docMk/>
            <pc:sldMk cId="4099159166" sldId="276"/>
            <ac:graphicFrameMk id="3" creationId="{D1840CB4-9654-15CE-F9D2-B9CD3D1E05FD}"/>
          </ac:graphicFrameMkLst>
        </pc:graphicFrameChg>
        <pc:picChg chg="add mod">
          <ac:chgData name="Simon Rundell" userId="02f36d3d-9692-43c5-873c-1a596eba61c5" providerId="ADAL" clId="{E495193B-C273-4421-898B-4796DEC811A2}" dt="2026-07-16T07:42:55.076" v="146" actId="1076"/>
          <ac:picMkLst>
            <pc:docMk/>
            <pc:sldMk cId="4099159166" sldId="276"/>
            <ac:picMk id="4" creationId="{A21E4B00-2AE1-A520-0E57-0914F3F6AC93}"/>
          </ac:picMkLst>
        </pc:picChg>
        <pc:picChg chg="del">
          <ac:chgData name="Simon Rundell" userId="02f36d3d-9692-43c5-873c-1a596eba61c5" providerId="ADAL" clId="{E495193B-C273-4421-898B-4796DEC811A2}" dt="2026-07-16T07:41:45.964" v="129" actId="478"/>
          <ac:picMkLst>
            <pc:docMk/>
            <pc:sldMk cId="4099159166" sldId="276"/>
            <ac:picMk id="5" creationId="{38C17878-5D65-D76F-A8B4-2AB469AF1546}"/>
          </ac:picMkLst>
        </pc:picChg>
      </pc:sldChg>
      <pc:sldChg chg="addSp delSp modSp mod">
        <pc:chgData name="Simon Rundell" userId="02f36d3d-9692-43c5-873c-1a596eba61c5" providerId="ADAL" clId="{E495193B-C273-4421-898B-4796DEC811A2}" dt="2026-07-16T07:46:29.354" v="225" actId="20577"/>
        <pc:sldMkLst>
          <pc:docMk/>
          <pc:sldMk cId="2864618103" sldId="277"/>
        </pc:sldMkLst>
        <pc:spChg chg="mod">
          <ac:chgData name="Simon Rundell" userId="02f36d3d-9692-43c5-873c-1a596eba61c5" providerId="ADAL" clId="{E495193B-C273-4421-898B-4796DEC811A2}" dt="2026-07-16T07:44:18.082" v="179" actId="6549"/>
          <ac:spMkLst>
            <pc:docMk/>
            <pc:sldMk cId="2864618103" sldId="277"/>
            <ac:spMk id="2" creationId="{007CB86E-0DE1-3158-C280-0B4B30DECF11}"/>
          </ac:spMkLst>
        </pc:spChg>
        <pc:spChg chg="add mod">
          <ac:chgData name="Simon Rundell" userId="02f36d3d-9692-43c5-873c-1a596eba61c5" providerId="ADAL" clId="{E495193B-C273-4421-898B-4796DEC811A2}" dt="2026-07-16T07:46:29.354" v="225" actId="20577"/>
          <ac:spMkLst>
            <pc:docMk/>
            <pc:sldMk cId="2864618103" sldId="277"/>
            <ac:spMk id="6" creationId="{6AEFD2BC-4B06-DE2A-D3E4-80B00DBABCF3}"/>
          </ac:spMkLst>
        </pc:spChg>
        <pc:graphicFrameChg chg="add mod modGraphic">
          <ac:chgData name="Simon Rundell" userId="02f36d3d-9692-43c5-873c-1a596eba61c5" providerId="ADAL" clId="{E495193B-C273-4421-898B-4796DEC811A2}" dt="2026-07-16T07:45:50.998" v="222" actId="20577"/>
          <ac:graphicFrameMkLst>
            <pc:docMk/>
            <pc:sldMk cId="2864618103" sldId="277"/>
            <ac:graphicFrameMk id="3" creationId="{5C9F5C37-533C-AA31-A16D-1F16B8694EC1}"/>
          </ac:graphicFrameMkLst>
        </pc:graphicFrameChg>
        <pc:picChg chg="del">
          <ac:chgData name="Simon Rundell" userId="02f36d3d-9692-43c5-873c-1a596eba61c5" providerId="ADAL" clId="{E495193B-C273-4421-898B-4796DEC811A2}" dt="2026-07-16T07:44:22.615" v="180" actId="478"/>
          <ac:picMkLst>
            <pc:docMk/>
            <pc:sldMk cId="2864618103" sldId="277"/>
            <ac:picMk id="5" creationId="{691E86DF-A71B-FA60-9F9C-53964930E8F9}"/>
          </ac:picMkLst>
        </pc:picChg>
        <pc:picChg chg="add">
          <ac:chgData name="Simon Rundell" userId="02f36d3d-9692-43c5-873c-1a596eba61c5" providerId="ADAL" clId="{E495193B-C273-4421-898B-4796DEC811A2}" dt="2026-07-16T07:45:26.099" v="202" actId="22"/>
          <ac:picMkLst>
            <pc:docMk/>
            <pc:sldMk cId="2864618103" sldId="277"/>
            <ac:picMk id="8" creationId="{A257CFA8-9FA8-EDF6-FF04-EBB29B192E03}"/>
          </ac:picMkLst>
        </pc:picChg>
      </pc:sldChg>
      <pc:sldChg chg="del">
        <pc:chgData name="Simon Rundell" userId="02f36d3d-9692-43c5-873c-1a596eba61c5" providerId="ADAL" clId="{E495193B-C273-4421-898B-4796DEC811A2}" dt="2026-07-16T08:00:20.645" v="226" actId="2696"/>
        <pc:sldMkLst>
          <pc:docMk/>
          <pc:sldMk cId="991274491" sldId="278"/>
        </pc:sldMkLst>
      </pc:sldChg>
      <pc:sldChg chg="delSp del mod">
        <pc:chgData name="Simon Rundell" userId="02f36d3d-9692-43c5-873c-1a596eba61c5" providerId="ADAL" clId="{E495193B-C273-4421-898B-4796DEC811A2}" dt="2026-07-16T07:46:16.102" v="224" actId="47"/>
        <pc:sldMkLst>
          <pc:docMk/>
          <pc:sldMk cId="3036042677" sldId="280"/>
        </pc:sldMkLst>
        <pc:picChg chg="del">
          <ac:chgData name="Simon Rundell" userId="02f36d3d-9692-43c5-873c-1a596eba61c5" providerId="ADAL" clId="{E495193B-C273-4421-898B-4796DEC811A2}" dt="2026-07-16T07:46:09.326" v="223" actId="478"/>
          <ac:picMkLst>
            <pc:docMk/>
            <pc:sldMk cId="3036042677" sldId="280"/>
            <ac:picMk id="5" creationId="{F8D79484-30D3-F00E-C69D-9A8DCBA91CCD}"/>
          </ac:picMkLst>
        </pc:picChg>
      </pc:sldChg>
      <pc:sldChg chg="del">
        <pc:chgData name="Simon Rundell" userId="02f36d3d-9692-43c5-873c-1a596eba61c5" providerId="ADAL" clId="{E495193B-C273-4421-898B-4796DEC811A2}" dt="2026-07-16T08:00:26.988" v="227" actId="2696"/>
        <pc:sldMkLst>
          <pc:docMk/>
          <pc:sldMk cId="3770111837" sldId="284"/>
        </pc:sldMkLst>
      </pc:sldChg>
      <pc:sldChg chg="add">
        <pc:chgData name="Simon Rundell" userId="02f36d3d-9692-43c5-873c-1a596eba61c5" providerId="ADAL" clId="{E495193B-C273-4421-898B-4796DEC811A2}" dt="2026-07-07T07:08:06.131" v="24"/>
        <pc:sldMkLst>
          <pc:docMk/>
          <pc:sldMk cId="1702118680" sldId="285"/>
        </pc:sldMkLst>
      </pc:sldChg>
      <pc:sldChg chg="modSp new mod">
        <pc:chgData name="Simon Rundell" userId="02f36d3d-9692-43c5-873c-1a596eba61c5" providerId="ADAL" clId="{E495193B-C273-4421-898B-4796DEC811A2}" dt="2026-07-16T07:38:34.257" v="106" actId="15"/>
        <pc:sldMkLst>
          <pc:docMk/>
          <pc:sldMk cId="2913236330" sldId="286"/>
        </pc:sldMkLst>
        <pc:spChg chg="mod">
          <ac:chgData name="Simon Rundell" userId="02f36d3d-9692-43c5-873c-1a596eba61c5" providerId="ADAL" clId="{E495193B-C273-4421-898B-4796DEC811A2}" dt="2026-07-16T07:37:58.283" v="45" actId="20577"/>
          <ac:spMkLst>
            <pc:docMk/>
            <pc:sldMk cId="2913236330" sldId="286"/>
            <ac:spMk id="2" creationId="{4F01A6B3-BA91-D4E9-C469-D04EC652CD1D}"/>
          </ac:spMkLst>
        </pc:spChg>
        <pc:spChg chg="mod">
          <ac:chgData name="Simon Rundell" userId="02f36d3d-9692-43c5-873c-1a596eba61c5" providerId="ADAL" clId="{E495193B-C273-4421-898B-4796DEC811A2}" dt="2026-07-16T07:38:34.257" v="106" actId="15"/>
          <ac:spMkLst>
            <pc:docMk/>
            <pc:sldMk cId="2913236330" sldId="286"/>
            <ac:spMk id="3" creationId="{C777D5B1-961C-9927-3798-D75639BE7D63}"/>
          </ac:spMkLst>
        </pc:spChg>
      </pc:sldChg>
      <pc:sldChg chg="addSp delSp modSp new mod modClrScheme chgLayout">
        <pc:chgData name="Simon Rundell" userId="02f36d3d-9692-43c5-873c-1a596eba61c5" providerId="ADAL" clId="{E495193B-C273-4421-898B-4796DEC811A2}" dt="2026-07-16T07:39:30.223" v="128" actId="1076"/>
        <pc:sldMkLst>
          <pc:docMk/>
          <pc:sldMk cId="1952114033" sldId="287"/>
        </pc:sldMkLst>
        <pc:spChg chg="mod ord">
          <ac:chgData name="Simon Rundell" userId="02f36d3d-9692-43c5-873c-1a596eba61c5" providerId="ADAL" clId="{E495193B-C273-4421-898B-4796DEC811A2}" dt="2026-07-16T07:38:48.141" v="117" actId="700"/>
          <ac:spMkLst>
            <pc:docMk/>
            <pc:sldMk cId="1952114033" sldId="287"/>
            <ac:spMk id="2" creationId="{1A3275B5-1EF2-C8D2-A455-50BDFEE72DC4}"/>
          </ac:spMkLst>
        </pc:spChg>
        <pc:spChg chg="del">
          <ac:chgData name="Simon Rundell" userId="02f36d3d-9692-43c5-873c-1a596eba61c5" providerId="ADAL" clId="{E495193B-C273-4421-898B-4796DEC811A2}" dt="2026-07-16T07:38:48.141" v="117" actId="700"/>
          <ac:spMkLst>
            <pc:docMk/>
            <pc:sldMk cId="1952114033" sldId="287"/>
            <ac:spMk id="3" creationId="{0F19AFE3-7C35-BC6F-4A0C-3BA391A2173A}"/>
          </ac:spMkLst>
        </pc:spChg>
        <pc:graphicFrameChg chg="add mod modGraphic">
          <ac:chgData name="Simon Rundell" userId="02f36d3d-9692-43c5-873c-1a596eba61c5" providerId="ADAL" clId="{E495193B-C273-4421-898B-4796DEC811A2}" dt="2026-07-16T07:39:30.223" v="128" actId="1076"/>
          <ac:graphicFrameMkLst>
            <pc:docMk/>
            <pc:sldMk cId="1952114033" sldId="287"/>
            <ac:graphicFrameMk id="4" creationId="{36DEF129-253E-129E-6239-1628FCC75AF1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2200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16/07/2026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16/07/2026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trieval.toolsforteaching.co.uk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14y0lQyP3lE?feature=oembed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03F08-5C16-7161-58EE-EE1EE5BDC8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121026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sz="10700" b="1" dirty="0"/>
              <a:t>Data:</a:t>
            </a:r>
            <a:br>
              <a:rPr lang="en-GB" dirty="0"/>
            </a:br>
            <a:br>
              <a:rPr lang="en-GB" sz="1800" dirty="0"/>
            </a:br>
            <a:r>
              <a:rPr lang="en-GB" dirty="0"/>
              <a:t>Data types &amp; Data Storage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B97F51-EFDD-A7D7-8CF0-407D2BA381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Lesson 02</a:t>
            </a:r>
          </a:p>
        </p:txBody>
      </p:sp>
      <p:pic>
        <p:nvPicPr>
          <p:cNvPr id="4" name="Matrix Cascade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6F1BC1F5-4C86-4A6D-2B8F-04F30297C0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223" y="2440160"/>
            <a:ext cx="2373777" cy="189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82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6E6A1CA-5598-81F0-B070-A488D5356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Quiz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CC72245-BC98-D836-EACD-C4D2835B92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600" dirty="0">
                <a:latin typeface="Trebuchet MS"/>
              </a:rPr>
              <a:t>Visit:</a:t>
            </a:r>
            <a:endParaRPr lang="en-US" sz="3600" dirty="0">
              <a:latin typeface="Trebuchet MS"/>
            </a:endParaRP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>
                <a:latin typeface="Trebuchet MS"/>
                <a:hlinkClick r:id="rId3"/>
              </a:rPr>
              <a:t>https://retrieval.toolsforteaching.co.uk</a:t>
            </a:r>
            <a:endParaRPr lang="en-GB" sz="3600" dirty="0">
              <a:latin typeface="Trebuchet MS"/>
            </a:endParaRPr>
          </a:p>
          <a:p>
            <a:pPr marL="0" indent="0">
              <a:buNone/>
            </a:pPr>
            <a:endParaRPr lang="en-GB" sz="3600" dirty="0">
              <a:latin typeface="Trebuchet MS"/>
            </a:endParaRPr>
          </a:p>
          <a:p>
            <a:pPr marL="0" indent="0">
              <a:buNone/>
            </a:pPr>
            <a:r>
              <a:rPr lang="en-GB" sz="6600" dirty="0">
                <a:latin typeface="Trebuchet MS"/>
              </a:rPr>
              <a:t>Code is </a:t>
            </a:r>
            <a:r>
              <a:rPr lang="en-GB" sz="6600" dirty="0">
                <a:solidFill>
                  <a:srgbClr val="FF0000"/>
                </a:solidFill>
                <a:latin typeface="Trebuchet MS"/>
              </a:rPr>
              <a:t>7o8qkt</a:t>
            </a:r>
            <a:r>
              <a:rPr lang="en-GB" sz="3600" dirty="0">
                <a:latin typeface="Trebuchet MS"/>
              </a:rPr>
              <a:t> </a:t>
            </a:r>
            <a:endParaRPr lang="en-US" sz="3600" dirty="0">
              <a:latin typeface="Trebuchet MS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2" name="OneNote Logo">
            <a:extLst>
              <a:ext uri="{FF2B5EF4-FFF2-40B4-BE49-F238E27FC236}">
                <a16:creationId xmlns:a16="http://schemas.microsoft.com/office/drawing/2014/main" id="{7310C3D4-C37D-FB57-5ED8-14DCC84997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13371" y="320675"/>
            <a:ext cx="891721" cy="917199"/>
          </a:xfrm>
          <a:prstGeom prst="rect">
            <a:avLst/>
          </a:prstGeom>
        </p:spPr>
      </p:pic>
      <p:pic>
        <p:nvPicPr>
          <p:cNvPr id="7" name="OneNote Logo">
            <a:extLst>
              <a:ext uri="{FF2B5EF4-FFF2-40B4-BE49-F238E27FC236}">
                <a16:creationId xmlns:a16="http://schemas.microsoft.com/office/drawing/2014/main" id="{94F3B03E-D565-5B15-0009-15EDF70A1E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613371" y="320675"/>
            <a:ext cx="891721" cy="917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08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noProof="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noProof="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noProof="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2F8F1-F900-0EF5-0B90-6C0A4C938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4DBCA-7F31-C394-BC95-E79B1B96A2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121026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GB" sz="10700" b="1" dirty="0"/>
              <a:t>Data:</a:t>
            </a:r>
            <a:br>
              <a:rPr lang="en-GB" dirty="0"/>
            </a:br>
            <a:br>
              <a:rPr lang="en-GB" sz="1800" dirty="0"/>
            </a:br>
            <a:r>
              <a:rPr lang="en-GB" dirty="0"/>
              <a:t>Data types &amp; Data Storage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B7D028-C47D-BA15-9A72-B867330E80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Lesson 02</a:t>
            </a:r>
          </a:p>
        </p:txBody>
      </p:sp>
      <p:pic>
        <p:nvPicPr>
          <p:cNvPr id="4" name="Matrix Cascade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2EC48367-5B69-800B-908A-3A137EFE28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8223" y="2440160"/>
            <a:ext cx="2373777" cy="189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40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1A6B3-BA91-D4E9-C469-D04EC652C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7D5B1-961C-9927-3798-D75639BE7D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ctr">
              <a:buNone/>
            </a:pPr>
            <a:r>
              <a:rPr lang="en-GB" dirty="0"/>
              <a:t>By the end of the lesson the student will be able to:</a:t>
            </a:r>
          </a:p>
          <a:p>
            <a:pPr lvl="1" fontAlgn="ctr"/>
            <a:r>
              <a:rPr lang="en-GB" dirty="0"/>
              <a:t>Explain the difference between data and information (LO2.1).</a:t>
            </a:r>
          </a:p>
          <a:p>
            <a:pPr lvl="1" fontAlgn="ctr"/>
            <a:r>
              <a:rPr lang="en-GB" dirty="0"/>
              <a:t>Name and describe the five key data types (LO2.2).</a:t>
            </a:r>
          </a:p>
          <a:p>
            <a:pPr lvl="1" fontAlgn="ctr"/>
            <a:r>
              <a:rPr lang="en-GB" dirty="0"/>
              <a:t>Describe different methods of data storage (LO2.3).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3236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275B5-1EF2-C8D2-A455-50BDFEE72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Terms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6DEF129-253E-129E-6239-1628FCC75A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3624855"/>
              </p:ext>
            </p:extLst>
          </p:nvPr>
        </p:nvGraphicFramePr>
        <p:xfrm>
          <a:off x="0" y="1553373"/>
          <a:ext cx="9506802" cy="5304627"/>
        </p:xfrm>
        <a:graphic>
          <a:graphicData uri="http://schemas.openxmlformats.org/drawingml/2006/table">
            <a:tbl>
              <a:tblPr/>
              <a:tblGrid>
                <a:gridCol w="1372892">
                  <a:extLst>
                    <a:ext uri="{9D8B030D-6E8A-4147-A177-3AD203B41FA5}">
                      <a16:colId xmlns:a16="http://schemas.microsoft.com/office/drawing/2014/main" val="1342647533"/>
                    </a:ext>
                  </a:extLst>
                </a:gridCol>
                <a:gridCol w="8133910">
                  <a:extLst>
                    <a:ext uri="{9D8B030D-6E8A-4147-A177-3AD203B41FA5}">
                      <a16:colId xmlns:a16="http://schemas.microsoft.com/office/drawing/2014/main" val="4212028332"/>
                    </a:ext>
                  </a:extLst>
                </a:gridCol>
              </a:tblGrid>
              <a:tr h="589403">
                <a:tc>
                  <a:txBody>
                    <a:bodyPr/>
                    <a:lstStyle/>
                    <a:p>
                      <a:pPr rtl="0" fontAlgn="t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Term</a:t>
                      </a:r>
                      <a:endParaRPr lang="en-GB" sz="160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GB" sz="1600" b="1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Definition</a:t>
                      </a:r>
                      <a:endParaRPr lang="en-GB" sz="1600" dirty="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3758558"/>
                  </a:ext>
                </a:extLst>
              </a:tr>
              <a:tr h="589403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Data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Raw facts, numbers, or symbols without context. On its own it is not meaningful.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949970"/>
                  </a:ext>
                </a:extLst>
              </a:tr>
              <a:tr h="589403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Information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Data that has been given context and meaning so that it can be understood and used.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365847"/>
                  </a:ext>
                </a:extLst>
              </a:tr>
              <a:tr h="589403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Context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The structure and meaning applied to data that makes it useful. Without it, data is just noise.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739442"/>
                  </a:ext>
                </a:extLst>
              </a:tr>
              <a:tr h="589403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Integer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A whole number with no decimal point. Examples: 42, -7, 100.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1734088"/>
                  </a:ext>
                </a:extLst>
              </a:tr>
              <a:tr h="589403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Float (Real)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A number with a decimal point. Examples: 3.14, -0.5, 99.99.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484027"/>
                  </a:ext>
                </a:extLst>
              </a:tr>
              <a:tr h="589403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String (Text)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Any sequence of characters — letters, numbers, or symbols — treated as text.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674208"/>
                  </a:ext>
                </a:extLst>
              </a:tr>
              <a:tr h="589403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Date/Time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A data type that stores dates and/or times in a structured format.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982941"/>
                  </a:ext>
                </a:extLst>
              </a:tr>
              <a:tr h="589403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6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Boolean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A data type that can only hold True or False. Used for binary decisions.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175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2114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8C7B0-A78D-D62F-F971-8A67F70DB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elements of data do you think your smartphone collected about you before you came to class today?</a:t>
            </a:r>
            <a:endParaRPr lang="en-GB" dirty="0"/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63C24871-91FD-14AA-C49D-DAAE2B473A98}"/>
              </a:ext>
            </a:extLst>
          </p:cNvPr>
          <p:cNvSpPr/>
          <p:nvPr/>
        </p:nvSpPr>
        <p:spPr>
          <a:xfrm>
            <a:off x="10119827" y="1320845"/>
            <a:ext cx="1873045" cy="82258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Talk to your neighbour</a:t>
            </a:r>
          </a:p>
        </p:txBody>
      </p:sp>
      <p:sp>
        <p:nvSpPr>
          <p:cNvPr id="5" name="Note this down">
            <a:extLst>
              <a:ext uri="{FF2B5EF4-FFF2-40B4-BE49-F238E27FC236}">
                <a16:creationId xmlns:a16="http://schemas.microsoft.com/office/drawing/2014/main" id="{A4999126-FEFD-4025-AA8B-2C6314932DF0}"/>
              </a:ext>
            </a:extLst>
          </p:cNvPr>
          <p:cNvSpPr/>
          <p:nvPr/>
        </p:nvSpPr>
        <p:spPr>
          <a:xfrm>
            <a:off x="10119826" y="2692445"/>
            <a:ext cx="1873045" cy="82258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Share some examples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FC9DD6A-2651-D98F-FF9B-5C3CB2ACD557}"/>
              </a:ext>
            </a:extLst>
          </p:cNvPr>
          <p:cNvSpPr/>
          <p:nvPr/>
        </p:nvSpPr>
        <p:spPr>
          <a:xfrm>
            <a:off x="383458" y="2241755"/>
            <a:ext cx="9045677" cy="373625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Note this down">
            <a:extLst>
              <a:ext uri="{FF2B5EF4-FFF2-40B4-BE49-F238E27FC236}">
                <a16:creationId xmlns:a16="http://schemas.microsoft.com/office/drawing/2014/main" id="{4B7CE894-03CD-11F1-6893-E338835D6B84}"/>
              </a:ext>
            </a:extLst>
          </p:cNvPr>
          <p:cNvSpPr/>
          <p:nvPr/>
        </p:nvSpPr>
        <p:spPr>
          <a:xfrm>
            <a:off x="10119826" y="4630994"/>
            <a:ext cx="1873045" cy="108154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Why might companies want this data?</a:t>
            </a:r>
          </a:p>
        </p:txBody>
      </p:sp>
    </p:spTree>
    <p:extLst>
      <p:ext uri="{BB962C8B-B14F-4D97-AF65-F5344CB8AC3E}">
        <p14:creationId xmlns:p14="http://schemas.microsoft.com/office/powerpoint/2010/main" val="347647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D2F50-1703-F49C-D83A-6280A0AF5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is everywhere &amp; everything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96A15-A89B-E6CD-4038-DB79618FC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/>
              <a:t>The main purpose of computing is:</a:t>
            </a:r>
          </a:p>
          <a:p>
            <a:pPr lvl="1"/>
            <a:r>
              <a:rPr lang="en-GB" sz="3200" dirty="0"/>
              <a:t>To gather data</a:t>
            </a:r>
          </a:p>
          <a:p>
            <a:pPr lvl="1"/>
            <a:r>
              <a:rPr lang="en-GB" sz="3200" dirty="0"/>
              <a:t>To manipulate data</a:t>
            </a:r>
          </a:p>
          <a:p>
            <a:pPr lvl="1"/>
            <a:r>
              <a:rPr lang="en-GB" sz="3200" dirty="0"/>
              <a:t>To store data</a:t>
            </a:r>
          </a:p>
          <a:p>
            <a:pPr lvl="1"/>
            <a:r>
              <a:rPr lang="en-GB" sz="3200" dirty="0"/>
              <a:t>To retrieve data</a:t>
            </a:r>
          </a:p>
          <a:p>
            <a:pPr lvl="1"/>
            <a:r>
              <a:rPr lang="en-GB" sz="3200" dirty="0"/>
              <a:t>To report on data</a:t>
            </a:r>
          </a:p>
          <a:p>
            <a:endParaRPr lang="en-GB" sz="3600" dirty="0"/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5B3AEDED-F242-DC24-A519-191D5414C9F1}"/>
              </a:ext>
            </a:extLst>
          </p:cNvPr>
          <p:cNvSpPr/>
          <p:nvPr/>
        </p:nvSpPr>
        <p:spPr>
          <a:xfrm>
            <a:off x="10021504" y="2491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sp>
        <p:nvSpPr>
          <p:cNvPr id="5" name="Note this down">
            <a:extLst>
              <a:ext uri="{FF2B5EF4-FFF2-40B4-BE49-F238E27FC236}">
                <a16:creationId xmlns:a16="http://schemas.microsoft.com/office/drawing/2014/main" id="{DD3AE791-B5C3-A6AA-9DBE-7D8DEDEB601B}"/>
              </a:ext>
            </a:extLst>
          </p:cNvPr>
          <p:cNvSpPr/>
          <p:nvPr/>
        </p:nvSpPr>
        <p:spPr>
          <a:xfrm>
            <a:off x="10021504" y="4881282"/>
            <a:ext cx="1873045" cy="116989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By itself data is useless</a:t>
            </a:r>
          </a:p>
        </p:txBody>
      </p:sp>
    </p:spTree>
    <p:extLst>
      <p:ext uri="{BB962C8B-B14F-4D97-AF65-F5344CB8AC3E}">
        <p14:creationId xmlns:p14="http://schemas.microsoft.com/office/powerpoint/2010/main" val="3615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816D2-55D4-617D-5E7E-8D69D0A64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vs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1F07A-4095-EC33-82F0-F0A144694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Here is some data about me:</a:t>
            </a:r>
          </a:p>
          <a:p>
            <a:pPr marL="0" indent="0">
              <a:buNone/>
            </a:pPr>
            <a:endParaRPr lang="en-GB" dirty="0"/>
          </a:p>
          <a:p>
            <a:pPr lvl="1"/>
            <a:r>
              <a:rPr lang="en-GB" dirty="0"/>
              <a:t>74</a:t>
            </a:r>
          </a:p>
          <a:p>
            <a:pPr lvl="1"/>
            <a:r>
              <a:rPr lang="en-GB" dirty="0"/>
              <a:t>David</a:t>
            </a:r>
          </a:p>
          <a:p>
            <a:pPr lvl="1"/>
            <a:r>
              <a:rPr lang="en-GB" dirty="0"/>
              <a:t>161787401</a:t>
            </a:r>
          </a:p>
          <a:p>
            <a:pPr lvl="1"/>
            <a:r>
              <a:rPr lang="en-GB" dirty="0"/>
              <a:t>6818</a:t>
            </a:r>
          </a:p>
          <a:p>
            <a:endParaRPr lang="en-GB" dirty="0"/>
          </a:p>
          <a:p>
            <a:r>
              <a:rPr lang="en-GB" dirty="0"/>
              <a:t>This raw data is not that useful is it?</a:t>
            </a:r>
          </a:p>
          <a:p>
            <a:endParaRPr lang="en-GB" dirty="0"/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417F6EF0-C5C1-2792-D163-A3B1CBF09482}"/>
              </a:ext>
            </a:extLst>
          </p:cNvPr>
          <p:cNvSpPr/>
          <p:nvPr/>
        </p:nvSpPr>
        <p:spPr>
          <a:xfrm>
            <a:off x="2782528" y="2361483"/>
            <a:ext cx="3244646" cy="1235382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Numbers in my Postcode</a:t>
            </a:r>
          </a:p>
        </p:txBody>
      </p:sp>
    </p:spTree>
    <p:extLst>
      <p:ext uri="{BB962C8B-B14F-4D97-AF65-F5344CB8AC3E}">
        <p14:creationId xmlns:p14="http://schemas.microsoft.com/office/powerpoint/2010/main" val="263948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9B28A-719A-06F2-29A0-543C9DB25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05D29-C8AE-0ED8-22CF-227006A7F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vs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4C2D4-A1B7-C163-2772-9E0454DF33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Here is some data about me:</a:t>
            </a:r>
          </a:p>
          <a:p>
            <a:pPr marL="0" indent="0">
              <a:buNone/>
            </a:pPr>
            <a:endParaRPr lang="en-GB" dirty="0"/>
          </a:p>
          <a:p>
            <a:pPr lvl="1"/>
            <a:r>
              <a:rPr lang="en-GB" dirty="0"/>
              <a:t>74</a:t>
            </a:r>
          </a:p>
          <a:p>
            <a:pPr lvl="1"/>
            <a:r>
              <a:rPr lang="en-GB" dirty="0"/>
              <a:t>David</a:t>
            </a:r>
          </a:p>
          <a:p>
            <a:pPr lvl="1"/>
            <a:r>
              <a:rPr lang="en-GB" dirty="0"/>
              <a:t>161787401</a:t>
            </a:r>
          </a:p>
          <a:p>
            <a:pPr lvl="1"/>
            <a:r>
              <a:rPr lang="en-GB" dirty="0"/>
              <a:t>6818</a:t>
            </a:r>
          </a:p>
          <a:p>
            <a:endParaRPr lang="en-GB" dirty="0"/>
          </a:p>
          <a:p>
            <a:r>
              <a:rPr lang="en-GB" dirty="0"/>
              <a:t>This raw data is not that useful is it?</a:t>
            </a:r>
          </a:p>
          <a:p>
            <a:endParaRPr lang="en-GB" dirty="0"/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9B8A8B76-B4BD-B4AB-17FF-7A54A6BC796B}"/>
              </a:ext>
            </a:extLst>
          </p:cNvPr>
          <p:cNvSpPr/>
          <p:nvPr/>
        </p:nvSpPr>
        <p:spPr>
          <a:xfrm>
            <a:off x="2723535" y="2762737"/>
            <a:ext cx="3244646" cy="1235382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My Grandson’s name</a:t>
            </a:r>
          </a:p>
        </p:txBody>
      </p:sp>
    </p:spTree>
    <p:extLst>
      <p:ext uri="{BB962C8B-B14F-4D97-AF65-F5344CB8AC3E}">
        <p14:creationId xmlns:p14="http://schemas.microsoft.com/office/powerpoint/2010/main" val="423366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1BA04-25B3-8973-1236-8DDC9ADF1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71ED7-D998-AEBF-1698-E5BADFFD1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vs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62AF9-6D92-B6D0-DA49-8BDC4D2696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Here is some data about me:</a:t>
            </a:r>
          </a:p>
          <a:p>
            <a:pPr marL="0" indent="0">
              <a:buNone/>
            </a:pPr>
            <a:endParaRPr lang="en-GB" dirty="0"/>
          </a:p>
          <a:p>
            <a:pPr lvl="1"/>
            <a:r>
              <a:rPr lang="en-GB" dirty="0"/>
              <a:t>74</a:t>
            </a:r>
          </a:p>
          <a:p>
            <a:pPr lvl="1"/>
            <a:r>
              <a:rPr lang="en-GB" dirty="0"/>
              <a:t>David</a:t>
            </a:r>
          </a:p>
          <a:p>
            <a:pPr lvl="1"/>
            <a:r>
              <a:rPr lang="en-GB" dirty="0"/>
              <a:t>161787401</a:t>
            </a:r>
          </a:p>
          <a:p>
            <a:pPr lvl="1"/>
            <a:r>
              <a:rPr lang="en-GB" dirty="0"/>
              <a:t>6818</a:t>
            </a:r>
          </a:p>
          <a:p>
            <a:endParaRPr lang="en-GB" dirty="0"/>
          </a:p>
          <a:p>
            <a:r>
              <a:rPr lang="en-GB" dirty="0"/>
              <a:t>This raw data is not that useful is it?</a:t>
            </a:r>
          </a:p>
          <a:p>
            <a:endParaRPr lang="en-GB" dirty="0"/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05E30D87-3823-CCDB-7F8C-1C0716488F65}"/>
              </a:ext>
            </a:extLst>
          </p:cNvPr>
          <p:cNvSpPr/>
          <p:nvPr/>
        </p:nvSpPr>
        <p:spPr>
          <a:xfrm>
            <a:off x="2723535" y="3175692"/>
            <a:ext cx="4709652" cy="1235382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The login of a chat app from the 1990s which closed years ago</a:t>
            </a:r>
          </a:p>
        </p:txBody>
      </p:sp>
    </p:spTree>
    <p:extLst>
      <p:ext uri="{BB962C8B-B14F-4D97-AF65-F5344CB8AC3E}">
        <p14:creationId xmlns:p14="http://schemas.microsoft.com/office/powerpoint/2010/main" val="349372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054B9-20EA-AB1D-183C-A9EBDE99D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36D28-F43F-5C6C-E7C7-3F3788A49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vs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3993B-0788-B16E-44A3-61C645466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Here is some data about me:</a:t>
            </a:r>
          </a:p>
          <a:p>
            <a:pPr marL="0" indent="0">
              <a:buNone/>
            </a:pPr>
            <a:endParaRPr lang="en-GB" dirty="0"/>
          </a:p>
          <a:p>
            <a:pPr lvl="1"/>
            <a:r>
              <a:rPr lang="en-GB" dirty="0"/>
              <a:t>74</a:t>
            </a:r>
          </a:p>
          <a:p>
            <a:pPr lvl="1"/>
            <a:r>
              <a:rPr lang="en-GB" dirty="0"/>
              <a:t>David</a:t>
            </a:r>
          </a:p>
          <a:p>
            <a:pPr lvl="1"/>
            <a:r>
              <a:rPr lang="en-GB" dirty="0"/>
              <a:t>161787401</a:t>
            </a:r>
          </a:p>
          <a:p>
            <a:pPr lvl="1"/>
            <a:r>
              <a:rPr lang="en-GB" dirty="0"/>
              <a:t>6818</a:t>
            </a:r>
          </a:p>
          <a:p>
            <a:endParaRPr lang="en-GB" dirty="0"/>
          </a:p>
          <a:p>
            <a:r>
              <a:rPr lang="en-GB" dirty="0"/>
              <a:t>This raw data is not that useful is it?</a:t>
            </a:r>
          </a:p>
          <a:p>
            <a:endParaRPr lang="en-GB" dirty="0"/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B5E0BE14-D490-F308-6BA6-5778B2548C03}"/>
              </a:ext>
            </a:extLst>
          </p:cNvPr>
          <p:cNvSpPr/>
          <p:nvPr/>
        </p:nvSpPr>
        <p:spPr>
          <a:xfrm>
            <a:off x="2684205" y="3519820"/>
            <a:ext cx="4149213" cy="1235382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The number of steps I’ve taken today</a:t>
            </a:r>
          </a:p>
        </p:txBody>
      </p:sp>
    </p:spTree>
    <p:extLst>
      <p:ext uri="{BB962C8B-B14F-4D97-AF65-F5344CB8AC3E}">
        <p14:creationId xmlns:p14="http://schemas.microsoft.com/office/powerpoint/2010/main" val="370808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5D496-2939-37E3-C28C-3090DE24E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most important Computer Science formula you will ever learn:</a:t>
            </a:r>
          </a:p>
        </p:txBody>
      </p:sp>
      <p:sp>
        <p:nvSpPr>
          <p:cNvPr id="4" name="Big Box Title">
            <a:extLst>
              <a:ext uri="{FF2B5EF4-FFF2-40B4-BE49-F238E27FC236}">
                <a16:creationId xmlns:a16="http://schemas.microsoft.com/office/drawing/2014/main" id="{CBAB7DB3-907C-406D-FF46-C942D51D2999}"/>
              </a:ext>
            </a:extLst>
          </p:cNvPr>
          <p:cNvSpPr/>
          <p:nvPr/>
        </p:nvSpPr>
        <p:spPr>
          <a:xfrm>
            <a:off x="874066" y="2787555"/>
            <a:ext cx="7748823" cy="1282889"/>
          </a:xfrm>
          <a:prstGeom prst="roundRect">
            <a:avLst>
              <a:gd name="adj" fmla="val 16667"/>
            </a:avLst>
          </a:prstGeom>
          <a:ln>
            <a:headEnd type="none" w="sm" len="sm"/>
            <a:tailEnd type="none" w="sm" len="sm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Century Gothic"/>
              <a:buNone/>
            </a:pPr>
            <a:r>
              <a:rPr lang="en-GB" sz="4800" b="1" i="0" u="none" strike="noStrike" cap="none" dirty="0">
                <a:solidFill>
                  <a:srgbClr val="000000"/>
                </a:solidFill>
                <a:latin typeface="Trebuchet MS" panose="020B0603020202020204" pitchFamily="34" charset="0"/>
                <a:ea typeface="Century Gothic"/>
                <a:cs typeface="Century Gothic"/>
                <a:sym typeface="Century Gothic"/>
              </a:rPr>
              <a:t>data + context = information</a:t>
            </a:r>
            <a:endParaRPr sz="1800" b="1" i="0" u="none" strike="noStrike" cap="none" dirty="0">
              <a:solidFill>
                <a:srgbClr val="000000"/>
              </a:solidFill>
              <a:latin typeface="Trebuchet MS" panose="020B0603020202020204" pitchFamily="34" charset="0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E46DE1-DB84-E6DE-4343-54EE5BD83DFB}"/>
              </a:ext>
            </a:extLst>
          </p:cNvPr>
          <p:cNvSpPr/>
          <p:nvPr/>
        </p:nvSpPr>
        <p:spPr>
          <a:xfrm>
            <a:off x="3805084" y="2845558"/>
            <a:ext cx="2871019" cy="5834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81A199-1693-1671-B065-1C8CD217BE39}"/>
              </a:ext>
            </a:extLst>
          </p:cNvPr>
          <p:cNvSpPr/>
          <p:nvPr/>
        </p:nvSpPr>
        <p:spPr>
          <a:xfrm>
            <a:off x="6676103" y="2900515"/>
            <a:ext cx="899652" cy="5284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1A8119-131C-CA6B-A9B5-37151A64F0DA}"/>
              </a:ext>
            </a:extLst>
          </p:cNvPr>
          <p:cNvSpPr/>
          <p:nvPr/>
        </p:nvSpPr>
        <p:spPr>
          <a:xfrm>
            <a:off x="2905432" y="3428999"/>
            <a:ext cx="3612599" cy="6090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OneNote">
            <a:extLst>
              <a:ext uri="{FF2B5EF4-FFF2-40B4-BE49-F238E27FC236}">
                <a16:creationId xmlns:a16="http://schemas.microsoft.com/office/drawing/2014/main" id="{A3089EEB-E3F2-B913-35AB-33251AEDA6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802" y="503025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18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B291E-CB33-06D6-8A64-434DFF370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1C5F4-778F-616E-51CA-915E7F2476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is just raw numbers or letters</a:t>
            </a:r>
          </a:p>
          <a:p>
            <a:r>
              <a:rPr lang="en-GB" dirty="0"/>
              <a:t>It requires some context to make it meaningful.</a:t>
            </a:r>
          </a:p>
          <a:p>
            <a:r>
              <a:rPr lang="en-GB" dirty="0"/>
              <a:t>Even words are just symbols</a:t>
            </a:r>
          </a:p>
          <a:p>
            <a:r>
              <a:rPr lang="en-GB" dirty="0"/>
              <a:t>They mean different things to different people, cultures, languages….</a:t>
            </a:r>
          </a:p>
        </p:txBody>
      </p:sp>
      <p:pic>
        <p:nvPicPr>
          <p:cNvPr id="1026" name="Picture 2" descr="1 Bar of Cloetta Plopp Swedish Milk Chocolate 80g (2.8oz), Milk Chocolate,  Swedish Chocolate Candy, Godis, Chocolate From Sweden, Fika - Etsy UK">
            <a:extLst>
              <a:ext uri="{FF2B5EF4-FFF2-40B4-BE49-F238E27FC236}">
                <a16:creationId xmlns:a16="http://schemas.microsoft.com/office/drawing/2014/main" id="{A9CBAB30-35D5-91D1-A971-E2B30F841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623" y="3789357"/>
            <a:ext cx="4039553" cy="306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ote this down">
            <a:extLst>
              <a:ext uri="{FF2B5EF4-FFF2-40B4-BE49-F238E27FC236}">
                <a16:creationId xmlns:a16="http://schemas.microsoft.com/office/drawing/2014/main" id="{1F0D4ADE-E003-D82E-5FE8-391430BFE1FF}"/>
              </a:ext>
            </a:extLst>
          </p:cNvPr>
          <p:cNvSpPr/>
          <p:nvPr/>
        </p:nvSpPr>
        <p:spPr>
          <a:xfrm>
            <a:off x="10026665" y="4415245"/>
            <a:ext cx="1873045" cy="130590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This is the name of a real Swedish chocolate bar</a:t>
            </a:r>
          </a:p>
        </p:txBody>
      </p:sp>
    </p:spTree>
    <p:extLst>
      <p:ext uri="{BB962C8B-B14F-4D97-AF65-F5344CB8AC3E}">
        <p14:creationId xmlns:p14="http://schemas.microsoft.com/office/powerpoint/2010/main" val="310236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B410BD-58FE-27A8-EE33-10D076BC7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95216-5A67-49EA-BEE6-83D56F03FB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Adds meaning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If I asked for someone to build me something 2m high…</a:t>
            </a:r>
          </a:p>
          <a:p>
            <a:endParaRPr lang="en-GB" dirty="0"/>
          </a:p>
          <a:p>
            <a:r>
              <a:rPr lang="en-GB" dirty="0"/>
              <a:t>But if they built it 2cm high…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B0EC844-521F-425F-66AD-4DB03288A9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53148" y="222953"/>
            <a:ext cx="1341017" cy="37751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EECD29-EF1E-1EB8-7139-C0240BF550A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36324" y="3176141"/>
            <a:ext cx="510499" cy="564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31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Computer Science: The importance of data context with help from Spinal Tap">
            <a:hlinkClick r:id="" action="ppaction://media"/>
            <a:extLst>
              <a:ext uri="{FF2B5EF4-FFF2-40B4-BE49-F238E27FC236}">
                <a16:creationId xmlns:a16="http://schemas.microsoft.com/office/drawing/2014/main" id="{63437B1D-08FE-B6EE-F207-95F1270B393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988" y="0"/>
            <a:ext cx="12138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665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7F4CE-BFFE-EE94-24D7-8A5E29F78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DE5BB-38B0-D890-230E-C999C3F362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Context is comprised of structure and meaning</a:t>
            </a:r>
          </a:p>
          <a:p>
            <a:endParaRPr lang="en-GB" dirty="0"/>
          </a:p>
          <a:p>
            <a:r>
              <a:rPr lang="en-GB" dirty="0"/>
              <a:t>Think about dates…</a:t>
            </a:r>
          </a:p>
          <a:p>
            <a:endParaRPr lang="en-GB" dirty="0"/>
          </a:p>
          <a:p>
            <a:r>
              <a:rPr lang="en-GB" dirty="0"/>
              <a:t>01/09/2025</a:t>
            </a:r>
          </a:p>
          <a:p>
            <a:pPr lvl="1"/>
            <a:r>
              <a:rPr lang="en-GB" dirty="0"/>
              <a:t>In the UK this means 1</a:t>
            </a:r>
            <a:r>
              <a:rPr lang="en-GB" baseline="30000" dirty="0"/>
              <a:t>st</a:t>
            </a:r>
            <a:r>
              <a:rPr lang="en-GB" dirty="0"/>
              <a:t> September 2025</a:t>
            </a:r>
          </a:p>
          <a:p>
            <a:pPr lvl="1"/>
            <a:r>
              <a:rPr lang="en-GB" dirty="0"/>
              <a:t>In the USA it means 9</a:t>
            </a:r>
            <a:r>
              <a:rPr lang="en-GB" baseline="30000" dirty="0"/>
              <a:t>th</a:t>
            </a:r>
            <a:r>
              <a:rPr lang="en-GB" dirty="0"/>
              <a:t> January 2025</a:t>
            </a:r>
          </a:p>
          <a:p>
            <a:pPr lvl="1"/>
            <a:r>
              <a:rPr lang="en-GB" dirty="0"/>
              <a:t>In Japan you would write 2025-09-01</a:t>
            </a:r>
          </a:p>
          <a:p>
            <a:pPr lvl="1"/>
            <a:endParaRPr lang="en-GB" dirty="0"/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8133DAE0-3EBF-716C-0EA4-13095A896DC8}"/>
              </a:ext>
            </a:extLst>
          </p:cNvPr>
          <p:cNvSpPr/>
          <p:nvPr/>
        </p:nvSpPr>
        <p:spPr>
          <a:xfrm>
            <a:off x="6794210" y="4216012"/>
            <a:ext cx="2291385" cy="136451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Trebuchet MS" panose="020B0603020202020204" pitchFamily="34" charset="0"/>
              </a:rPr>
              <a:t>dd/mm/</a:t>
            </a:r>
            <a:r>
              <a:rPr lang="en-GB" sz="2400" dirty="0" err="1">
                <a:latin typeface="Trebuchet MS" panose="020B0603020202020204" pitchFamily="34" charset="0"/>
              </a:rPr>
              <a:t>yyyy</a:t>
            </a:r>
            <a:endParaRPr lang="en-GB" sz="2400" dirty="0">
              <a:latin typeface="Trebuchet MS" panose="020B0603020202020204" pitchFamily="34" charset="0"/>
            </a:endParaRPr>
          </a:p>
          <a:p>
            <a:pPr algn="ctr"/>
            <a:r>
              <a:rPr lang="en-GB" sz="2400" dirty="0">
                <a:latin typeface="Trebuchet MS" panose="020B0603020202020204" pitchFamily="34" charset="0"/>
              </a:rPr>
              <a:t>mm/dd/</a:t>
            </a:r>
            <a:r>
              <a:rPr lang="en-GB" sz="2400" dirty="0" err="1">
                <a:latin typeface="Trebuchet MS" panose="020B0603020202020204" pitchFamily="34" charset="0"/>
              </a:rPr>
              <a:t>yyyy</a:t>
            </a:r>
            <a:endParaRPr lang="en-GB" sz="2400" dirty="0">
              <a:latin typeface="Trebuchet MS" panose="020B0603020202020204" pitchFamily="34" charset="0"/>
            </a:endParaRPr>
          </a:p>
          <a:p>
            <a:pPr algn="ctr"/>
            <a:r>
              <a:rPr lang="en-GB" sz="2400" dirty="0" err="1">
                <a:latin typeface="Trebuchet MS" panose="020B0603020202020204" pitchFamily="34" charset="0"/>
              </a:rPr>
              <a:t>yyyy</a:t>
            </a:r>
            <a:r>
              <a:rPr lang="en-GB" sz="2400" dirty="0">
                <a:latin typeface="Trebuchet MS" panose="020B0603020202020204" pitchFamily="34" charset="0"/>
              </a:rPr>
              <a:t>-mm-dd</a:t>
            </a:r>
          </a:p>
        </p:txBody>
      </p:sp>
    </p:spTree>
    <p:extLst>
      <p:ext uri="{BB962C8B-B14F-4D97-AF65-F5344CB8AC3E}">
        <p14:creationId xmlns:p14="http://schemas.microsoft.com/office/powerpoint/2010/main" val="4164103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BD0E3-9E69-18B9-68ED-C93F0F7F8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748270"/>
          </a:xfrm>
        </p:spPr>
        <p:txBody>
          <a:bodyPr>
            <a:normAutofit fontScale="90000"/>
          </a:bodyPr>
          <a:lstStyle/>
          <a:p>
            <a:r>
              <a:rPr lang="en-GB" dirty="0"/>
              <a:t>Give TWO examples of data being turned into information by adding context: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1840CB4-9654-15CE-F9D2-B9CD3D1E05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50191"/>
              </p:ext>
            </p:extLst>
          </p:nvPr>
        </p:nvGraphicFramePr>
        <p:xfrm>
          <a:off x="292290" y="2345675"/>
          <a:ext cx="9295055" cy="1598250"/>
        </p:xfrm>
        <a:graphic>
          <a:graphicData uri="http://schemas.openxmlformats.org/drawingml/2006/table">
            <a:tbl>
              <a:tblPr/>
              <a:tblGrid>
                <a:gridCol w="2169237">
                  <a:extLst>
                    <a:ext uri="{9D8B030D-6E8A-4147-A177-3AD203B41FA5}">
                      <a16:colId xmlns:a16="http://schemas.microsoft.com/office/drawing/2014/main" val="3430892211"/>
                    </a:ext>
                  </a:extLst>
                </a:gridCol>
                <a:gridCol w="2935691">
                  <a:extLst>
                    <a:ext uri="{9D8B030D-6E8A-4147-A177-3AD203B41FA5}">
                      <a16:colId xmlns:a16="http://schemas.microsoft.com/office/drawing/2014/main" val="3133929659"/>
                    </a:ext>
                  </a:extLst>
                </a:gridCol>
                <a:gridCol w="4190127">
                  <a:extLst>
                    <a:ext uri="{9D8B030D-6E8A-4147-A177-3AD203B41FA5}">
                      <a16:colId xmlns:a16="http://schemas.microsoft.com/office/drawing/2014/main" val="1403497008"/>
                    </a:ext>
                  </a:extLst>
                </a:gridCol>
              </a:tblGrid>
              <a:tr h="532750">
                <a:tc>
                  <a:txBody>
                    <a:bodyPr/>
                    <a:lstStyle/>
                    <a:p>
                      <a:pPr rtl="0" fontAlgn="t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Raw data</a:t>
                      </a:r>
                      <a:endParaRPr lang="en-GB" sz="180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GB" sz="1800" b="1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Context added</a:t>
                      </a:r>
                      <a:endParaRPr lang="en-GB" sz="1800" dirty="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GB" sz="1800" b="1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Information it becomes</a:t>
                      </a:r>
                      <a:endParaRPr lang="en-GB" sz="180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280765"/>
                  </a:ext>
                </a:extLst>
              </a:tr>
              <a:tr h="532750"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4999933"/>
                  </a:ext>
                </a:extLst>
              </a:tr>
              <a:tr h="532750"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GB" sz="18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910085"/>
                  </a:ext>
                </a:extLst>
              </a:tr>
            </a:tbl>
          </a:graphicData>
        </a:graphic>
      </p:graphicFrame>
      <p:pic>
        <p:nvPicPr>
          <p:cNvPr id="4" name="OneNote">
            <a:extLst>
              <a:ext uri="{FF2B5EF4-FFF2-40B4-BE49-F238E27FC236}">
                <a16:creationId xmlns:a16="http://schemas.microsoft.com/office/drawing/2014/main" id="{A21E4B00-2AE1-A520-0E57-0914F3F6AC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802" y="503025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159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CB86E-0DE1-3158-C280-0B4B30DEC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Five Data Types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C9F5C37-533C-AA31-A16D-1F16B8694E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804063"/>
              </p:ext>
            </p:extLst>
          </p:nvPr>
        </p:nvGraphicFramePr>
        <p:xfrm>
          <a:off x="409379" y="1646238"/>
          <a:ext cx="9076365" cy="3036600"/>
        </p:xfrm>
        <a:graphic>
          <a:graphicData uri="http://schemas.openxmlformats.org/drawingml/2006/table">
            <a:tbl>
              <a:tblPr/>
              <a:tblGrid>
                <a:gridCol w="1333000">
                  <a:extLst>
                    <a:ext uri="{9D8B030D-6E8A-4147-A177-3AD203B41FA5}">
                      <a16:colId xmlns:a16="http://schemas.microsoft.com/office/drawing/2014/main" val="394325820"/>
                    </a:ext>
                  </a:extLst>
                </a:gridCol>
                <a:gridCol w="2837876">
                  <a:extLst>
                    <a:ext uri="{9D8B030D-6E8A-4147-A177-3AD203B41FA5}">
                      <a16:colId xmlns:a16="http://schemas.microsoft.com/office/drawing/2014/main" val="1612417887"/>
                    </a:ext>
                  </a:extLst>
                </a:gridCol>
                <a:gridCol w="1839718">
                  <a:extLst>
                    <a:ext uri="{9D8B030D-6E8A-4147-A177-3AD203B41FA5}">
                      <a16:colId xmlns:a16="http://schemas.microsoft.com/office/drawing/2014/main" val="2555022468"/>
                    </a:ext>
                  </a:extLst>
                </a:gridCol>
                <a:gridCol w="3065771">
                  <a:extLst>
                    <a:ext uri="{9D8B030D-6E8A-4147-A177-3AD203B41FA5}">
                      <a16:colId xmlns:a16="http://schemas.microsoft.com/office/drawing/2014/main" val="1619567877"/>
                    </a:ext>
                  </a:extLst>
                </a:gridCol>
              </a:tblGrid>
              <a:tr h="506100">
                <a:tc>
                  <a:txBody>
                    <a:bodyPr/>
                    <a:lstStyle/>
                    <a:p>
                      <a:pPr rtl="0" fontAlgn="t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GB" sz="1400" b="1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Data Type</a:t>
                      </a:r>
                      <a:endParaRPr lang="en-GB" sz="140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GB" sz="1400" b="1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What it stores</a:t>
                      </a:r>
                      <a:endParaRPr lang="en-GB" sz="140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GB" sz="1400" b="1" dirty="0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Example</a:t>
                      </a:r>
                      <a:endParaRPr lang="en-GB" sz="1400" dirty="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GB" sz="1400" b="1">
                          <a:solidFill>
                            <a:srgbClr val="FFFFFF"/>
                          </a:solidFill>
                          <a:effectLst/>
                          <a:latin typeface="Trebuchet MS" panose="020B0603020202020204" pitchFamily="34" charset="0"/>
                        </a:rPr>
                        <a:t>My own example</a:t>
                      </a:r>
                      <a:endParaRPr lang="en-GB" sz="1400">
                        <a:solidFill>
                          <a:srgbClr val="FFFFFF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1612198"/>
                  </a:ext>
                </a:extLst>
              </a:tr>
              <a:tr h="50610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Integer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Whole numbers — no decimal.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age = 17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229090"/>
                  </a:ext>
                </a:extLst>
              </a:tr>
              <a:tr h="50610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Float (Real)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Numbers with a decimal point.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height = 1.75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543072"/>
                  </a:ext>
                </a:extLst>
              </a:tr>
              <a:tr h="50610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String (Text)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Any text, treated as characters.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name = "Alice"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189606"/>
                  </a:ext>
                </a:extLst>
              </a:tr>
              <a:tr h="50610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Date/Time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Dates and/or times.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today = 2025-09-01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656141"/>
                  </a:ext>
                </a:extLst>
              </a:tr>
              <a:tr h="506100"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400" b="1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Boolean</a:t>
                      </a:r>
                      <a:endParaRPr lang="en-GB" sz="1400">
                        <a:solidFill>
                          <a:srgbClr val="000000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True or False only.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GB" sz="140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is_logged_in = True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400"/>
                        </a:spcAft>
                        <a:buNone/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Trebuchet MS" panose="020B0603020202020204" pitchFamily="34" charset="0"/>
                        </a:rPr>
                        <a:t> </a:t>
                      </a: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00605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AEFD2BC-4B06-DE2A-D3E4-80B00DBABCF3}"/>
              </a:ext>
            </a:extLst>
          </p:cNvPr>
          <p:cNvSpPr txBox="1"/>
          <p:nvPr/>
        </p:nvSpPr>
        <p:spPr>
          <a:xfrm>
            <a:off x="409380" y="4967836"/>
            <a:ext cx="921802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buNone/>
            </a:pPr>
            <a:r>
              <a:rPr lang="en-GB" sz="2800" dirty="0">
                <a:solidFill>
                  <a:srgbClr val="000000"/>
                </a:solidFill>
                <a:effectLst/>
                <a:latin typeface="Trebuchet MS" panose="020B0603020202020204" pitchFamily="34" charset="0"/>
              </a:rPr>
              <a:t>Why would you store a postcode as a String rather than an Integer? Explain in your own words in OneNote</a:t>
            </a:r>
          </a:p>
        </p:txBody>
      </p:sp>
      <p:pic>
        <p:nvPicPr>
          <p:cNvPr id="8" name="OneNote">
            <a:extLst>
              <a:ext uri="{FF2B5EF4-FFF2-40B4-BE49-F238E27FC236}">
                <a16:creationId xmlns:a16="http://schemas.microsoft.com/office/drawing/2014/main" id="{A257CFA8-9FA8-EDF6-FF04-EBB29B192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7802" y="503025"/>
            <a:ext cx="812806" cy="812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6181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908C3-727E-C846-BC33-43E9130CD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D2BA1-AC07-B029-2CE8-32C1F2AE7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There are FIVE key data types:</a:t>
            </a:r>
          </a:p>
          <a:p>
            <a:endParaRPr lang="en-GB" dirty="0"/>
          </a:p>
          <a:p>
            <a:pPr lvl="1"/>
            <a:r>
              <a:rPr lang="en-GB" dirty="0"/>
              <a:t>Integer</a:t>
            </a:r>
          </a:p>
          <a:p>
            <a:pPr lvl="1"/>
            <a:r>
              <a:rPr lang="en-GB" dirty="0"/>
              <a:t>Floating Point (aka Real)</a:t>
            </a:r>
          </a:p>
          <a:p>
            <a:pPr lvl="1"/>
            <a:r>
              <a:rPr lang="en-GB" dirty="0"/>
              <a:t>String (aka Text)</a:t>
            </a:r>
          </a:p>
          <a:p>
            <a:pPr lvl="1"/>
            <a:r>
              <a:rPr lang="en-GB" dirty="0"/>
              <a:t>Date/Time</a:t>
            </a:r>
          </a:p>
          <a:p>
            <a:pPr lvl="1"/>
            <a:r>
              <a:rPr lang="en-GB" dirty="0"/>
              <a:t>Boolean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E591CCA0-11B7-C801-5396-A1A0B0E2CF6B}"/>
              </a:ext>
            </a:extLst>
          </p:cNvPr>
          <p:cNvSpPr/>
          <p:nvPr/>
        </p:nvSpPr>
        <p:spPr>
          <a:xfrm>
            <a:off x="10021504" y="2491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</p:spTree>
    <p:extLst>
      <p:ext uri="{BB962C8B-B14F-4D97-AF65-F5344CB8AC3E}">
        <p14:creationId xmlns:p14="http://schemas.microsoft.com/office/powerpoint/2010/main" val="45190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F7C06-2C70-09F5-903F-177E059EF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C55F9-D2BB-F6A0-C004-B9609C237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Some examples…</a:t>
            </a:r>
          </a:p>
        </p:txBody>
      </p:sp>
      <p:pic>
        <p:nvPicPr>
          <p:cNvPr id="2050" name="Picture 2" descr="Why the Future of Data Storage is (Still) Magnetic Tape - IEEE Spectrum">
            <a:extLst>
              <a:ext uri="{FF2B5EF4-FFF2-40B4-BE49-F238E27FC236}">
                <a16:creationId xmlns:a16="http://schemas.microsoft.com/office/drawing/2014/main" id="{93893451-CE6F-46DD-ACE1-668DD7863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1232">
            <a:off x="6955494" y="2268791"/>
            <a:ext cx="24765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Punched tape - Wikipedia">
            <a:extLst>
              <a:ext uri="{FF2B5EF4-FFF2-40B4-BE49-F238E27FC236}">
                <a16:creationId xmlns:a16="http://schemas.microsoft.com/office/drawing/2014/main" id="{BA576851-FEAF-DD00-BDB4-2D6B5177B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8801">
            <a:off x="585318" y="2654443"/>
            <a:ext cx="2232275" cy="1488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The punched card | IBM">
            <a:extLst>
              <a:ext uri="{FF2B5EF4-FFF2-40B4-BE49-F238E27FC236}">
                <a16:creationId xmlns:a16="http://schemas.microsoft.com/office/drawing/2014/main" id="{D11BD1DF-DB2B-5FD2-EFC9-FEF7C76E5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372" y="1646238"/>
            <a:ext cx="2891127" cy="162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3.5&quot; Floppy Disk HD 1.44MB Black - Retro Style Media">
            <a:extLst>
              <a:ext uri="{FF2B5EF4-FFF2-40B4-BE49-F238E27FC236}">
                <a16:creationId xmlns:a16="http://schemas.microsoft.com/office/drawing/2014/main" id="{1D91CB0F-271E-FF89-46F5-725651905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194" y="3722314"/>
            <a:ext cx="2504609" cy="2504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1TB 3.5&quot; SATA Hard Disk Drive 100% Health | Refurbished IT Products">
            <a:extLst>
              <a:ext uri="{FF2B5EF4-FFF2-40B4-BE49-F238E27FC236}">
                <a16:creationId xmlns:a16="http://schemas.microsoft.com/office/drawing/2014/main" id="{3BD76EDA-108B-B207-8336-D96007F3F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8675" y="3535753"/>
            <a:ext cx="2638519" cy="237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SATA3.0 SSD Internal Solid State Hard Disk Drive for Laptop Desktop 120GB">
            <a:extLst>
              <a:ext uri="{FF2B5EF4-FFF2-40B4-BE49-F238E27FC236}">
                <a16:creationId xmlns:a16="http://schemas.microsoft.com/office/drawing/2014/main" id="{FF4CBD84-6F8E-E14B-EA93-650C7DD04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194" y="3685420"/>
            <a:ext cx="3097806" cy="309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ote this down">
            <a:extLst>
              <a:ext uri="{FF2B5EF4-FFF2-40B4-BE49-F238E27FC236}">
                <a16:creationId xmlns:a16="http://schemas.microsoft.com/office/drawing/2014/main" id="{8BDEAD1B-782C-6006-225D-DF2DB846D4CF}"/>
              </a:ext>
            </a:extLst>
          </p:cNvPr>
          <p:cNvSpPr/>
          <p:nvPr/>
        </p:nvSpPr>
        <p:spPr>
          <a:xfrm>
            <a:off x="10026665" y="2004168"/>
            <a:ext cx="1873045" cy="343629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Examine these artifacts.</a:t>
            </a:r>
          </a:p>
          <a:p>
            <a:pPr algn="ctr"/>
            <a:endParaRPr lang="en-GB" dirty="0">
              <a:latin typeface="Trebuchet MS" panose="020B0603020202020204" pitchFamily="34" charset="0"/>
            </a:endParaRPr>
          </a:p>
          <a:p>
            <a:pPr algn="ctr"/>
            <a:r>
              <a:rPr lang="en-GB" dirty="0">
                <a:latin typeface="Trebuchet MS" panose="020B0603020202020204" pitchFamily="34" charset="0"/>
              </a:rPr>
              <a:t>Think about some of their advantages and disadvantages</a:t>
            </a:r>
          </a:p>
        </p:txBody>
      </p:sp>
    </p:spTree>
    <p:extLst>
      <p:ext uri="{BB962C8B-B14F-4D97-AF65-F5344CB8AC3E}">
        <p14:creationId xmlns:p14="http://schemas.microsoft.com/office/powerpoint/2010/main" val="96700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65FBB679-C8E9-429F-B1AF-E08CE422D40D}" vid="{7710FD2E-D743-437C-A152-E4EC4BD6066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259</TotalTime>
  <Words>752</Words>
  <Application>Microsoft Office PowerPoint</Application>
  <PresentationFormat>Widescreen</PresentationFormat>
  <Paragraphs>170</Paragraphs>
  <Slides>21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Aptos</vt:lpstr>
      <vt:lpstr>Arial</vt:lpstr>
      <vt:lpstr>Calibri</vt:lpstr>
      <vt:lpstr>Century Gothic</vt:lpstr>
      <vt:lpstr>Impact</vt:lpstr>
      <vt:lpstr>Trebuchet MS</vt:lpstr>
      <vt:lpstr>Office Theme</vt:lpstr>
      <vt:lpstr>Data:  Data types &amp; Data Storage</vt:lpstr>
      <vt:lpstr>Recall Quiz</vt:lpstr>
      <vt:lpstr>PowerPoint Presentation</vt:lpstr>
      <vt:lpstr>Data:  Data types &amp; Data Storage</vt:lpstr>
      <vt:lpstr>Learning Objectives</vt:lpstr>
      <vt:lpstr>Key Terms</vt:lpstr>
      <vt:lpstr>What elements of data do you think your smartphone collected about you before you came to class today?</vt:lpstr>
      <vt:lpstr>Data is everywhere &amp; everything</vt:lpstr>
      <vt:lpstr>Data vs Information</vt:lpstr>
      <vt:lpstr>Data vs Information</vt:lpstr>
      <vt:lpstr>Data vs Information</vt:lpstr>
      <vt:lpstr>Data vs Information</vt:lpstr>
      <vt:lpstr>The most important Computer Science formula you will ever learn:</vt:lpstr>
      <vt:lpstr>Data</vt:lpstr>
      <vt:lpstr>Context</vt:lpstr>
      <vt:lpstr>PowerPoint Presentation</vt:lpstr>
      <vt:lpstr>Context</vt:lpstr>
      <vt:lpstr>Give TWO examples of data being turned into information by adding context:</vt:lpstr>
      <vt:lpstr>The Five Data Types</vt:lpstr>
      <vt:lpstr>Data types</vt:lpstr>
      <vt:lpstr>Data Storage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7</cp:revision>
  <dcterms:created xsi:type="dcterms:W3CDTF">2025-09-06T14:26:20Z</dcterms:created>
  <dcterms:modified xsi:type="dcterms:W3CDTF">2026-07-16T08:00:38Z</dcterms:modified>
</cp:coreProperties>
</file>