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63" r:id="rId2"/>
    <p:sldId id="264" r:id="rId3"/>
    <p:sldId id="278" r:id="rId4"/>
    <p:sldId id="265" r:id="rId5"/>
    <p:sldId id="266" r:id="rId6"/>
    <p:sldId id="275" r:id="rId7"/>
    <p:sldId id="267" r:id="rId8"/>
    <p:sldId id="268" r:id="rId9"/>
    <p:sldId id="276" r:id="rId10"/>
    <p:sldId id="269" r:id="rId11"/>
    <p:sldId id="270" r:id="rId12"/>
    <p:sldId id="274" r:id="rId13"/>
    <p:sldId id="271" r:id="rId14"/>
    <p:sldId id="272" r:id="rId15"/>
    <p:sldId id="277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7536425-40D3-44C7-9D78-E61B254EF594}" v="2" dt="2026-07-07T07:08:44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59832" autoAdjust="0"/>
  </p:normalViewPr>
  <p:slideViewPr>
    <p:cSldViewPr snapToGrid="0">
      <p:cViewPr varScale="1">
        <p:scale>
          <a:sx n="66" d="100"/>
          <a:sy n="66" d="100"/>
        </p:scale>
        <p:origin x="232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on Rundell" userId="S::simonrundell@exe-coll.ac.uk::02f36d3d-9692-43c5-873c-1a596eba61c5" providerId="AD" clId="Web-{4A65A381-EC72-888D-3F0E-123A87390C2B}"/>
    <pc:docChg chg="modSld">
      <pc:chgData name="Simon Rundell" userId="S::simonrundell@exe-coll.ac.uk::02f36d3d-9692-43c5-873c-1a596eba61c5" providerId="AD" clId="Web-{4A65A381-EC72-888D-3F0E-123A87390C2B}" dt="2026-06-30T10:50:08.980" v="26" actId="20577"/>
      <pc:docMkLst>
        <pc:docMk/>
      </pc:docMkLst>
      <pc:sldChg chg="modSp">
        <pc:chgData name="Simon Rundell" userId="S::simonrundell@exe-coll.ac.uk::02f36d3d-9692-43c5-873c-1a596eba61c5" providerId="AD" clId="Web-{4A65A381-EC72-888D-3F0E-123A87390C2B}" dt="2026-06-30T10:48:47.493" v="2" actId="20577"/>
        <pc:sldMkLst>
          <pc:docMk/>
          <pc:sldMk cId="3220750370" sldId="264"/>
        </pc:sldMkLst>
        <pc:spChg chg="mod">
          <ac:chgData name="Simon Rundell" userId="S::simonrundell@exe-coll.ac.uk::02f36d3d-9692-43c5-873c-1a596eba61c5" providerId="AD" clId="Web-{4A65A381-EC72-888D-3F0E-123A87390C2B}" dt="2026-06-30T10:48:47.493" v="2" actId="20577"/>
          <ac:spMkLst>
            <pc:docMk/>
            <pc:sldMk cId="3220750370" sldId="264"/>
            <ac:spMk id="3" creationId="{B105BCA1-EEE8-28AC-B5B3-515BC94131A5}"/>
          </ac:spMkLst>
        </pc:spChg>
      </pc:sldChg>
      <pc:sldChg chg="modSp">
        <pc:chgData name="Simon Rundell" userId="S::simonrundell@exe-coll.ac.uk::02f36d3d-9692-43c5-873c-1a596eba61c5" providerId="AD" clId="Web-{4A65A381-EC72-888D-3F0E-123A87390C2B}" dt="2026-06-30T10:49:24.978" v="10" actId="1076"/>
        <pc:sldMkLst>
          <pc:docMk/>
          <pc:sldMk cId="2046297238" sldId="271"/>
        </pc:sldMkLst>
        <pc:spChg chg="mod">
          <ac:chgData name="Simon Rundell" userId="S::simonrundell@exe-coll.ac.uk::02f36d3d-9692-43c5-873c-1a596eba61c5" providerId="AD" clId="Web-{4A65A381-EC72-888D-3F0E-123A87390C2B}" dt="2026-06-30T10:49:24.978" v="10" actId="1076"/>
          <ac:spMkLst>
            <pc:docMk/>
            <pc:sldMk cId="2046297238" sldId="271"/>
            <ac:spMk id="2" creationId="{B5507BAA-AF3D-7A9D-5205-26169465BD35}"/>
          </ac:spMkLst>
        </pc:spChg>
      </pc:sldChg>
      <pc:sldChg chg="modSp">
        <pc:chgData name="Simon Rundell" userId="S::simonrundell@exe-coll.ac.uk::02f36d3d-9692-43c5-873c-1a596eba61c5" providerId="AD" clId="Web-{4A65A381-EC72-888D-3F0E-123A87390C2B}" dt="2026-06-30T10:50:08.980" v="26" actId="20577"/>
        <pc:sldMkLst>
          <pc:docMk/>
          <pc:sldMk cId="3106256829" sldId="277"/>
        </pc:sldMkLst>
        <pc:spChg chg="mod">
          <ac:chgData name="Simon Rundell" userId="S::simonrundell@exe-coll.ac.uk::02f36d3d-9692-43c5-873c-1a596eba61c5" providerId="AD" clId="Web-{4A65A381-EC72-888D-3F0E-123A87390C2B}" dt="2026-06-30T10:50:08.980" v="26" actId="20577"/>
          <ac:spMkLst>
            <pc:docMk/>
            <pc:sldMk cId="3106256829" sldId="277"/>
            <ac:spMk id="3" creationId="{22B03E75-61F8-1523-87D0-DE59793E9A5D}"/>
          </ac:spMkLst>
        </pc:spChg>
      </pc:sldChg>
    </pc:docChg>
  </pc:docChgLst>
  <pc:docChgLst>
    <pc:chgData name="Simon Rundell" userId="02f36d3d-9692-43c5-873c-1a596eba61c5" providerId="ADAL" clId="{E495193B-C273-4421-898B-4796DEC811A2}"/>
    <pc:docChg chg="addSld modSld">
      <pc:chgData name="Simon Rundell" userId="02f36d3d-9692-43c5-873c-1a596eba61c5" providerId="ADAL" clId="{E495193B-C273-4421-898B-4796DEC811A2}" dt="2026-07-07T07:08:44.579" v="79"/>
      <pc:docMkLst>
        <pc:docMk/>
      </pc:docMkLst>
      <pc:sldChg chg="modSp mod">
        <pc:chgData name="Simon Rundell" userId="02f36d3d-9692-43c5-873c-1a596eba61c5" providerId="ADAL" clId="{E495193B-C273-4421-898B-4796DEC811A2}" dt="2026-07-06T17:51:52.436" v="78" actId="20577"/>
        <pc:sldMkLst>
          <pc:docMk/>
          <pc:sldMk cId="3106256829" sldId="277"/>
        </pc:sldMkLst>
        <pc:spChg chg="mod">
          <ac:chgData name="Simon Rundell" userId="02f36d3d-9692-43c5-873c-1a596eba61c5" providerId="ADAL" clId="{E495193B-C273-4421-898B-4796DEC811A2}" dt="2026-07-06T17:51:52.436" v="78" actId="20577"/>
          <ac:spMkLst>
            <pc:docMk/>
            <pc:sldMk cId="3106256829" sldId="277"/>
            <ac:spMk id="2" creationId="{9F053828-D76C-57F7-4D53-F42A5FC4B750}"/>
          </ac:spMkLst>
        </pc:spChg>
        <pc:spChg chg="mod">
          <ac:chgData name="Simon Rundell" userId="02f36d3d-9692-43c5-873c-1a596eba61c5" providerId="ADAL" clId="{E495193B-C273-4421-898B-4796DEC811A2}" dt="2026-07-06T17:51:37.725" v="65" actId="20577"/>
          <ac:spMkLst>
            <pc:docMk/>
            <pc:sldMk cId="3106256829" sldId="277"/>
            <ac:spMk id="3" creationId="{22B03E75-61F8-1523-87D0-DE59793E9A5D}"/>
          </ac:spMkLst>
        </pc:spChg>
        <pc:spChg chg="mod">
          <ac:chgData name="Simon Rundell" userId="02f36d3d-9692-43c5-873c-1a596eba61c5" providerId="ADAL" clId="{E495193B-C273-4421-898B-4796DEC811A2}" dt="2026-07-06T17:51:46.011" v="68" actId="20577"/>
          <ac:spMkLst>
            <pc:docMk/>
            <pc:sldMk cId="3106256829" sldId="277"/>
            <ac:spMk id="4" creationId="{99B4B4A3-44CB-F14C-3B97-6466CA15B348}"/>
          </ac:spMkLst>
        </pc:spChg>
      </pc:sldChg>
      <pc:sldChg chg="add">
        <pc:chgData name="Simon Rundell" userId="02f36d3d-9692-43c5-873c-1a596eba61c5" providerId="ADAL" clId="{E495193B-C273-4421-898B-4796DEC811A2}" dt="2026-07-07T07:08:44.579" v="79"/>
        <pc:sldMkLst>
          <pc:docMk/>
          <pc:sldMk cId="1702118680" sldId="2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2146CF-1C4D-4459-B08C-FB5331E3EFD0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1C6BE0-322D-4546-8545-11D9A1862AE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2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Notes will be here as additional guidance</a:t>
            </a:r>
          </a:p>
          <a:p>
            <a:endParaRPr lang="en-GB" dirty="0"/>
          </a:p>
          <a:p>
            <a:r>
              <a:rPr lang="en-GB" dirty="0"/>
              <a:t>Other resources:</a:t>
            </a:r>
          </a:p>
          <a:p>
            <a:endParaRPr lang="en-GB" dirty="0"/>
          </a:p>
          <a:p>
            <a:r>
              <a:rPr lang="en-GB" dirty="0"/>
              <a:t>https://www.w3schools.com/python/</a:t>
            </a:r>
          </a:p>
          <a:p>
            <a:endParaRPr lang="en-GB" dirty="0"/>
          </a:p>
          <a:p>
            <a:r>
              <a:rPr lang="en-GB" dirty="0"/>
              <a:t>especially:</a:t>
            </a:r>
          </a:p>
          <a:p>
            <a:endParaRPr lang="en-GB" dirty="0"/>
          </a:p>
          <a:p>
            <a:r>
              <a:rPr lang="en-GB" dirty="0"/>
              <a:t>https://www.w3schools.com/python/python_functions.asp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8287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quiz is on the previous lesson. It will show you where you are wrong. </a:t>
            </a:r>
          </a:p>
          <a:p>
            <a:r>
              <a:rPr lang="en-GB" dirty="0"/>
              <a:t>Use it to support your learning by identifying what you need to revise.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45834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98079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DRY code is about using functions, loops and other structures to ensure that we can reuse code as much as possible. So, you should always seek to write DRY code.</a:t>
            </a:r>
          </a:p>
          <a:p>
            <a:r>
              <a:rPr lang="en-GB" dirty="0"/>
              <a:t>Functions are a good way of doing this.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21571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The way code is written is called syntax, hence why when there is a mistake, like a typo the system often halts with “Syntax Error at line…”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602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In Python we use tabs and colons, indentation and </a:t>
            </a:r>
            <a:r>
              <a:rPr lang="en-GB" dirty="0" err="1"/>
              <a:t>snake_case</a:t>
            </a:r>
            <a:r>
              <a:rPr lang="en-GB" dirty="0"/>
              <a:t> naming of variables as out syntax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1246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Here’s an example:</a:t>
            </a:r>
          </a:p>
          <a:p>
            <a:endParaRPr lang="en-GB" dirty="0"/>
          </a:p>
          <a:p>
            <a:r>
              <a:rPr lang="en-GB" dirty="0"/>
              <a:t>def </a:t>
            </a:r>
            <a:r>
              <a:rPr lang="en-GB" dirty="0" err="1"/>
              <a:t>doubleNumber</a:t>
            </a:r>
            <a:r>
              <a:rPr lang="en-GB" dirty="0"/>
              <a:t>(</a:t>
            </a:r>
            <a:r>
              <a:rPr lang="en-GB" dirty="0" err="1"/>
              <a:t>startNumber</a:t>
            </a:r>
            <a:r>
              <a:rPr lang="en-GB" dirty="0"/>
              <a:t>):</a:t>
            </a:r>
          </a:p>
          <a:p>
            <a:r>
              <a:rPr lang="en-GB" dirty="0"/>
              <a:t>	result = </a:t>
            </a:r>
            <a:r>
              <a:rPr lang="en-GB" dirty="0" err="1"/>
              <a:t>startNumber</a:t>
            </a:r>
            <a:r>
              <a:rPr lang="en-GB" dirty="0"/>
              <a:t> * </a:t>
            </a:r>
            <a:r>
              <a:rPr lang="en-GB" dirty="0" err="1"/>
              <a:t>startNumber</a:t>
            </a:r>
            <a:endParaRPr lang="en-GB" dirty="0"/>
          </a:p>
          <a:p>
            <a:r>
              <a:rPr lang="en-GB" dirty="0"/>
              <a:t>	return result</a:t>
            </a:r>
          </a:p>
          <a:p>
            <a:endParaRPr lang="en-GB" dirty="0"/>
          </a:p>
          <a:p>
            <a:r>
              <a:rPr lang="en-GB" dirty="0"/>
              <a:t>print(</a:t>
            </a:r>
            <a:r>
              <a:rPr lang="en-GB" dirty="0" err="1"/>
              <a:t>doubleNumber</a:t>
            </a:r>
            <a:r>
              <a:rPr lang="en-GB" dirty="0"/>
              <a:t>(2))</a:t>
            </a:r>
          </a:p>
          <a:p>
            <a:endParaRPr lang="en-GB" dirty="0"/>
          </a:p>
          <a:p>
            <a:r>
              <a:rPr lang="en-GB" dirty="0"/>
              <a:t>The expected output of this is 4 because 2 * 2 = 4</a:t>
            </a:r>
          </a:p>
          <a:p>
            <a:endParaRPr lang="en-GB" dirty="0"/>
          </a:p>
          <a:p>
            <a:r>
              <a:rPr lang="en-GB" dirty="0"/>
              <a:t>print() itself is an </a:t>
            </a:r>
            <a:r>
              <a:rPr lang="en-GB" b="1" dirty="0"/>
              <a:t>in-built function</a:t>
            </a:r>
            <a:r>
              <a:rPr lang="en-GB" b="0" dirty="0"/>
              <a:t> which puts output on the screen, so notice it has brackets in it. It will print to the screen whatever is in the brackets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92590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FF0000"/>
                </a:solidFill>
                <a:latin typeface="Trebuchet MS" panose="020B0603020202020204" pitchFamily="34" charset="0"/>
              </a:rPr>
              <a:t>Arguments</a:t>
            </a:r>
            <a:r>
              <a:rPr lang="en-GB" sz="1200" dirty="0">
                <a:latin typeface="Trebuchet MS" panose="020B0603020202020204" pitchFamily="34" charset="0"/>
              </a:rPr>
              <a:t> are what are passed into a function from the code that calls it</a:t>
            </a:r>
          </a:p>
          <a:p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dirty="0">
                <a:latin typeface="Trebuchet MS" panose="020B0603020202020204" pitchFamily="34" charset="0"/>
              </a:rPr>
              <a:t>The function receives it as </a:t>
            </a:r>
            <a:r>
              <a:rPr lang="en-GB" sz="1200" b="1" dirty="0">
                <a:solidFill>
                  <a:srgbClr val="FF0000"/>
                </a:solidFill>
                <a:latin typeface="Trebuchet MS" panose="020B0603020202020204" pitchFamily="34" charset="0"/>
              </a:rPr>
              <a:t>parameters</a:t>
            </a:r>
            <a:r>
              <a:rPr lang="en-GB" sz="1200" b="1" dirty="0">
                <a:latin typeface="Trebuchet MS" panose="020B0603020202020204" pitchFamily="34" charset="0"/>
              </a:rPr>
              <a:t>. </a:t>
            </a:r>
            <a:r>
              <a:rPr lang="en-GB" sz="1200" dirty="0">
                <a:latin typeface="Trebuchet MS" panose="020B0603020202020204" pitchFamily="34" charset="0"/>
              </a:rPr>
              <a:t>Think of those as placeholders waiting to receive arguments.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9842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Think of it another way:</a:t>
            </a:r>
          </a:p>
          <a:p>
            <a:endParaRPr lang="en-GB" dirty="0"/>
          </a:p>
          <a:p>
            <a:r>
              <a:rPr lang="en-GB" dirty="0"/>
              <a:t>The program pours the arguments into the function.</a:t>
            </a:r>
          </a:p>
          <a:p>
            <a:r>
              <a:rPr lang="en-GB" dirty="0"/>
              <a:t>The function will usually have different names for the parameters it receives. When working on these values inside the function it uses the names inside the function (we call it </a:t>
            </a:r>
            <a:r>
              <a:rPr lang="en-GB" i="1" dirty="0"/>
              <a:t>in the same scope</a:t>
            </a:r>
            <a:r>
              <a:rPr lang="en-GB" i="0" dirty="0"/>
              <a:t>)</a:t>
            </a:r>
          </a:p>
          <a:p>
            <a:endParaRPr lang="en-GB" i="0" dirty="0"/>
          </a:p>
          <a:p>
            <a:r>
              <a:rPr lang="en-GB" i="0" dirty="0"/>
              <a:t>So </a:t>
            </a:r>
          </a:p>
          <a:p>
            <a:endParaRPr lang="en-GB" i="0" dirty="0"/>
          </a:p>
          <a:p>
            <a:r>
              <a:rPr lang="en-GB" i="0" dirty="0"/>
              <a:t>def </a:t>
            </a:r>
            <a:r>
              <a:rPr lang="en-GB" i="0" dirty="0" err="1"/>
              <a:t>functionName</a:t>
            </a:r>
            <a:r>
              <a:rPr lang="en-GB" i="0" dirty="0"/>
              <a:t>(</a:t>
            </a:r>
            <a:r>
              <a:rPr lang="en-GB" i="0" dirty="0" err="1"/>
              <a:t>insideName</a:t>
            </a:r>
            <a:r>
              <a:rPr lang="en-GB" i="0" dirty="0"/>
              <a:t>):</a:t>
            </a:r>
          </a:p>
          <a:p>
            <a:r>
              <a:rPr lang="en-GB" i="0" dirty="0"/>
              <a:t>	print(</a:t>
            </a:r>
            <a:r>
              <a:rPr lang="en-GB" i="0" dirty="0" err="1"/>
              <a:t>insideName</a:t>
            </a:r>
            <a:r>
              <a:rPr lang="en-GB" i="0" dirty="0"/>
              <a:t>)</a:t>
            </a:r>
          </a:p>
          <a:p>
            <a:r>
              <a:rPr lang="en-GB" i="0" dirty="0"/>
              <a:t>	return</a:t>
            </a:r>
          </a:p>
          <a:p>
            <a:endParaRPr lang="en-GB" i="0" dirty="0"/>
          </a:p>
          <a:p>
            <a:r>
              <a:rPr lang="en-GB" i="0" dirty="0" err="1"/>
              <a:t>outsideName</a:t>
            </a:r>
            <a:r>
              <a:rPr lang="en-GB" i="0" dirty="0"/>
              <a:t>=5</a:t>
            </a:r>
          </a:p>
          <a:p>
            <a:r>
              <a:rPr lang="en-GB" i="0" dirty="0" err="1"/>
              <a:t>functionName</a:t>
            </a:r>
            <a:r>
              <a:rPr lang="en-GB" i="0" dirty="0"/>
              <a:t>(</a:t>
            </a:r>
            <a:r>
              <a:rPr lang="en-GB" i="0" dirty="0" err="1"/>
              <a:t>outsideName</a:t>
            </a:r>
            <a:r>
              <a:rPr lang="en-GB" i="0" dirty="0"/>
              <a:t>)</a:t>
            </a:r>
          </a:p>
          <a:p>
            <a:endParaRPr lang="en-GB" i="0" dirty="0"/>
          </a:p>
          <a:p>
            <a:r>
              <a:rPr lang="en-GB" i="0" dirty="0"/>
              <a:t>(if this isn’t clear, why not copy it into Programiz.com and running it.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029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Remember: </a:t>
            </a:r>
            <a:r>
              <a:rPr lang="en-GB" b="1" dirty="0"/>
              <a:t>arguments</a:t>
            </a:r>
            <a:r>
              <a:rPr lang="en-GB" dirty="0"/>
              <a:t> are passed to functions, </a:t>
            </a:r>
            <a:r>
              <a:rPr lang="en-GB" b="1" dirty="0"/>
              <a:t>parameters </a:t>
            </a:r>
            <a:r>
              <a:rPr lang="en-GB" dirty="0"/>
              <a:t>are received into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0527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This code calculates the area of a rectangle from 2 arguments passed to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240116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Put these into practice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1C6BE0-322D-4546-8545-11D9A1862AEB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21413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D77E5-D4D7-B205-BC97-A42E378411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0293" y="276202"/>
            <a:ext cx="9144000" cy="2387600"/>
          </a:xfrm>
        </p:spPr>
        <p:txBody>
          <a:bodyPr anchor="b"/>
          <a:lstStyle>
            <a:lvl1pPr algn="ctr">
              <a:defRPr sz="6000">
                <a:latin typeface="Trebuchet MS" panose="020B0603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8632CE-B07D-3C93-C187-66683498B3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0293" y="36821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rebuchet MS" panose="020B0603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E33C46-4CBA-CBCC-F870-0753D1ADD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938ACA-4627-5E7A-B463-6B05A9654D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12E6E9-4AB2-F993-91A6-117C861F0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609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9432E-9BB0-0E84-11BE-72EBD4D73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0B5622-9FDD-991A-ADCD-0E0266EE41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2290" y="1822450"/>
            <a:ext cx="945221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326A27-1CE0-0E24-D308-125CD4EC0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F5E06-7475-E0B5-7822-B896F902F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AC1A1-B643-B1CA-08C7-8DDEB1D1A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6471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4D82B-2885-AD13-42E3-0436E47E7B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4716" y="1709738"/>
            <a:ext cx="951249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5FE0B5-87E8-B01C-9C79-F247BF0CB5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4716" y="4562475"/>
            <a:ext cx="951249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4785B7-8B41-AA66-1C61-8F64672AA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94674F-8825-1C34-BEB7-E50896E8A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FEB33-42F3-EC09-ED01-1B18CE28B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4206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42F4E-A6A0-A46A-C745-7068CDC04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994" y="320675"/>
            <a:ext cx="9493155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7DB2-037E-0993-86BF-00D6D3092E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4994" y="1825625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3C3C4F-D4FF-FD09-1978-56FB6AD59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62600" y="1836098"/>
            <a:ext cx="4195549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CFD34D-03A4-BE13-8588-24719638A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CFD31-CFC4-CB50-2E4E-320A31743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B64005-5076-C00A-FE3B-4DB16CB2D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99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0C76A-7F14-2534-9B36-9BF84460C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7" y="355600"/>
            <a:ext cx="9491567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CF0A9-98D2-1697-4A18-B4732DFF7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9288" y="1681163"/>
            <a:ext cx="431254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EBE36F-B28A-70C9-0ED7-B83CC6A71F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39288" y="2505075"/>
            <a:ext cx="4138772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BD31D4F-D65E-A262-ECF9-CE35E4EF4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97074" y="1681163"/>
            <a:ext cx="433378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CEC33-2E30-3A67-FACE-70F6ED8FC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571699" y="2505075"/>
            <a:ext cx="415915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B5BB140-CADE-FAD4-6C91-30CE50CBE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711941-F21C-CF3C-B5FB-E96723ADD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612A3D5-C441-7404-EFCB-90BFA022B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943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7385F9-EE79-97C9-0F98-F2328A199D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699" y="324182"/>
            <a:ext cx="950680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E86E71-2144-0EE2-1FDE-3613B52D6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424FE0-84FB-978F-A2B6-8F5EFDF54D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9ABF63-80C9-E41C-466A-C397874EB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25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F9C143-096A-A95E-2B77-0B9DA594A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BEB839-5FEA-1890-4890-F8D0492FE3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F7763C-3194-EF49-BD5F-06A8864F8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894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D26791-D625-5171-2B9C-4180EAD161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9286" y="366428"/>
            <a:ext cx="946427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305CF0-9215-FD21-F3BE-833212AAAC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582686" y="2040079"/>
            <a:ext cx="5120872" cy="38991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B7632D-0EA5-78FD-91F9-685B074CB5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39286" y="2062162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E9B71F-2974-8850-0B38-F4541C4160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2B7FDC-9F13-4E8D-96EF-2B694806A3A6}" type="datetimeFigureOut">
              <a:rPr lang="en-GB" smtClean="0"/>
              <a:t>07/07/2026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22E7B5-7DE1-80E2-4D65-58EBBF734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4B8DEC-1B41-5879-53DF-D29FEC8D3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DB8418-45AD-47F2-8615-F0D6417A1D9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7158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8DB1DCA-55EB-1A92-CCE5-A51C66D8CC59}"/>
              </a:ext>
            </a:extLst>
          </p:cNvPr>
          <p:cNvSpPr txBox="1"/>
          <p:nvPr userDrawn="1"/>
        </p:nvSpPr>
        <p:spPr>
          <a:xfrm>
            <a:off x="9826388" y="0"/>
            <a:ext cx="2365612" cy="701730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  <a:p>
            <a:endParaRPr lang="en-GB" dirty="0">
              <a:latin typeface="Trebuchet MS" panose="020B0603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E5A428-CC80-BA90-15EB-CFB3ECD66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477894-212D-4126-33D7-4E46E8F7F8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0B3DE-9634-DCA9-2027-3A012D76DE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8B2B7FDC-9F13-4E8D-96EF-2B694806A3A6}" type="datetimeFigureOut">
              <a:rPr lang="en-GB" smtClean="0"/>
              <a:pPr/>
              <a:t>07/07/2026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C4077C-DF17-F586-2C6E-25213F2938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5ECB-05D3-5F40-396E-DAEB9AA5D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  <a:latin typeface="Trebuchet MS" panose="020B0603020202020204" pitchFamily="34" charset="0"/>
              </a:defRPr>
            </a:lvl1pPr>
          </a:lstStyle>
          <a:p>
            <a:fld id="{71DB8418-45AD-47F2-8615-F0D6417A1D98}" type="slidenum">
              <a:rPr lang="en-GB" smtClean="0"/>
              <a:pPr/>
              <a:t>‹#›</a:t>
            </a:fld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FC906F-6709-705E-FD80-DC9ED483FD82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3241" y="6064424"/>
            <a:ext cx="1613353" cy="657051"/>
          </a:xfrm>
          <a:prstGeom prst="rect">
            <a:avLst/>
          </a:prstGeom>
        </p:spPr>
      </p:pic>
      <p:sp>
        <p:nvSpPr>
          <p:cNvPr id="10" name="Freeform 12">
            <a:extLst>
              <a:ext uri="{FF2B5EF4-FFF2-40B4-BE49-F238E27FC236}">
                <a16:creationId xmlns:a16="http://schemas.microsoft.com/office/drawing/2014/main" id="{B3F53C75-771E-0996-7DCB-DFEB69855E20}"/>
              </a:ext>
            </a:extLst>
          </p:cNvPr>
          <p:cNvSpPr/>
          <p:nvPr userDrawn="1"/>
        </p:nvSpPr>
        <p:spPr>
          <a:xfrm>
            <a:off x="0" y="6064424"/>
            <a:ext cx="2565779" cy="793576"/>
          </a:xfrm>
          <a:custGeom>
            <a:avLst/>
            <a:gdLst/>
            <a:ahLst/>
            <a:cxnLst/>
            <a:rect l="l" t="t" r="r" b="b"/>
            <a:pathLst>
              <a:path w="2800871" h="942939">
                <a:moveTo>
                  <a:pt x="0" y="0"/>
                </a:moveTo>
                <a:lnTo>
                  <a:pt x="2800871" y="0"/>
                </a:lnTo>
                <a:lnTo>
                  <a:pt x="2800871" y="942939"/>
                </a:lnTo>
                <a:lnTo>
                  <a:pt x="0" y="94293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042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rebuchet MS" panose="020B0603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rebuchet MS" panose="020B0603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etrieval.toolsforteaching.co.uk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python.toolsforteaching.co.uk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python.toolsforteaching.co.uk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D06D6-A40D-31BC-5FB0-F402A31E652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AE885B-B2F4-6887-8ABF-04A72AE22C8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Lesson 05</a:t>
            </a:r>
          </a:p>
        </p:txBody>
      </p:sp>
    </p:spTree>
    <p:extLst>
      <p:ext uri="{BB962C8B-B14F-4D97-AF65-F5344CB8AC3E}">
        <p14:creationId xmlns:p14="http://schemas.microsoft.com/office/powerpoint/2010/main" val="318813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ED2D4-62EF-B8F6-E1F6-773894481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Recall Quiz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5BCA1-EEE8-28AC-B5B3-515BC94131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3600">
                <a:latin typeface="Trebuchet MS"/>
              </a:rPr>
              <a:t>Visit:</a:t>
            </a:r>
            <a:endParaRPr lang="en-US" sz="360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>
                <a:latin typeface="Trebuchet MS"/>
                <a:hlinkClick r:id="rId3"/>
              </a:rPr>
              <a:t>https://retrieval.toolsforteaching.co.uk</a:t>
            </a:r>
            <a:r>
              <a:rPr lang="en-GB" sz="3600" dirty="0">
                <a:latin typeface="Trebuchet MS"/>
              </a:rPr>
              <a:t> </a:t>
            </a:r>
            <a:endParaRPr lang="en-US" sz="3600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>
              <a:latin typeface="Trebuchet MS"/>
            </a:endParaRP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7503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BE9DCF7-CE04-96A4-E123-288F98BA1FA4}"/>
              </a:ext>
            </a:extLst>
          </p:cNvPr>
          <p:cNvSpPr txBox="1"/>
          <p:nvPr/>
        </p:nvSpPr>
        <p:spPr>
          <a:xfrm>
            <a:off x="216310" y="648928"/>
            <a:ext cx="9507731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3900" noProof="0" dirty="0">
                <a:latin typeface="Impact" panose="020B0806030902050204" pitchFamily="34" charset="0"/>
              </a:rPr>
              <a:t>Phones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C56678-BE44-FDEF-A66B-BB5C369BB7E8}"/>
              </a:ext>
            </a:extLst>
          </p:cNvPr>
          <p:cNvSpPr txBox="1"/>
          <p:nvPr/>
        </p:nvSpPr>
        <p:spPr>
          <a:xfrm>
            <a:off x="1209368" y="1012723"/>
            <a:ext cx="145745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noProof="0" dirty="0">
                <a:latin typeface="Trebuchet MS" panose="020B0603020202020204" pitchFamily="34" charset="0"/>
              </a:rPr>
              <a:t>a small reminder…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C238D26-776C-EF2B-9819-1735DEF8842E}"/>
              </a:ext>
            </a:extLst>
          </p:cNvPr>
          <p:cNvSpPr txBox="1"/>
          <p:nvPr/>
        </p:nvSpPr>
        <p:spPr>
          <a:xfrm>
            <a:off x="1479476" y="3739917"/>
            <a:ext cx="69813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noProof="0" dirty="0">
                <a:latin typeface="Trebuchet MS" panose="020B0603020202020204" pitchFamily="34" charset="0"/>
              </a:rPr>
              <a:t>once you have authenticated phones should be in the pockets on the wall</a:t>
            </a:r>
          </a:p>
        </p:txBody>
      </p:sp>
    </p:spTree>
    <p:extLst>
      <p:ext uri="{BB962C8B-B14F-4D97-AF65-F5344CB8AC3E}">
        <p14:creationId xmlns:p14="http://schemas.microsoft.com/office/powerpoint/2010/main" val="17021186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B3330-DF14-B8E2-A05F-D944AAD41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Would you rather be DRY or WET?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A9EE62-23A8-47D3-3050-C7D868DD89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DRY – </a:t>
            </a:r>
            <a:r>
              <a:rPr lang="en-GB" b="1" dirty="0">
                <a:solidFill>
                  <a:srgbClr val="FF0000"/>
                </a:solidFill>
              </a:rPr>
              <a:t>D</a:t>
            </a:r>
            <a:r>
              <a:rPr lang="en-GB" dirty="0"/>
              <a:t>on’t </a:t>
            </a:r>
            <a:r>
              <a:rPr lang="en-GB" b="1" dirty="0">
                <a:solidFill>
                  <a:srgbClr val="FF0000"/>
                </a:solidFill>
              </a:rPr>
              <a:t>R</a:t>
            </a:r>
            <a:r>
              <a:rPr lang="en-GB" dirty="0"/>
              <a:t>epeat </a:t>
            </a:r>
            <a:r>
              <a:rPr lang="en-GB" b="1" dirty="0">
                <a:solidFill>
                  <a:srgbClr val="FF0000"/>
                </a:solidFill>
              </a:rPr>
              <a:t>Y</a:t>
            </a:r>
            <a:r>
              <a:rPr lang="en-GB" dirty="0"/>
              <a:t>ourself</a:t>
            </a:r>
          </a:p>
          <a:p>
            <a:r>
              <a:rPr lang="en-GB" dirty="0"/>
              <a:t>WET – </a:t>
            </a:r>
            <a:r>
              <a:rPr lang="en-GB" b="1" dirty="0">
                <a:solidFill>
                  <a:srgbClr val="FF0000"/>
                </a:solidFill>
              </a:rPr>
              <a:t>W</a:t>
            </a:r>
            <a:r>
              <a:rPr lang="en-GB" dirty="0"/>
              <a:t>e </a:t>
            </a:r>
            <a:r>
              <a:rPr lang="en-GB" b="1" dirty="0">
                <a:solidFill>
                  <a:srgbClr val="FF0000"/>
                </a:solidFill>
              </a:rPr>
              <a:t>E</a:t>
            </a:r>
            <a:r>
              <a:rPr lang="en-GB" dirty="0"/>
              <a:t>njoy </a:t>
            </a:r>
            <a:r>
              <a:rPr lang="en-GB" b="1" dirty="0">
                <a:solidFill>
                  <a:srgbClr val="FF0000"/>
                </a:solidFill>
              </a:rPr>
              <a:t>T</a:t>
            </a:r>
            <a:r>
              <a:rPr lang="en-GB" dirty="0"/>
              <a:t>yping</a:t>
            </a:r>
          </a:p>
          <a:p>
            <a:endParaRPr lang="en-GB" dirty="0"/>
          </a:p>
          <a:p>
            <a:r>
              <a:rPr lang="en-GB" dirty="0"/>
              <a:t>The principle way to stay DRY is to use </a:t>
            </a:r>
            <a:r>
              <a:rPr lang="en-GB" b="1" dirty="0">
                <a:solidFill>
                  <a:srgbClr val="FF0000"/>
                </a:solidFill>
              </a:rPr>
              <a:t>functions</a:t>
            </a:r>
            <a:r>
              <a:rPr lang="en-GB" dirty="0"/>
              <a:t> whenever possible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906BA88-C0B9-E0BD-9E6D-69236D91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1396" y="4367005"/>
            <a:ext cx="5920862" cy="2569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8513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F002F-757D-C80B-3D86-D0ADCFBA2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7040C-0D36-9183-DDBA-372572BDA2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Functions are </a:t>
            </a:r>
            <a:r>
              <a:rPr lang="en-GB" b="1" dirty="0">
                <a:solidFill>
                  <a:srgbClr val="FF0000"/>
                </a:solidFill>
              </a:rPr>
              <a:t>units of code</a:t>
            </a:r>
            <a:r>
              <a:rPr lang="en-GB" dirty="0"/>
              <a:t> which can be called repeatedly by a program</a:t>
            </a:r>
          </a:p>
          <a:p>
            <a:r>
              <a:rPr lang="en-GB" dirty="0"/>
              <a:t>The way they are written differs from programming language to language</a:t>
            </a:r>
          </a:p>
          <a:p>
            <a:r>
              <a:rPr lang="en-GB" dirty="0"/>
              <a:t>For the moment we will focus on Python</a:t>
            </a:r>
          </a:p>
        </p:txBody>
      </p:sp>
      <p:sp>
        <p:nvSpPr>
          <p:cNvPr id="4" name="Note this down">
            <a:extLst>
              <a:ext uri="{FF2B5EF4-FFF2-40B4-BE49-F238E27FC236}">
                <a16:creationId xmlns:a16="http://schemas.microsoft.com/office/drawing/2014/main" id="{3D6F1099-4E21-286F-ED45-793BB123EC96}"/>
              </a:ext>
            </a:extLst>
          </p:cNvPr>
          <p:cNvSpPr/>
          <p:nvPr/>
        </p:nvSpPr>
        <p:spPr>
          <a:xfrm>
            <a:off x="10021504" y="249129"/>
            <a:ext cx="1873045" cy="56043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Note this down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C93CC9A6-756C-0A4E-F24F-A27F775D08DB}"/>
              </a:ext>
            </a:extLst>
          </p:cNvPr>
          <p:cNvSpPr/>
          <p:nvPr/>
        </p:nvSpPr>
        <p:spPr>
          <a:xfrm>
            <a:off x="9183757" y="2332038"/>
            <a:ext cx="1946359" cy="1187910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b="1" dirty="0">
                <a:solidFill>
                  <a:srgbClr val="FF0000"/>
                </a:solidFill>
              </a:rPr>
              <a:t>syntax</a:t>
            </a:r>
          </a:p>
        </p:txBody>
      </p:sp>
    </p:spTree>
    <p:extLst>
      <p:ext uri="{BB962C8B-B14F-4D97-AF65-F5344CB8AC3E}">
        <p14:creationId xmlns:p14="http://schemas.microsoft.com/office/powerpoint/2010/main" val="2302317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C6FBA-C028-2244-8308-8C8295E266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Syntax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5A6F67-90E5-1213-4709-BF6F355630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Rules for how code must be written </a:t>
            </a:r>
          </a:p>
          <a:p>
            <a:r>
              <a:rPr lang="en-US" dirty="0"/>
              <a:t>Think of it like grammar in English</a:t>
            </a:r>
          </a:p>
          <a:p>
            <a:r>
              <a:rPr lang="en-US" dirty="0"/>
              <a:t>If we make mistakes (</a:t>
            </a:r>
            <a:r>
              <a:rPr lang="en-US" dirty="0" err="1"/>
              <a:t>ie</a:t>
            </a:r>
            <a:r>
              <a:rPr lang="en-US" dirty="0"/>
              <a:t> mistype something) it is called a </a:t>
            </a:r>
            <a:r>
              <a:rPr lang="en-US" b="1" dirty="0">
                <a:solidFill>
                  <a:srgbClr val="FF0000"/>
                </a:solidFill>
              </a:rPr>
              <a:t>Syntax Error</a:t>
            </a:r>
            <a:endParaRPr lang="en-GB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209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9E6AD-AF5B-9E12-3169-B658C565B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Functions in Python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8F740D-6882-71A1-3FC6-548A67A9815E}"/>
              </a:ext>
            </a:extLst>
          </p:cNvPr>
          <p:cNvSpPr txBox="1"/>
          <p:nvPr/>
        </p:nvSpPr>
        <p:spPr>
          <a:xfrm>
            <a:off x="1707608" y="2353056"/>
            <a:ext cx="7406895" cy="255454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32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sz="3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myFunction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(arguments)</a:t>
            </a:r>
            <a:r>
              <a:rPr lang="en-GB" sz="32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[do stuff here]</a:t>
            </a:r>
          </a:p>
          <a:p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GB" sz="32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result</a:t>
            </a:r>
          </a:p>
          <a:p>
            <a:endParaRPr lang="en-GB" sz="3200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sz="3200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sz="3200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myFunction</a:t>
            </a:r>
            <a:r>
              <a:rPr lang="en-GB" sz="3200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(parameters))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508F47-1FC2-D646-C2F6-495541A88560}"/>
              </a:ext>
            </a:extLst>
          </p:cNvPr>
          <p:cNvSpPr/>
          <p:nvPr/>
        </p:nvSpPr>
        <p:spPr>
          <a:xfrm>
            <a:off x="1494503" y="3982065"/>
            <a:ext cx="7787149" cy="11897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24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8A6110-27F5-C4CD-5985-7030EA7F3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2290" y="320675"/>
            <a:ext cx="9452211" cy="666877"/>
          </a:xfrm>
        </p:spPr>
        <p:txBody>
          <a:bodyPr>
            <a:normAutofit/>
          </a:bodyPr>
          <a:lstStyle/>
          <a:p>
            <a:r>
              <a:rPr lang="en-GB" sz="4000" dirty="0"/>
              <a:t>Q: What are arguments and parameters?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3EDD12-FD67-9D75-9D2A-F822AF9B0999}"/>
              </a:ext>
            </a:extLst>
          </p:cNvPr>
          <p:cNvSpPr txBox="1"/>
          <p:nvPr/>
        </p:nvSpPr>
        <p:spPr>
          <a:xfrm>
            <a:off x="1621536" y="2718816"/>
            <a:ext cx="2117887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arguments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88B69-D1BD-1EEF-7E41-86B0473952BF}"/>
              </a:ext>
            </a:extLst>
          </p:cNvPr>
          <p:cNvSpPr txBox="1"/>
          <p:nvPr/>
        </p:nvSpPr>
        <p:spPr>
          <a:xfrm>
            <a:off x="5302898" y="2718816"/>
            <a:ext cx="1903085" cy="52322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GB" sz="2800" dirty="0">
                <a:latin typeface="Courier New" panose="02070309020205020404" pitchFamily="49" charset="0"/>
                <a:cs typeface="Courier New" panose="02070309020205020404" pitchFamily="49" charset="0"/>
              </a:rPr>
              <a:t>function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1A901292-730F-8392-8A8A-90FB6EDD9784}"/>
              </a:ext>
            </a:extLst>
          </p:cNvPr>
          <p:cNvSpPr/>
          <p:nvPr/>
        </p:nvSpPr>
        <p:spPr>
          <a:xfrm>
            <a:off x="4072128" y="2718816"/>
            <a:ext cx="1024128" cy="52322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D65824-B2F4-59C1-8966-D2AB4213F3C8}"/>
              </a:ext>
            </a:extLst>
          </p:cNvPr>
          <p:cNvSpPr txBox="1"/>
          <p:nvPr/>
        </p:nvSpPr>
        <p:spPr>
          <a:xfrm>
            <a:off x="1621536" y="3483617"/>
            <a:ext cx="66965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Arguments</a:t>
            </a:r>
            <a:r>
              <a:rPr lang="en-GB" sz="2400" dirty="0">
                <a:latin typeface="Trebuchet MS" panose="020B0603020202020204" pitchFamily="34" charset="0"/>
              </a:rPr>
              <a:t> are what are passed into a function from the code that calls it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DE0996-0961-030F-15E8-824FD4D51422}"/>
              </a:ext>
            </a:extLst>
          </p:cNvPr>
          <p:cNvSpPr txBox="1"/>
          <p:nvPr/>
        </p:nvSpPr>
        <p:spPr>
          <a:xfrm>
            <a:off x="1621536" y="4556195"/>
            <a:ext cx="66965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Trebuchet MS" panose="020B0603020202020204" pitchFamily="34" charset="0"/>
              </a:rPr>
              <a:t>The function receives it as </a:t>
            </a:r>
            <a:r>
              <a:rPr lang="en-GB" sz="2400" b="1" dirty="0">
                <a:solidFill>
                  <a:srgbClr val="FF0000"/>
                </a:solidFill>
                <a:latin typeface="Trebuchet MS" panose="020B0603020202020204" pitchFamily="34" charset="0"/>
              </a:rPr>
              <a:t>parameters</a:t>
            </a:r>
            <a:r>
              <a:rPr lang="en-GB" sz="2400" b="1" dirty="0">
                <a:latin typeface="Trebuchet MS" panose="020B0603020202020204" pitchFamily="34" charset="0"/>
              </a:rPr>
              <a:t>. </a:t>
            </a:r>
            <a:r>
              <a:rPr lang="en-GB" sz="2400" dirty="0">
                <a:latin typeface="Trebuchet MS" panose="020B0603020202020204" pitchFamily="34" charset="0"/>
              </a:rPr>
              <a:t>Think of those as placeholders waiting to receive arguments.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76ACF83-0E30-906A-7C36-825DCF594DC0}"/>
              </a:ext>
            </a:extLst>
          </p:cNvPr>
          <p:cNvSpPr txBox="1">
            <a:spLocks/>
          </p:cNvSpPr>
          <p:nvPr/>
        </p:nvSpPr>
        <p:spPr>
          <a:xfrm>
            <a:off x="292289" y="987552"/>
            <a:ext cx="9452211" cy="6668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Trebuchet MS" panose="020B0603020202020204" pitchFamily="34" charset="0"/>
                <a:ea typeface="+mj-ea"/>
                <a:cs typeface="+mj-cs"/>
              </a:defRPr>
            </a:lvl1pPr>
          </a:lstStyle>
          <a:p>
            <a:r>
              <a:rPr lang="en-GB" sz="4000" dirty="0"/>
              <a:t>A: Data passed to a function</a:t>
            </a:r>
          </a:p>
        </p:txBody>
      </p:sp>
    </p:spTree>
    <p:extLst>
      <p:ext uri="{BB962C8B-B14F-4D97-AF65-F5344CB8AC3E}">
        <p14:creationId xmlns:p14="http://schemas.microsoft.com/office/powerpoint/2010/main" val="194577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wlewanie wody do szklanki w slow motion / pouring water into glass in slow  motion on Make a GIF">
            <a:extLst>
              <a:ext uri="{FF2B5EF4-FFF2-40B4-BE49-F238E27FC236}">
                <a16:creationId xmlns:a16="http://schemas.microsoft.com/office/drawing/2014/main" id="{8E59C38B-77A7-EB28-99DF-3021E4550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7753" y="1464391"/>
            <a:ext cx="8782176" cy="3771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9DD2586-23DD-4E0A-7667-10796701DC81}"/>
              </a:ext>
            </a:extLst>
          </p:cNvPr>
          <p:cNvSpPr txBox="1"/>
          <p:nvPr/>
        </p:nvSpPr>
        <p:spPr>
          <a:xfrm>
            <a:off x="1829208" y="2212258"/>
            <a:ext cx="178471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Argument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EDA87-CA92-3218-D7FF-20061A81609E}"/>
              </a:ext>
            </a:extLst>
          </p:cNvPr>
          <p:cNvSpPr txBox="1"/>
          <p:nvPr/>
        </p:nvSpPr>
        <p:spPr>
          <a:xfrm>
            <a:off x="4508499" y="3350341"/>
            <a:ext cx="1627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>
                <a:solidFill>
                  <a:schemeClr val="bg1"/>
                </a:solidFill>
              </a:rPr>
              <a:t>Function</a:t>
            </a:r>
          </a:p>
        </p:txBody>
      </p:sp>
    </p:spTree>
    <p:extLst>
      <p:ext uri="{BB962C8B-B14F-4D97-AF65-F5344CB8AC3E}">
        <p14:creationId xmlns:p14="http://schemas.microsoft.com/office/powerpoint/2010/main" val="3907995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19A5683-65A1-D183-2D3C-DE405F977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simple example</a:t>
            </a:r>
          </a:p>
        </p:txBody>
      </p:sp>
      <p:sp>
        <p:nvSpPr>
          <p:cNvPr id="5" name="codeblock">
            <a:extLst>
              <a:ext uri="{FF2B5EF4-FFF2-40B4-BE49-F238E27FC236}">
                <a16:creationId xmlns:a16="http://schemas.microsoft.com/office/drawing/2014/main" id="{014ACFB2-2541-F4D5-5750-74AB6FAE7E60}"/>
              </a:ext>
            </a:extLst>
          </p:cNvPr>
          <p:cNvSpPr txBox="1"/>
          <p:nvPr/>
        </p:nvSpPr>
        <p:spPr>
          <a:xfrm>
            <a:off x="2157735" y="2369794"/>
            <a:ext cx="5381601" cy="230832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doubleResult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):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2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return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doubleResult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(2))</a:t>
            </a: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Arrow: Left 1">
            <a:extLst>
              <a:ext uri="{FF2B5EF4-FFF2-40B4-BE49-F238E27FC236}">
                <a16:creationId xmlns:a16="http://schemas.microsoft.com/office/drawing/2014/main" id="{77C74649-CD2C-9F57-88F4-F97D4544BE42}"/>
              </a:ext>
            </a:extLst>
          </p:cNvPr>
          <p:cNvSpPr/>
          <p:nvPr/>
        </p:nvSpPr>
        <p:spPr>
          <a:xfrm rot="1693887">
            <a:off x="4924567" y="4314325"/>
            <a:ext cx="2438400" cy="135888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the </a:t>
            </a:r>
            <a:r>
              <a:rPr lang="en-GB" b="1" dirty="0">
                <a:solidFill>
                  <a:srgbClr val="FF0000"/>
                </a:solidFill>
              </a:rPr>
              <a:t>argument</a:t>
            </a:r>
          </a:p>
        </p:txBody>
      </p:sp>
      <p:sp>
        <p:nvSpPr>
          <p:cNvPr id="3" name="Arrow: Left 2">
            <a:extLst>
              <a:ext uri="{FF2B5EF4-FFF2-40B4-BE49-F238E27FC236}">
                <a16:creationId xmlns:a16="http://schemas.microsoft.com/office/drawing/2014/main" id="{0F2E3E5E-4D7F-B31D-AAA1-CF25AC4FE1FC}"/>
              </a:ext>
            </a:extLst>
          </p:cNvPr>
          <p:cNvSpPr/>
          <p:nvPr/>
        </p:nvSpPr>
        <p:spPr>
          <a:xfrm rot="19327549">
            <a:off x="5151419" y="1330326"/>
            <a:ext cx="2438400" cy="1358888"/>
          </a:xfrm>
          <a:prstGeom prst="lef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This is the </a:t>
            </a:r>
            <a:r>
              <a:rPr lang="en-GB" b="1" dirty="0">
                <a:solidFill>
                  <a:srgbClr val="FF0000"/>
                </a:solidFill>
              </a:rPr>
              <a:t>parameter</a:t>
            </a:r>
          </a:p>
        </p:txBody>
      </p:sp>
    </p:spTree>
    <p:extLst>
      <p:ext uri="{BB962C8B-B14F-4D97-AF65-F5344CB8AC3E}">
        <p14:creationId xmlns:p14="http://schemas.microsoft.com/office/powerpoint/2010/main" val="2629058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4EB9F0-29B5-258E-5BBB-DCE4D072B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2286AAE-88A4-5144-D2AC-D1E268BE8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 simple example</a:t>
            </a:r>
          </a:p>
        </p:txBody>
      </p:sp>
      <p:sp>
        <p:nvSpPr>
          <p:cNvPr id="5" name="codeblock">
            <a:extLst>
              <a:ext uri="{FF2B5EF4-FFF2-40B4-BE49-F238E27FC236}">
                <a16:creationId xmlns:a16="http://schemas.microsoft.com/office/drawing/2014/main" id="{2410375C-3C4A-E850-D471-EA8F3840503F}"/>
              </a:ext>
            </a:extLst>
          </p:cNvPr>
          <p:cNvSpPr txBox="1"/>
          <p:nvPr/>
        </p:nvSpPr>
        <p:spPr>
          <a:xfrm>
            <a:off x="2328423" y="1649745"/>
            <a:ext cx="5381601" cy="230832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doubleResult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GB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: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2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GB" dirty="0">
                <a:solidFill>
                  <a:srgbClr val="FFC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input_number</a:t>
            </a:r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doubleResult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(2))</a:t>
            </a: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7AD4F6-7DCC-E271-DBCB-99D147E5CE4E}"/>
              </a:ext>
            </a:extLst>
          </p:cNvPr>
          <p:cNvSpPr txBox="1"/>
          <p:nvPr/>
        </p:nvSpPr>
        <p:spPr>
          <a:xfrm>
            <a:off x="1279256" y="4107983"/>
            <a:ext cx="74799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The words </a:t>
            </a:r>
            <a:r>
              <a:rPr lang="en-GB" dirty="0">
                <a:solidFill>
                  <a:srgbClr val="FFC000"/>
                </a:solidFill>
                <a:latin typeface="Trebuchet MS" panose="020B0603020202020204" pitchFamily="34" charset="0"/>
              </a:rPr>
              <a:t>def</a:t>
            </a:r>
            <a:r>
              <a:rPr lang="en-GB" dirty="0">
                <a:latin typeface="Trebuchet MS" panose="020B0603020202020204" pitchFamily="34" charset="0"/>
              </a:rPr>
              <a:t>,</a:t>
            </a:r>
            <a:r>
              <a:rPr lang="en-GB" dirty="0">
                <a:solidFill>
                  <a:srgbClr val="FFC000"/>
                </a:solidFill>
                <a:latin typeface="Trebuchet MS" panose="020B0603020202020204" pitchFamily="34" charset="0"/>
              </a:rPr>
              <a:t> the colon </a:t>
            </a:r>
            <a:r>
              <a:rPr lang="en-GB" dirty="0">
                <a:latin typeface="Trebuchet MS" panose="020B0603020202020204" pitchFamily="34" charset="0"/>
              </a:rPr>
              <a:t>and</a:t>
            </a:r>
            <a:r>
              <a:rPr lang="en-GB" dirty="0">
                <a:solidFill>
                  <a:srgbClr val="FFC000"/>
                </a:solidFill>
                <a:latin typeface="Trebuchet MS" panose="020B0603020202020204" pitchFamily="34" charset="0"/>
              </a:rPr>
              <a:t> return </a:t>
            </a:r>
            <a:r>
              <a:rPr lang="en-GB" dirty="0">
                <a:latin typeface="Trebuchet MS" panose="020B0603020202020204" pitchFamily="34" charset="0"/>
              </a:rPr>
              <a:t>mark the function in the program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75C7DFF-A938-65F6-7F89-AAD6AC96FE28}"/>
              </a:ext>
            </a:extLst>
          </p:cNvPr>
          <p:cNvSpPr txBox="1"/>
          <p:nvPr/>
        </p:nvSpPr>
        <p:spPr>
          <a:xfrm>
            <a:off x="1279256" y="4627229"/>
            <a:ext cx="78101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Trebuchet MS" panose="020B0603020202020204" pitchFamily="34" charset="0"/>
              </a:rPr>
              <a:t>Notice that all the commands inside the function are indented. When the</a:t>
            </a:r>
          </a:p>
          <a:p>
            <a:r>
              <a:rPr lang="en-GB" dirty="0">
                <a:latin typeface="Trebuchet MS" panose="020B0603020202020204" pitchFamily="34" charset="0"/>
              </a:rPr>
              <a:t>code returns to the far left, we have moved out of the function.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C9E09F-5FEA-1AED-AEF5-CBCC89E15541}"/>
              </a:ext>
            </a:extLst>
          </p:cNvPr>
          <p:cNvSpPr txBox="1"/>
          <p:nvPr/>
        </p:nvSpPr>
        <p:spPr>
          <a:xfrm>
            <a:off x="1279256" y="5423474"/>
            <a:ext cx="77428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C000"/>
                </a:solidFill>
                <a:latin typeface="Trebuchet MS" panose="020B0603020202020204" pitchFamily="34" charset="0"/>
              </a:rPr>
              <a:t>print() </a:t>
            </a:r>
            <a:r>
              <a:rPr lang="en-GB" dirty="0">
                <a:latin typeface="Trebuchet MS" panose="020B0603020202020204" pitchFamily="34" charset="0"/>
              </a:rPr>
              <a:t>itself is a function, built into Python to print output to the screen</a:t>
            </a:r>
          </a:p>
        </p:txBody>
      </p:sp>
    </p:spTree>
    <p:extLst>
      <p:ext uri="{BB962C8B-B14F-4D97-AF65-F5344CB8AC3E}">
        <p14:creationId xmlns:p14="http://schemas.microsoft.com/office/powerpoint/2010/main" val="3698207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C3362C-650A-3C98-F014-94D858754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You can have more than one argument…</a:t>
            </a:r>
          </a:p>
        </p:txBody>
      </p:sp>
      <p:sp>
        <p:nvSpPr>
          <p:cNvPr id="3" name="codeblock">
            <a:extLst>
              <a:ext uri="{FF2B5EF4-FFF2-40B4-BE49-F238E27FC236}">
                <a16:creationId xmlns:a16="http://schemas.microsoft.com/office/drawing/2014/main" id="{3DC55F71-9B40-BAFA-EBFC-A2FB59EA05EF}"/>
              </a:ext>
            </a:extLst>
          </p:cNvPr>
          <p:cNvSpPr/>
          <p:nvPr/>
        </p:nvSpPr>
        <p:spPr>
          <a:xfrm>
            <a:off x="428457" y="2782844"/>
            <a:ext cx="8105943" cy="1759659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def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areaOfRectangle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(height, width):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return height * width</a:t>
            </a:r>
          </a:p>
          <a:p>
            <a:endParaRPr lang="en-GB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my_rectangle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areaOfRectangle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(5,7)</a:t>
            </a:r>
          </a:p>
          <a:p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print(</a:t>
            </a:r>
            <a:r>
              <a:rPr lang="en-GB" dirty="0" err="1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my_rectangle</a:t>
            </a:r>
            <a:r>
              <a:rPr lang="en-GB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8435986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07BAA-AF3D-7A9D-5205-26169465B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284" y="3186785"/>
            <a:ext cx="9947917" cy="1543972"/>
          </a:xfrm>
        </p:spPr>
        <p:txBody>
          <a:bodyPr>
            <a:normAutofit fontScale="90000"/>
          </a:bodyPr>
          <a:lstStyle/>
          <a:p>
            <a:r>
              <a:rPr lang="en-GB" sz="4800">
                <a:latin typeface="Trebuchet MS"/>
              </a:rPr>
              <a:t>Let’s code some functions using </a:t>
            </a:r>
            <a:r>
              <a:rPr lang="en-GB" sz="4800" dirty="0">
                <a:latin typeface="Trebuchet MS"/>
                <a:hlinkClick r:id="rId3"/>
              </a:rPr>
              <a:t>https://python.toolsforteaching.co.uk/</a:t>
            </a:r>
            <a:r>
              <a:rPr lang="en-GB" sz="4800" dirty="0">
                <a:latin typeface="Trebuchet MS"/>
              </a:rPr>
              <a:t> </a:t>
            </a:r>
            <a:endParaRPr lang="en-GB" sz="4800" dirty="0"/>
          </a:p>
        </p:txBody>
      </p:sp>
      <p:pic>
        <p:nvPicPr>
          <p:cNvPr id="2052" name="Picture 4" descr="Python (programming language) - Wikipedia">
            <a:extLst>
              <a:ext uri="{FF2B5EF4-FFF2-40B4-BE49-F238E27FC236}">
                <a16:creationId xmlns:a16="http://schemas.microsoft.com/office/drawing/2014/main" id="{8E33669A-BBAC-11BD-782E-E54156BC6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1954" y="418639"/>
            <a:ext cx="2038350" cy="223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6297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77A540-5DB5-6C17-E6F1-B3301D558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Tasks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50C37-481A-387E-12CE-5497B40F8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We are going to create some small functions to do the following tasks:</a:t>
            </a:r>
          </a:p>
          <a:p>
            <a:endParaRPr lang="en-GB" dirty="0"/>
          </a:p>
          <a:p>
            <a:pPr lvl="1"/>
            <a:r>
              <a:rPr lang="en-GB" dirty="0"/>
              <a:t>Take 2 numbers, add them together and print the result</a:t>
            </a:r>
          </a:p>
          <a:p>
            <a:pPr lvl="1"/>
            <a:r>
              <a:rPr lang="en-GB" dirty="0"/>
              <a:t>Take the name of a person and print on the screen “Hello” followed by the name of the person</a:t>
            </a:r>
          </a:p>
          <a:p>
            <a:pPr lvl="1"/>
            <a:r>
              <a:rPr lang="en-GB" dirty="0"/>
              <a:t>Use the in-built function input() to ask the user their name and print “Hello” + [their name]</a:t>
            </a:r>
          </a:p>
          <a:p>
            <a:pPr lvl="1"/>
            <a:endParaRPr lang="en-GB" dirty="0"/>
          </a:p>
          <a:p>
            <a:r>
              <a:rPr lang="en-GB" dirty="0"/>
              <a:t>After that you can experiment and extend your code!</a:t>
            </a:r>
          </a:p>
        </p:txBody>
      </p:sp>
    </p:spTree>
    <p:extLst>
      <p:ext uri="{BB962C8B-B14F-4D97-AF65-F5344CB8AC3E}">
        <p14:creationId xmlns:p14="http://schemas.microsoft.com/office/powerpoint/2010/main" val="31283748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53828-D76C-57F7-4D53-F42A5FC4B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Final 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B03E75-61F8-1523-87D0-DE59793E9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>
                <a:latin typeface="Trebuchet MS"/>
              </a:rPr>
              <a:t>Continue using </a:t>
            </a:r>
            <a:r>
              <a:rPr lang="en-GB" dirty="0">
                <a:latin typeface="Trebuchet MS"/>
                <a:hlinkClick r:id="rId2"/>
              </a:rPr>
              <a:t>https://python.toolsforteaching.co.uk</a:t>
            </a:r>
            <a:r>
              <a:rPr lang="en-GB" dirty="0">
                <a:latin typeface="Trebuchet MS"/>
              </a:rPr>
              <a:t>  to play around with Python.</a:t>
            </a:r>
          </a:p>
          <a:p>
            <a:r>
              <a:rPr lang="en-GB" dirty="0"/>
              <a:t>See what else you can do with multiple functions?</a:t>
            </a:r>
          </a:p>
          <a:p>
            <a:r>
              <a:rPr lang="en-GB" dirty="0"/>
              <a:t>Can you make me a simple interactive story?</a:t>
            </a:r>
          </a:p>
          <a:p>
            <a:r>
              <a:rPr lang="en-GB" dirty="0"/>
              <a:t>Screenshot your code and output and put it in the OneNote workbook for this lesson.</a:t>
            </a:r>
          </a:p>
          <a:p>
            <a:endParaRPr lang="en-GB" dirty="0"/>
          </a:p>
        </p:txBody>
      </p:sp>
      <p:sp>
        <p:nvSpPr>
          <p:cNvPr id="4" name="Deadline">
            <a:extLst>
              <a:ext uri="{FF2B5EF4-FFF2-40B4-BE49-F238E27FC236}">
                <a16:creationId xmlns:a16="http://schemas.microsoft.com/office/drawing/2014/main" id="{99B4B4A3-44CB-F14C-3B97-6466CA15B348}"/>
              </a:ext>
            </a:extLst>
          </p:cNvPr>
          <p:cNvSpPr/>
          <p:nvPr/>
        </p:nvSpPr>
        <p:spPr>
          <a:xfrm>
            <a:off x="10021504" y="240268"/>
            <a:ext cx="1873045" cy="1114519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>
                <a:latin typeface="Trebuchet MS" panose="020B0603020202020204" pitchFamily="34" charset="0"/>
              </a:rPr>
              <a:t>Deadline:</a:t>
            </a:r>
          </a:p>
          <a:p>
            <a:pPr algn="ctr"/>
            <a:r>
              <a:rPr lang="en-GB" dirty="0">
                <a:latin typeface="Trebuchet MS" panose="020B0603020202020204" pitchFamily="34" charset="0"/>
              </a:rPr>
              <a:t>EOL</a:t>
            </a:r>
          </a:p>
        </p:txBody>
      </p:sp>
    </p:spTree>
    <p:extLst>
      <p:ext uri="{BB962C8B-B14F-4D97-AF65-F5344CB8AC3E}">
        <p14:creationId xmlns:p14="http://schemas.microsoft.com/office/powerpoint/2010/main" val="3106256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PR - Default Slide Template.potm" id="{FF64BDBF-4DE8-45D9-8E10-3B497A599D40}" vid="{9B866423-0A7D-48FD-AE07-23D80A4963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SPR - Default Slide Template</Template>
  <TotalTime>117</TotalTime>
  <Words>914</Words>
  <Application>Microsoft Office PowerPoint</Application>
  <PresentationFormat>Widescreen</PresentationFormat>
  <Paragraphs>145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Aptos</vt:lpstr>
      <vt:lpstr>Arial</vt:lpstr>
      <vt:lpstr>Courier New</vt:lpstr>
      <vt:lpstr>Impact</vt:lpstr>
      <vt:lpstr>Trebuchet MS</vt:lpstr>
      <vt:lpstr>Office Theme</vt:lpstr>
      <vt:lpstr>Functions</vt:lpstr>
      <vt:lpstr>Recall Quiz</vt:lpstr>
      <vt:lpstr>PowerPoint Presentation</vt:lpstr>
      <vt:lpstr>Would you rather be DRY or WET?</vt:lpstr>
      <vt:lpstr>Functions</vt:lpstr>
      <vt:lpstr>Syntax</vt:lpstr>
      <vt:lpstr>Functions in Python</vt:lpstr>
      <vt:lpstr>Q: What are arguments and parameters?</vt:lpstr>
      <vt:lpstr>PowerPoint Presentation</vt:lpstr>
      <vt:lpstr>A simple example</vt:lpstr>
      <vt:lpstr>A simple example</vt:lpstr>
      <vt:lpstr>You can have more than one argument…</vt:lpstr>
      <vt:lpstr>Let’s code some functions using https://python.toolsforteaching.co.uk/ </vt:lpstr>
      <vt:lpstr>Tasks</vt:lpstr>
      <vt:lpstr>Final Work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Rundell</dc:creator>
  <cp:lastModifiedBy>Simon Rundell</cp:lastModifiedBy>
  <cp:revision>10</cp:revision>
  <dcterms:created xsi:type="dcterms:W3CDTF">2025-09-12T06:00:18Z</dcterms:created>
  <dcterms:modified xsi:type="dcterms:W3CDTF">2026-07-07T07:08:46Z</dcterms:modified>
</cp:coreProperties>
</file>