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1"/>
  </p:notesMasterIdLst>
  <p:sldIdLst>
    <p:sldId id="264" r:id="rId3"/>
    <p:sldId id="263" r:id="rId4"/>
    <p:sldId id="280" r:id="rId5"/>
    <p:sldId id="267" r:id="rId6"/>
    <p:sldId id="271" r:id="rId7"/>
    <p:sldId id="273" r:id="rId8"/>
    <p:sldId id="265" r:id="rId9"/>
    <p:sldId id="266" r:id="rId10"/>
    <p:sldId id="268" r:id="rId11"/>
    <p:sldId id="274" r:id="rId12"/>
    <p:sldId id="275" r:id="rId13"/>
    <p:sldId id="276" r:id="rId14"/>
    <p:sldId id="269" r:id="rId15"/>
    <p:sldId id="270" r:id="rId16"/>
    <p:sldId id="272" r:id="rId17"/>
    <p:sldId id="277" r:id="rId18"/>
    <p:sldId id="278" r:id="rId19"/>
    <p:sldId id="27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89FA08-1F7A-42FF-A735-5C744DBDB152}" v="4" dt="2026-07-07T07:09:11.694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06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7B8C44B3-FB39-1586-40F1-919EACE4FAAC}"/>
    <pc:docChg chg="modSld">
      <pc:chgData name="Simon Rundell" userId="S::simonrundell@exe-coll.ac.uk::02f36d3d-9692-43c5-873c-1a596eba61c5" providerId="AD" clId="Web-{7B8C44B3-FB39-1586-40F1-919EACE4FAAC}" dt="2026-06-30T10:53:41.830" v="1" actId="20577"/>
      <pc:docMkLst>
        <pc:docMk/>
      </pc:docMkLst>
      <pc:sldChg chg="modSp">
        <pc:chgData name="Simon Rundell" userId="S::simonrundell@exe-coll.ac.uk::02f36d3d-9692-43c5-873c-1a596eba61c5" providerId="AD" clId="Web-{7B8C44B3-FB39-1586-40F1-919EACE4FAAC}" dt="2026-06-30T10:53:41.830" v="1" actId="20577"/>
        <pc:sldMkLst>
          <pc:docMk/>
          <pc:sldMk cId="1644293576" sldId="263"/>
        </pc:sldMkLst>
        <pc:spChg chg="mod">
          <ac:chgData name="Simon Rundell" userId="S::simonrundell@exe-coll.ac.uk::02f36d3d-9692-43c5-873c-1a596eba61c5" providerId="AD" clId="Web-{7B8C44B3-FB39-1586-40F1-919EACE4FAAC}" dt="2026-06-30T10:53:41.830" v="1" actId="20577"/>
          <ac:spMkLst>
            <pc:docMk/>
            <pc:sldMk cId="1644293576" sldId="263"/>
            <ac:spMk id="3" creationId="{44BE340F-1537-1DD8-A4C0-90C99D913A49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07:09:11.689" v="20"/>
      <pc:docMkLst>
        <pc:docMk/>
      </pc:docMkLst>
      <pc:sldChg chg="add del">
        <pc:chgData name="Simon Rundell" userId="02f36d3d-9692-43c5-873c-1a596eba61c5" providerId="ADAL" clId="{E495193B-C273-4421-898B-4796DEC811A2}" dt="2026-07-07T06:28:37.635" v="19" actId="2696"/>
        <pc:sldMkLst>
          <pc:docMk/>
          <pc:sldMk cId="2673633384" sldId="262"/>
        </pc:sldMkLst>
      </pc:sldChg>
      <pc:sldChg chg="modSp mod">
        <pc:chgData name="Simon Rundell" userId="02f36d3d-9692-43c5-873c-1a596eba61c5" providerId="ADAL" clId="{E495193B-C273-4421-898B-4796DEC811A2}" dt="2026-07-07T06:22:24.641" v="13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06:22:24.641" v="13" actId="207"/>
          <ac:spMkLst>
            <pc:docMk/>
            <pc:sldMk cId="1644293576" sldId="263"/>
            <ac:spMk id="3" creationId="{44BE340F-1537-1DD8-A4C0-90C99D913A49}"/>
          </ac:spMkLst>
        </pc:spChg>
      </pc:sldChg>
      <pc:sldChg chg="modSp mod">
        <pc:chgData name="Simon Rundell" userId="02f36d3d-9692-43c5-873c-1a596eba61c5" providerId="ADAL" clId="{E495193B-C273-4421-898B-4796DEC811A2}" dt="2026-07-07T06:23:34.698" v="14" actId="1076"/>
        <pc:sldMkLst>
          <pc:docMk/>
          <pc:sldMk cId="4153849325" sldId="269"/>
        </pc:sldMkLst>
        <pc:spChg chg="mod">
          <ac:chgData name="Simon Rundell" userId="02f36d3d-9692-43c5-873c-1a596eba61c5" providerId="ADAL" clId="{E495193B-C273-4421-898B-4796DEC811A2}" dt="2026-07-07T06:23:34.698" v="14" actId="1076"/>
          <ac:spMkLst>
            <pc:docMk/>
            <pc:sldMk cId="4153849325" sldId="269"/>
            <ac:spMk id="3" creationId="{FF558798-133A-1C1C-4796-2D0D6624F218}"/>
          </ac:spMkLst>
        </pc:spChg>
      </pc:sldChg>
      <pc:sldChg chg="addSp modSp mod">
        <pc:chgData name="Simon Rundell" userId="02f36d3d-9692-43c5-873c-1a596eba61c5" providerId="ADAL" clId="{E495193B-C273-4421-898B-4796DEC811A2}" dt="2026-07-07T06:26:29.366" v="18" actId="1076"/>
        <pc:sldMkLst>
          <pc:docMk/>
          <pc:sldMk cId="339083406" sldId="279"/>
        </pc:sldMkLst>
        <pc:spChg chg="mod">
          <ac:chgData name="Simon Rundell" userId="02f36d3d-9692-43c5-873c-1a596eba61c5" providerId="ADAL" clId="{E495193B-C273-4421-898B-4796DEC811A2}" dt="2026-07-07T06:24:07.617" v="15" actId="1076"/>
          <ac:spMkLst>
            <pc:docMk/>
            <pc:sldMk cId="339083406" sldId="279"/>
            <ac:spMk id="3" creationId="{28D706FE-0F41-4F69-E081-D590C97E6203}"/>
          </ac:spMkLst>
        </pc:spChg>
        <pc:picChg chg="add mod">
          <ac:chgData name="Simon Rundell" userId="02f36d3d-9692-43c5-873c-1a596eba61c5" providerId="ADAL" clId="{E495193B-C273-4421-898B-4796DEC811A2}" dt="2026-07-07T06:26:29.366" v="18" actId="1076"/>
          <ac:picMkLst>
            <pc:docMk/>
            <pc:sldMk cId="339083406" sldId="279"/>
            <ac:picMk id="5" creationId="{F65641DB-5C09-D058-5845-1C5539F45E31}"/>
          </ac:picMkLst>
        </pc:picChg>
      </pc:sldChg>
      <pc:sldChg chg="add">
        <pc:chgData name="Simon Rundell" userId="02f36d3d-9692-43c5-873c-1a596eba61c5" providerId="ADAL" clId="{E495193B-C273-4421-898B-4796DEC811A2}" dt="2026-07-07T07:09:11.689" v="20"/>
        <pc:sldMkLst>
          <pc:docMk/>
          <pc:sldMk cId="1702118680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819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FAD55-05B2-6EDC-E194-CEAA2331F6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Queues, Lists and Stacks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A6E392-5D35-D6D5-5636-9F7B60A4B7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4287" y="5754623"/>
            <a:ext cx="2166901" cy="448965"/>
          </a:xfrm>
        </p:spPr>
        <p:txBody>
          <a:bodyPr/>
          <a:lstStyle/>
          <a:p>
            <a:r>
              <a:rPr lang="en-GB" dirty="0"/>
              <a:t>Lesson 11</a:t>
            </a:r>
          </a:p>
        </p:txBody>
      </p:sp>
    </p:spTree>
    <p:extLst>
      <p:ext uri="{BB962C8B-B14F-4D97-AF65-F5344CB8AC3E}">
        <p14:creationId xmlns:p14="http://schemas.microsoft.com/office/powerpoint/2010/main" val="400847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from last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2"/>
              </a:rPr>
              <a:t>https://retrieval.toolsforteaching.co.uk</a:t>
            </a:r>
            <a:r>
              <a:rPr lang="en-GB" sz="3600" dirty="0">
                <a:latin typeface="Trebuchet MS"/>
              </a:rPr>
              <a:t> </a:t>
            </a: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5400" dirty="0">
                <a:latin typeface="Trebuchet MS"/>
              </a:rPr>
              <a:t>Code: </a:t>
            </a:r>
            <a:r>
              <a:rPr lang="en-GB" sz="5400" dirty="0">
                <a:solidFill>
                  <a:srgbClr val="FF0000"/>
                </a:solidFill>
                <a:latin typeface="Trebuchet MS"/>
              </a:rPr>
              <a:t>38lw3z</a:t>
            </a:r>
            <a:endParaRPr lang="en-US" sz="5400" dirty="0">
              <a:solidFill>
                <a:srgbClr val="FF0000"/>
              </a:solidFill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AC333-0A39-6ECF-3F54-1DDD4A279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C824D-20D5-5E81-D0A3-B7677F0D2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introduce the concept of </a:t>
            </a:r>
            <a:r>
              <a:rPr lang="en-GB" b="1" dirty="0">
                <a:solidFill>
                  <a:srgbClr val="FF0000"/>
                </a:solidFill>
              </a:rPr>
              <a:t>queues</a:t>
            </a:r>
          </a:p>
          <a:p>
            <a:r>
              <a:rPr lang="en-GB" dirty="0"/>
              <a:t>To go over </a:t>
            </a:r>
            <a:r>
              <a:rPr lang="en-GB" b="1" dirty="0">
                <a:solidFill>
                  <a:srgbClr val="FF0000"/>
                </a:solidFill>
              </a:rPr>
              <a:t>lists</a:t>
            </a:r>
            <a:r>
              <a:rPr lang="en-GB" dirty="0"/>
              <a:t>, and how we use them</a:t>
            </a:r>
          </a:p>
          <a:p>
            <a:r>
              <a:rPr lang="en-GB" dirty="0"/>
              <a:t>To explore the idea of </a:t>
            </a:r>
            <a:r>
              <a:rPr lang="en-GB" b="1" dirty="0">
                <a:solidFill>
                  <a:srgbClr val="FF0000"/>
                </a:solidFill>
              </a:rPr>
              <a:t>stacks</a:t>
            </a:r>
            <a:r>
              <a:rPr lang="en-GB" dirty="0"/>
              <a:t>, the opposite of queues</a:t>
            </a:r>
          </a:p>
        </p:txBody>
      </p:sp>
    </p:spTree>
    <p:extLst>
      <p:ext uri="{BB962C8B-B14F-4D97-AF65-F5344CB8AC3E}">
        <p14:creationId xmlns:p14="http://schemas.microsoft.com/office/powerpoint/2010/main" val="214135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F39D6-A25A-B612-3A36-E6695D1E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Let’s recap on Arrays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5BBAF-79F9-19AD-CD09-04645A283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 Array is the generic word for a </a:t>
            </a:r>
            <a:r>
              <a:rPr lang="en-GB" b="1" dirty="0">
                <a:solidFill>
                  <a:srgbClr val="FF0000"/>
                </a:solidFill>
              </a:rPr>
              <a:t>List</a:t>
            </a:r>
            <a:r>
              <a:rPr lang="en-GB" dirty="0"/>
              <a:t> in Python. They are essentially the same thing.</a:t>
            </a:r>
          </a:p>
          <a:p>
            <a:endParaRPr lang="en-GB" dirty="0"/>
          </a:p>
          <a:p>
            <a:r>
              <a:rPr lang="en-GB" dirty="0"/>
              <a:t>The place of an item in a list is numbered from </a:t>
            </a:r>
            <a:r>
              <a:rPr lang="en-GB" b="1" dirty="0">
                <a:solidFill>
                  <a:srgbClr val="FF0000"/>
                </a:solidFill>
              </a:rPr>
              <a:t>0</a:t>
            </a:r>
          </a:p>
          <a:p>
            <a:r>
              <a:rPr lang="en-GB" dirty="0"/>
              <a:t>and we refer to it in square brackets</a:t>
            </a:r>
            <a:r>
              <a:rPr lang="en-GB" dirty="0">
                <a:solidFill>
                  <a:srgbClr val="FF0000"/>
                </a:solidFill>
              </a:rPr>
              <a:t> [  ]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/>
              <a:t>Example:    </a:t>
            </a:r>
            <a:r>
              <a:rPr lang="en-GB" dirty="0" err="1"/>
              <a:t>my_list</a:t>
            </a:r>
            <a:r>
              <a:rPr lang="en-GB" dirty="0"/>
              <a:t>[0]    </a:t>
            </a:r>
            <a:r>
              <a:rPr lang="en-GB" dirty="0">
                <a:sym typeface="Wingdings" panose="05000000000000000000" pitchFamily="2" charset="2"/>
              </a:rPr>
              <a:t> the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first</a:t>
            </a:r>
            <a:r>
              <a:rPr lang="en-GB" dirty="0">
                <a:sym typeface="Wingdings" panose="05000000000000000000" pitchFamily="2" charset="2"/>
              </a:rPr>
              <a:t> item in this list</a:t>
            </a:r>
          </a:p>
          <a:p>
            <a:r>
              <a:rPr lang="en-GB" dirty="0">
                <a:solidFill>
                  <a:schemeClr val="bg1"/>
                </a:solidFill>
                <a:sym typeface="Wingdings" panose="05000000000000000000" pitchFamily="2" charset="2"/>
              </a:rPr>
              <a:t>   </a:t>
            </a:r>
            <a:r>
              <a:rPr lang="en-GB" dirty="0">
                <a:sym typeface="Wingdings" panose="05000000000000000000" pitchFamily="2" charset="2"/>
              </a:rPr>
              <a:t>               </a:t>
            </a:r>
            <a:r>
              <a:rPr lang="en-GB" dirty="0" err="1">
                <a:sym typeface="Wingdings" panose="05000000000000000000" pitchFamily="2" charset="2"/>
              </a:rPr>
              <a:t>my_list</a:t>
            </a:r>
            <a:r>
              <a:rPr lang="en-GB" dirty="0">
                <a:sym typeface="Wingdings" panose="05000000000000000000" pitchFamily="2" charset="2"/>
              </a:rPr>
              <a:t>[-1]    the </a:t>
            </a:r>
            <a:r>
              <a:rPr lang="en-GB" dirty="0">
                <a:solidFill>
                  <a:srgbClr val="FF0000"/>
                </a:solidFill>
                <a:sym typeface="Wingdings" panose="05000000000000000000" pitchFamily="2" charset="2"/>
              </a:rPr>
              <a:t>last</a:t>
            </a:r>
            <a:r>
              <a:rPr lang="en-GB" dirty="0">
                <a:sym typeface="Wingdings" panose="05000000000000000000" pitchFamily="2" charset="2"/>
              </a:rPr>
              <a:t> item in this list</a:t>
            </a:r>
          </a:p>
        </p:txBody>
      </p:sp>
    </p:spTree>
    <p:extLst>
      <p:ext uri="{BB962C8B-B14F-4D97-AF65-F5344CB8AC3E}">
        <p14:creationId xmlns:p14="http://schemas.microsoft.com/office/powerpoint/2010/main" val="182426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8B6C07-1688-6FBE-4A8F-3A1BAA5EC0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82951"/>
              </p:ext>
            </p:extLst>
          </p:nvPr>
        </p:nvGraphicFramePr>
        <p:xfrm>
          <a:off x="282965" y="231977"/>
          <a:ext cx="9177905" cy="6620036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959020">
                  <a:extLst>
                    <a:ext uri="{9D8B030D-6E8A-4147-A177-3AD203B41FA5}">
                      <a16:colId xmlns:a16="http://schemas.microsoft.com/office/drawing/2014/main" val="2469764447"/>
                    </a:ext>
                  </a:extLst>
                </a:gridCol>
                <a:gridCol w="2533768">
                  <a:extLst>
                    <a:ext uri="{9D8B030D-6E8A-4147-A177-3AD203B41FA5}">
                      <a16:colId xmlns:a16="http://schemas.microsoft.com/office/drawing/2014/main" val="1504289376"/>
                    </a:ext>
                  </a:extLst>
                </a:gridCol>
                <a:gridCol w="4685117">
                  <a:extLst>
                    <a:ext uri="{9D8B030D-6E8A-4147-A177-3AD203B41FA5}">
                      <a16:colId xmlns:a16="http://schemas.microsoft.com/office/drawing/2014/main" val="1987738348"/>
                    </a:ext>
                  </a:extLst>
                </a:gridCol>
              </a:tblGrid>
              <a:tr h="4690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Command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GB" sz="2000">
                        <a:solidFill>
                          <a:schemeClr val="bg1"/>
                        </a:solidFill>
                      </a:endParaRP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</a:rPr>
                        <a:t>Explanation</a:t>
                      </a:r>
                      <a:endParaRPr lang="en-GB" sz="2000" dirty="0">
                        <a:solidFill>
                          <a:schemeClr val="bg1"/>
                        </a:solidFill>
                      </a:endParaRP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128978641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append(item)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fruits.append("pear")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Adds an item to the </a:t>
                      </a:r>
                      <a:r>
                        <a:rPr lang="en-GB" sz="1400" b="1">
                          <a:solidFill>
                            <a:schemeClr val="bg1"/>
                          </a:solidFill>
                        </a:rPr>
                        <a:t>end</a:t>
                      </a: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 of the list.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1499731445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insert(index, item)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fruits.insert(1, "grape")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Inserts an item at a specific position.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551256849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extend(</a:t>
                      </a: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iterable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fruits.extend(["mango","kiwi"])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Adds multiple items from another list (or iterable).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1220397828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remove(item)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fruits.remove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("apple")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Removes the first matching item. Error if not found.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506158064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pop()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fruits.pop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Removes and returns the </a:t>
                      </a:r>
                      <a:r>
                        <a:rPr lang="en-GB" sz="1400" b="1">
                          <a:solidFill>
                            <a:schemeClr val="bg1"/>
                          </a:solidFill>
                        </a:rPr>
                        <a:t>last item</a:t>
                      </a: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401627010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pop(index)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fruits.pop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(0)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Removes and returns item at a given position.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3767391876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clear()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fruits.clear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Removes </a:t>
                      </a:r>
                      <a:r>
                        <a:rPr lang="en-GB" sz="1400" b="1">
                          <a:solidFill>
                            <a:schemeClr val="bg1"/>
                          </a:solidFill>
                        </a:rPr>
                        <a:t>all items</a:t>
                      </a: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 from the list (empties it).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1152708314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index(item)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 err="1">
                          <a:solidFill>
                            <a:schemeClr val="bg1"/>
                          </a:solidFill>
                        </a:rPr>
                        <a:t>fruits.index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("banana")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Returns the position of the first matching item.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4077045676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count(item)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fruits.count("apple")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Counts how many times an item appears.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089384851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sort()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fruits.sort()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Sorts the list in ascending order (numbers or alphabet).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1405674876"/>
                  </a:ext>
                </a:extLst>
              </a:tr>
              <a:tr h="303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sort(reverse=True)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fruits.sort(reverse=True)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Sorts the list in </a:t>
                      </a:r>
                      <a:r>
                        <a:rPr lang="en-GB" sz="1400" b="1" dirty="0">
                          <a:solidFill>
                            <a:schemeClr val="bg1"/>
                          </a:solidFill>
                        </a:rPr>
                        <a:t>descending</a:t>
                      </a: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 order.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1901002723"/>
                  </a:ext>
                </a:extLst>
              </a:tr>
              <a:tr h="303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reverse()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fruits.reverse()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Reverses the order of the list.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257673093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len(list)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len(fruits)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Returns the number of items in the list.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3255520775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in / not in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"apple" in fruits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Checks if an item exists (returns True/False).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641829365"/>
                  </a:ext>
                </a:extLst>
              </a:tr>
              <a:tr h="55213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List slicing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fruits[1:3]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Returns part of the list (from index 1 up to but not including index 3).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768814333"/>
                  </a:ext>
                </a:extLst>
              </a:tr>
              <a:tr h="3772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List comprehension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solidFill>
                            <a:schemeClr val="bg1"/>
                          </a:solidFill>
                        </a:rPr>
                        <a:t>[x*2 for x in numbers]</a:t>
                      </a:r>
                    </a:p>
                  </a:txBody>
                  <a:tcPr marL="39558" marR="39558" marT="19779" marB="19779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dirty="0">
                          <a:solidFill>
                            <a:schemeClr val="bg1"/>
                          </a:solidFill>
                        </a:rPr>
                        <a:t>Creates a new list by applying an expression to each element.</a:t>
                      </a:r>
                    </a:p>
                  </a:txBody>
                  <a:tcPr marL="39558" marR="39558" marT="19779" marB="19779" anchor="ctr"/>
                </a:tc>
                <a:extLst>
                  <a:ext uri="{0D108BD9-81ED-4DB2-BD59-A6C34878D82A}">
                    <a16:rowId xmlns:a16="http://schemas.microsoft.com/office/drawing/2014/main" val="28386911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4043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7FCE1-3D41-7DA9-F6E0-772857F1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 come, first served.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8DF27-7555-A817-ABA1-955F48D08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need 5 volunteers…</a:t>
            </a:r>
          </a:p>
          <a:p>
            <a:r>
              <a:rPr lang="en-GB" dirty="0"/>
              <a:t>My volunteers form a line. </a:t>
            </a:r>
          </a:p>
          <a:p>
            <a:pPr lvl="1"/>
            <a:r>
              <a:rPr lang="en-GB" dirty="0"/>
              <a:t>Perhaps this is a line for the cinema.</a:t>
            </a:r>
          </a:p>
          <a:p>
            <a:r>
              <a:rPr lang="en-GB" dirty="0"/>
              <a:t>As they queue up to buy their tickets, who do I serve first?</a:t>
            </a:r>
          </a:p>
          <a:p>
            <a:r>
              <a:rPr lang="en-GB" dirty="0"/>
              <a:t>A queue is a good example of how we deal with things in an orderly way</a:t>
            </a:r>
          </a:p>
          <a:p>
            <a:r>
              <a:rPr lang="en-GB" dirty="0"/>
              <a:t>The first person to arrive is the first person to be served</a:t>
            </a:r>
          </a:p>
          <a:p>
            <a:r>
              <a:rPr lang="en-GB" b="1" dirty="0">
                <a:solidFill>
                  <a:srgbClr val="FF0000"/>
                </a:solidFill>
              </a:rPr>
              <a:t>First come, first served</a:t>
            </a:r>
            <a:r>
              <a:rPr lang="en-GB" dirty="0"/>
              <a:t> or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I</a:t>
            </a:r>
            <a:r>
              <a:rPr lang="en-GB" dirty="0"/>
              <a:t>n</a:t>
            </a:r>
            <a:r>
              <a:rPr lang="en-GB" b="1" dirty="0">
                <a:solidFill>
                  <a:srgbClr val="FF0000"/>
                </a:solidFill>
              </a:rPr>
              <a:t>,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O</a:t>
            </a:r>
            <a:r>
              <a:rPr lang="en-GB" dirty="0"/>
              <a:t>ut</a:t>
            </a:r>
          </a:p>
        </p:txBody>
      </p:sp>
    </p:spTree>
    <p:extLst>
      <p:ext uri="{BB962C8B-B14F-4D97-AF65-F5344CB8AC3E}">
        <p14:creationId xmlns:p14="http://schemas.microsoft.com/office/powerpoint/2010/main" val="300018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5FC94-4F8B-8498-9611-2D517B656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program deals with it in the same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87F0E-DC3D-32DB-E6A1-3419344F79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 the Source Code all instructions are handled in order</a:t>
            </a:r>
          </a:p>
          <a:p>
            <a:pPr lvl="1"/>
            <a:r>
              <a:rPr lang="en-GB" dirty="0"/>
              <a:t>Unless our branching code changes it</a:t>
            </a:r>
          </a:p>
          <a:p>
            <a:pPr lvl="1"/>
            <a:r>
              <a:rPr lang="en-GB" dirty="0"/>
              <a:t>One statement is processed and this is then followed by the line below.</a:t>
            </a:r>
          </a:p>
          <a:p>
            <a:r>
              <a:rPr lang="en-GB" dirty="0"/>
              <a:t>We can also handle data in this way</a:t>
            </a:r>
          </a:p>
        </p:txBody>
      </p:sp>
    </p:spTree>
    <p:extLst>
      <p:ext uri="{BB962C8B-B14F-4D97-AF65-F5344CB8AC3E}">
        <p14:creationId xmlns:p14="http://schemas.microsoft.com/office/powerpoint/2010/main" val="3013336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05CB2-F69A-4F7B-13BA-479356B90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FIFO –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I</a:t>
            </a:r>
            <a:r>
              <a:rPr lang="en-GB" dirty="0"/>
              <a:t>n</a:t>
            </a:r>
            <a:r>
              <a:rPr lang="en-GB" b="1" dirty="0">
                <a:solidFill>
                  <a:srgbClr val="FF0000"/>
                </a:solidFill>
              </a:rPr>
              <a:t>,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O</a:t>
            </a:r>
            <a:r>
              <a:rPr lang="en-GB" dirty="0"/>
              <a:t>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EF1C-2706-C120-6C11-CFE472D7D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545724"/>
            <a:ext cx="4541321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 queue works on the principle of FIFO</a:t>
            </a:r>
          </a:p>
          <a:p>
            <a:r>
              <a:rPr lang="en-GB" dirty="0"/>
              <a:t>The item at the front of the queue is the first one to be processed</a:t>
            </a:r>
          </a:p>
          <a:p>
            <a:r>
              <a:rPr lang="en-GB" dirty="0"/>
              <a:t>A good example would be batch processing jobs</a:t>
            </a:r>
          </a:p>
          <a:p>
            <a:pPr lvl="1"/>
            <a:r>
              <a:rPr lang="en-GB" dirty="0"/>
              <a:t>Data Analysis</a:t>
            </a:r>
          </a:p>
          <a:p>
            <a:pPr lvl="1"/>
            <a:r>
              <a:rPr lang="en-GB" dirty="0"/>
              <a:t>Image rendering</a:t>
            </a:r>
          </a:p>
          <a:p>
            <a:pPr lvl="1"/>
            <a:r>
              <a:rPr lang="en-GB" dirty="0"/>
              <a:t>Sending information to peripherals</a:t>
            </a:r>
          </a:p>
        </p:txBody>
      </p:sp>
      <p:pic>
        <p:nvPicPr>
          <p:cNvPr id="5" name="Picture 4" descr="A diagram of a number of people&#10;&#10;AI-generated content may be incorrect.">
            <a:extLst>
              <a:ext uri="{FF2B5EF4-FFF2-40B4-BE49-F238E27FC236}">
                <a16:creationId xmlns:a16="http://schemas.microsoft.com/office/drawing/2014/main" id="{7E283098-0B4E-A0C4-320D-FCD216F1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612" y="2361156"/>
            <a:ext cx="4910889" cy="327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5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B5DF0-EC0F-851B-E0E6-403FB4455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Coding a queue in Python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79F6CC19-9AD7-7F98-D4AF-4173B355DF28}"/>
              </a:ext>
            </a:extLst>
          </p:cNvPr>
          <p:cNvSpPr/>
          <p:nvPr/>
        </p:nvSpPr>
        <p:spPr>
          <a:xfrm>
            <a:off x="300310" y="1740052"/>
            <a:ext cx="9452211" cy="377041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# Queue example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queue = []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queue.append("Student A")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queue.append("Student B")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queue.append("Student C")</a:t>
            </a:r>
          </a:p>
          <a:p>
            <a:endParaRPr lang="en-GB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print("Queue now:", queue)</a:t>
            </a:r>
          </a:p>
          <a:p>
            <a:endParaRPr lang="en-GB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# First in line leaves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first = queue.pop(0)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print("Removed:", first)</a:t>
            </a:r>
          </a:p>
          <a:p>
            <a:r>
              <a:rPr lang="en-GB">
                <a:solidFill>
                  <a:srgbClr val="FFFFFF"/>
                </a:solidFill>
                <a:latin typeface="Courier New" panose="02070309020205020404" pitchFamily="49" charset="0"/>
              </a:rPr>
              <a:t>print("Queue after pop:", queue)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0F2734E3-FB7E-EE74-8EA2-882F833C2ABF}"/>
              </a:ext>
            </a:extLst>
          </p:cNvPr>
          <p:cNvSpPr/>
          <p:nvPr/>
        </p:nvSpPr>
        <p:spPr>
          <a:xfrm>
            <a:off x="5269832" y="2731168"/>
            <a:ext cx="5811252" cy="191302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.pop(0) </a:t>
            </a:r>
            <a:r>
              <a:rPr lang="en-GB" dirty="0"/>
              <a:t>removes the first item in the queue</a:t>
            </a:r>
          </a:p>
        </p:txBody>
      </p:sp>
    </p:spTree>
    <p:extLst>
      <p:ext uri="{BB962C8B-B14F-4D97-AF65-F5344CB8AC3E}">
        <p14:creationId xmlns:p14="http://schemas.microsoft.com/office/powerpoint/2010/main" val="413860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BB7E1-E507-421E-8CA2-6260BDE39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Task: Coding a queue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2712E-29DA-E42C-C35B-78788D492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an empty queue</a:t>
            </a:r>
          </a:p>
          <a:p>
            <a:r>
              <a:rPr lang="en-GB" dirty="0"/>
              <a:t>Enqueue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(.append</a:t>
            </a:r>
            <a:r>
              <a:rPr lang="en-GB" dirty="0"/>
              <a:t>) to the queue FIVE names</a:t>
            </a:r>
          </a:p>
          <a:p>
            <a:r>
              <a:rPr lang="en-GB" dirty="0"/>
              <a:t>Dequeue (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pop(0)</a:t>
            </a:r>
            <a:r>
              <a:rPr lang="en-GB" dirty="0"/>
              <a:t>) the names one by one and print them</a:t>
            </a:r>
          </a:p>
          <a:p>
            <a:r>
              <a:rPr lang="en-GB" dirty="0"/>
              <a:t>Next: do this using a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GB" dirty="0"/>
              <a:t> loop (if you didn’t before)</a:t>
            </a:r>
          </a:p>
          <a:p>
            <a:r>
              <a:rPr lang="en-GB" dirty="0"/>
              <a:t>What happens when you try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pop(0)</a:t>
            </a:r>
            <a:r>
              <a:rPr lang="en-GB" dirty="0"/>
              <a:t> on an empty queue?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6007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E2C10-F005-83A7-E988-ED398FC79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Independent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47526-70EC-6E5A-6BAF-3798B4C9A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Create a queue list.</a:t>
            </a:r>
          </a:p>
          <a:p>
            <a:r>
              <a:rPr lang="en-GB" dirty="0"/>
              <a:t>Add 4 passenger names.</a:t>
            </a:r>
          </a:p>
          <a:p>
            <a:r>
              <a:rPr lang="en-GB" dirty="0"/>
              <a:t>“Bus arrives”: remove 2 passengers from the front.</a:t>
            </a:r>
          </a:p>
          <a:p>
            <a:r>
              <a:rPr lang="en-GB" dirty="0"/>
              <a:t>Print the remaining queue.</a:t>
            </a:r>
          </a:p>
          <a:p>
            <a:endParaRPr lang="en-GB" dirty="0"/>
          </a:p>
          <a:p>
            <a:r>
              <a:rPr lang="en-GB" b="1" dirty="0"/>
              <a:t>Extension:</a:t>
            </a:r>
            <a:r>
              <a:rPr lang="en-GB" dirty="0"/>
              <a:t> Let users input() names until they type “stop”. Then dequeue everyone until the queue is empty.</a:t>
            </a:r>
          </a:p>
        </p:txBody>
      </p:sp>
      <p:sp>
        <p:nvSpPr>
          <p:cNvPr id="4" name="Working Independently">
            <a:extLst>
              <a:ext uri="{FF2B5EF4-FFF2-40B4-BE49-F238E27FC236}">
                <a16:creationId xmlns:a16="http://schemas.microsoft.com/office/drawing/2014/main" id="{D7BFDB6D-92AF-2A76-16E4-91E9111429F1}"/>
              </a:ext>
            </a:extLst>
          </p:cNvPr>
          <p:cNvSpPr/>
          <p:nvPr/>
        </p:nvSpPr>
        <p:spPr>
          <a:xfrm>
            <a:off x="10015309" y="1551052"/>
            <a:ext cx="1873045" cy="8793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08A5DEA9-D0F5-D141-AF07-4F65162A7A62}"/>
              </a:ext>
            </a:extLst>
          </p:cNvPr>
          <p:cNvSpPr/>
          <p:nvPr/>
        </p:nvSpPr>
        <p:spPr>
          <a:xfrm>
            <a:off x="10422945" y="3025771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125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3265F-8C27-8A4A-B90E-739F0A2A1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58798-133A-1C1C-4796-2D0D6624F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411384"/>
            <a:ext cx="6632766" cy="4351338"/>
          </a:xfrm>
        </p:spPr>
        <p:txBody>
          <a:bodyPr/>
          <a:lstStyle/>
          <a:p>
            <a:r>
              <a:rPr lang="en-GB" dirty="0"/>
              <a:t>I have a lot of paperwork on my desk:</a:t>
            </a:r>
          </a:p>
          <a:p>
            <a:pPr lvl="1"/>
            <a:r>
              <a:rPr lang="en-GB" dirty="0"/>
              <a:t>Your REACH plans,</a:t>
            </a:r>
          </a:p>
          <a:p>
            <a:pPr lvl="1"/>
            <a:r>
              <a:rPr lang="en-GB" dirty="0"/>
              <a:t>Your homework</a:t>
            </a:r>
          </a:p>
          <a:p>
            <a:pPr lvl="1"/>
            <a:r>
              <a:rPr lang="en-GB" dirty="0"/>
              <a:t>Memos from my boss</a:t>
            </a:r>
          </a:p>
          <a:p>
            <a:r>
              <a:rPr lang="en-GB" dirty="0"/>
              <a:t>When a put another piece of work on the pile, it is at the top</a:t>
            </a:r>
          </a:p>
          <a:p>
            <a:r>
              <a:rPr lang="en-GB" dirty="0"/>
              <a:t>It is the first piece of work I can get from that pile</a:t>
            </a:r>
          </a:p>
          <a:p>
            <a:r>
              <a:rPr lang="en-GB" dirty="0"/>
              <a:t>This stack of papers are represented in computing as a </a:t>
            </a:r>
            <a:r>
              <a:rPr lang="en-GB" b="1" dirty="0">
                <a:solidFill>
                  <a:srgbClr val="FF0000"/>
                </a:solidFill>
              </a:rPr>
              <a:t>Stack</a:t>
            </a:r>
          </a:p>
          <a:p>
            <a:pPr lvl="1"/>
            <a:endParaRPr lang="en-GB" dirty="0"/>
          </a:p>
        </p:txBody>
      </p:sp>
      <p:pic>
        <p:nvPicPr>
          <p:cNvPr id="4" name="Buried under your work" descr="A person sitting at a desk with a stack of papers&#10;&#10;AI-generated content may be incorrect.">
            <a:extLst>
              <a:ext uri="{FF2B5EF4-FFF2-40B4-BE49-F238E27FC236}">
                <a16:creationId xmlns:a16="http://schemas.microsoft.com/office/drawing/2014/main" id="{746E343A-7998-80E5-491C-873629E2B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223" y="1411384"/>
            <a:ext cx="4681250" cy="312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49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4BD61-E12A-7B21-A894-368F2CF81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LIFO – </a:t>
            </a:r>
            <a:r>
              <a:rPr lang="en-GB" b="1" dirty="0">
                <a:solidFill>
                  <a:srgbClr val="FF0000"/>
                </a:solidFill>
              </a:rPr>
              <a:t>L</a:t>
            </a:r>
            <a:r>
              <a:rPr lang="en-GB" dirty="0"/>
              <a:t>ast </a:t>
            </a:r>
            <a:r>
              <a:rPr lang="en-GB" b="1" dirty="0">
                <a:solidFill>
                  <a:srgbClr val="FF0000"/>
                </a:solidFill>
              </a:rPr>
              <a:t>I</a:t>
            </a:r>
            <a:r>
              <a:rPr lang="en-GB" dirty="0"/>
              <a:t>n</a:t>
            </a:r>
            <a:r>
              <a:rPr lang="en-GB" b="1" dirty="0">
                <a:solidFill>
                  <a:srgbClr val="FF0000"/>
                </a:solidFill>
              </a:rPr>
              <a:t>,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O</a:t>
            </a:r>
            <a:r>
              <a:rPr lang="en-GB" dirty="0"/>
              <a:t>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9F4CF-39EF-B988-5552-52D605111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6923322" cy="4351338"/>
          </a:xfrm>
        </p:spPr>
        <p:txBody>
          <a:bodyPr/>
          <a:lstStyle/>
          <a:p>
            <a:r>
              <a:rPr lang="en-GB" dirty="0"/>
              <a:t>Stacks therefore are LIFO – </a:t>
            </a:r>
            <a:r>
              <a:rPr lang="en-GB" b="1" dirty="0">
                <a:solidFill>
                  <a:srgbClr val="FF0000"/>
                </a:solidFill>
              </a:rPr>
              <a:t>L</a:t>
            </a:r>
            <a:r>
              <a:rPr lang="en-GB" dirty="0"/>
              <a:t>ast </a:t>
            </a:r>
            <a:r>
              <a:rPr lang="en-GB" b="1" dirty="0">
                <a:solidFill>
                  <a:srgbClr val="FF0000"/>
                </a:solidFill>
              </a:rPr>
              <a:t>I</a:t>
            </a:r>
            <a:r>
              <a:rPr lang="en-GB" dirty="0"/>
              <a:t>n </a:t>
            </a:r>
            <a:r>
              <a:rPr lang="en-GB" b="1" dirty="0">
                <a:solidFill>
                  <a:srgbClr val="FF0000"/>
                </a:solidFill>
              </a:rPr>
              <a:t>F</a:t>
            </a:r>
            <a:r>
              <a:rPr lang="en-GB" dirty="0"/>
              <a:t>irst </a:t>
            </a:r>
            <a:r>
              <a:rPr lang="en-GB" b="1" dirty="0">
                <a:solidFill>
                  <a:srgbClr val="FF0000"/>
                </a:solidFill>
              </a:rPr>
              <a:t>O</a:t>
            </a:r>
            <a:r>
              <a:rPr lang="en-GB" dirty="0"/>
              <a:t>ut</a:t>
            </a:r>
          </a:p>
          <a:p>
            <a:r>
              <a:rPr lang="en-GB" dirty="0"/>
              <a:t>The last item of data is the first item that I access.</a:t>
            </a:r>
          </a:p>
          <a:p>
            <a:r>
              <a:rPr lang="en-GB" dirty="0"/>
              <a:t>This is used for:</a:t>
            </a:r>
          </a:p>
          <a:p>
            <a:pPr lvl="1"/>
            <a:r>
              <a:rPr lang="en-GB" dirty="0"/>
              <a:t>Undo/Redo Functionality</a:t>
            </a:r>
          </a:p>
          <a:p>
            <a:pPr lvl="1"/>
            <a:r>
              <a:rPr lang="en-GB" dirty="0"/>
              <a:t>Syntax Parsing</a:t>
            </a:r>
          </a:p>
          <a:p>
            <a:pPr lvl="1"/>
            <a:r>
              <a:rPr lang="en-GB" dirty="0"/>
              <a:t>Reversing words or strings</a:t>
            </a:r>
          </a:p>
          <a:p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D8C114-82E9-3A6E-2D18-06B1C8CD9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1E6"/>
              </a:clrFrom>
              <a:clrTo>
                <a:srgbClr val="F6F1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09652">
            <a:off x="7320072" y="557649"/>
            <a:ext cx="3610893" cy="5416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061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A0434-E4D3-C5CE-8999-267FBBA8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Coding a stack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E8282665-AAF7-9815-C393-A85F95952BD0}"/>
              </a:ext>
            </a:extLst>
          </p:cNvPr>
          <p:cNvSpPr/>
          <p:nvPr/>
        </p:nvSpPr>
        <p:spPr>
          <a:xfrm>
            <a:off x="292289" y="1782744"/>
            <a:ext cx="9452211" cy="363170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# Stack example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stack = []</a:t>
            </a:r>
          </a:p>
          <a:p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stack.append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("Plate 1")</a:t>
            </a:r>
          </a:p>
          <a:p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stack.append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("Plate 2")</a:t>
            </a:r>
          </a:p>
          <a:p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stack.append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("Plate 3")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print("Stack now:", stack)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# Remove the top plate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top =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stack.pop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print("Removed:", top)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print("Stack after pop:", stack)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6B8BBD59-9B60-8D86-8416-77F836BA8CC2}"/>
              </a:ext>
            </a:extLst>
          </p:cNvPr>
          <p:cNvSpPr/>
          <p:nvPr/>
        </p:nvSpPr>
        <p:spPr>
          <a:xfrm>
            <a:off x="5149516" y="3598596"/>
            <a:ext cx="5811252" cy="1913021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.pop() </a:t>
            </a:r>
            <a:r>
              <a:rPr lang="en-GB" dirty="0"/>
              <a:t>removes the LAST item in the queue</a:t>
            </a:r>
          </a:p>
        </p:txBody>
      </p:sp>
    </p:spTree>
    <p:extLst>
      <p:ext uri="{BB962C8B-B14F-4D97-AF65-F5344CB8AC3E}">
        <p14:creationId xmlns:p14="http://schemas.microsoft.com/office/powerpoint/2010/main" val="387299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4B36D-C566-58B4-B9C0-9D6059D2D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Stack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99B9B-3590-1DBA-F3C0-D9EB4DD353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Start with an empty stack.</a:t>
            </a:r>
          </a:p>
          <a:p>
            <a:r>
              <a:rPr lang="en-GB" dirty="0"/>
              <a:t>Let the user type in 3 items (use </a:t>
            </a:r>
            <a:r>
              <a:rPr lang="en-GB" dirty="0">
                <a:latin typeface="Courier New" panose="02070309020205020404" pitchFamily="49" charset="0"/>
                <a:cs typeface="Courier New" panose="02070309020205020404" pitchFamily="49" charset="0"/>
              </a:rPr>
              <a:t>input()</a:t>
            </a:r>
            <a:r>
              <a:rPr lang="en-GB" dirty="0"/>
              <a:t>).</a:t>
            </a:r>
          </a:p>
          <a:p>
            <a:r>
              <a:rPr lang="en-GB" dirty="0"/>
              <a:t>Removes all the items one at a time, printing them in order.</a:t>
            </a:r>
          </a:p>
          <a:p>
            <a:r>
              <a:rPr lang="en-GB" b="1" dirty="0"/>
              <a:t>Extension: </a:t>
            </a:r>
            <a:r>
              <a:rPr lang="en-GB" dirty="0"/>
              <a:t>Make the program keep asking until the stack is empty.</a:t>
            </a:r>
          </a:p>
        </p:txBody>
      </p:sp>
    </p:spTree>
    <p:extLst>
      <p:ext uri="{BB962C8B-B14F-4D97-AF65-F5344CB8AC3E}">
        <p14:creationId xmlns:p14="http://schemas.microsoft.com/office/powerpoint/2010/main" val="1788454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3C785-5996-164F-CF2C-3FC43D27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Combined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1A3FE-F7FA-99D8-3DE8-CB11D39A2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Write one program that:</a:t>
            </a:r>
          </a:p>
          <a:p>
            <a:r>
              <a:rPr lang="en-GB" dirty="0"/>
              <a:t>Starts with a list of items.</a:t>
            </a:r>
          </a:p>
          <a:p>
            <a:r>
              <a:rPr lang="en-GB" dirty="0"/>
              <a:t>Let the user choose:</a:t>
            </a:r>
          </a:p>
          <a:p>
            <a:pPr lvl="1"/>
            <a:r>
              <a:rPr lang="en-GB" dirty="0"/>
              <a:t>“stack mode” (pop from the end)</a:t>
            </a:r>
          </a:p>
          <a:p>
            <a:pPr lvl="1"/>
            <a:r>
              <a:rPr lang="en-GB" dirty="0"/>
              <a:t> OR “queue mode” (pop from the start).</a:t>
            </a:r>
          </a:p>
          <a:p>
            <a:r>
              <a:rPr lang="en-GB" dirty="0"/>
              <a:t>Print the order items are removed.</a:t>
            </a:r>
          </a:p>
          <a:p>
            <a:r>
              <a:rPr lang="en-GB" dirty="0"/>
              <a:t>Which data structure is better for an Undo button in Word?</a:t>
            </a:r>
          </a:p>
          <a:p>
            <a:r>
              <a:rPr lang="en-GB" dirty="0"/>
              <a:t>Which is better for a printer job list?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612AE5C1-4447-EE93-3CEB-944EF35AA47F}"/>
              </a:ext>
            </a:extLst>
          </p:cNvPr>
          <p:cNvSpPr/>
          <p:nvPr/>
        </p:nvSpPr>
        <p:spPr>
          <a:xfrm>
            <a:off x="10422945" y="3429000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 </a:t>
            </a:r>
            <a:r>
              <a:rPr lang="en-US" sz="1800" b="1" dirty="0">
                <a:latin typeface="Trebuchet MS" panose="020B0603020202020204" pitchFamily="34" charset="0"/>
              </a:rPr>
              <a:t>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8D9DDF9E-7B8F-1350-ECB5-B25F478F8FEE}"/>
              </a:ext>
            </a:extLst>
          </p:cNvPr>
          <p:cNvSpPr/>
          <p:nvPr/>
        </p:nvSpPr>
        <p:spPr>
          <a:xfrm>
            <a:off x="10015309" y="1551052"/>
            <a:ext cx="1873045" cy="83120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1980462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7BAD4-2B11-9EFC-A85C-810650DF6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45371"/>
            <a:ext cx="9452211" cy="1325563"/>
          </a:xfrm>
        </p:spPr>
        <p:txBody>
          <a:bodyPr/>
          <a:lstStyle/>
          <a:p>
            <a:r>
              <a:rPr lang="en-GB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706FE-0F41-4F69-E081-D590C97E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10" y="938464"/>
            <a:ext cx="9452211" cy="5919536"/>
          </a:xfrm>
          <a:solidFill>
            <a:schemeClr val="bg1"/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GB" dirty="0"/>
              <a:t>Part A – Stack Practice</a:t>
            </a:r>
          </a:p>
          <a:p>
            <a:pPr lvl="1"/>
            <a:r>
              <a:rPr lang="en-GB" dirty="0"/>
              <a:t>Create an empty list called stack.</a:t>
            </a:r>
          </a:p>
          <a:p>
            <a:pPr lvl="1"/>
            <a:r>
              <a:rPr lang="en-GB" dirty="0"/>
              <a:t>Use .append() to add 5 book titles to the stack.</a:t>
            </a:r>
          </a:p>
          <a:p>
            <a:pPr lvl="1"/>
            <a:r>
              <a:rPr lang="en-GB" dirty="0"/>
              <a:t>Print the stack after all items are added.</a:t>
            </a:r>
          </a:p>
          <a:p>
            <a:pPr lvl="1"/>
            <a:r>
              <a:rPr lang="en-GB" dirty="0"/>
              <a:t>Use .pop() twice to remove the top two items, printing each one as you remove it.</a:t>
            </a:r>
          </a:p>
          <a:p>
            <a:pPr lvl="1"/>
            <a:r>
              <a:rPr lang="en-GB" dirty="0"/>
              <a:t>Print the final stack.</a:t>
            </a:r>
          </a:p>
          <a:p>
            <a:pPr lvl="1"/>
            <a:r>
              <a:rPr lang="en-GB" dirty="0"/>
              <a:t>👉 Extension: Make the program keep removing items until the stack is empty, showing each removal.</a:t>
            </a:r>
          </a:p>
          <a:p>
            <a:r>
              <a:rPr lang="en-GB" dirty="0"/>
              <a:t>Part B – Queue Practice</a:t>
            </a:r>
          </a:p>
          <a:p>
            <a:pPr lvl="1"/>
            <a:r>
              <a:rPr lang="en-GB" dirty="0"/>
              <a:t>Create an empty list called queue.</a:t>
            </a:r>
          </a:p>
          <a:p>
            <a:pPr lvl="1"/>
            <a:r>
              <a:rPr lang="en-GB" dirty="0"/>
              <a:t>Use .append() to add 5 student names to the queue.</a:t>
            </a:r>
          </a:p>
          <a:p>
            <a:pPr lvl="1"/>
            <a:r>
              <a:rPr lang="en-GB" dirty="0"/>
              <a:t>Print the queue.</a:t>
            </a:r>
          </a:p>
          <a:p>
            <a:pPr lvl="1"/>
            <a:r>
              <a:rPr lang="en-GB" dirty="0"/>
              <a:t>Use .pop(0) to remove and print the first student in line.</a:t>
            </a:r>
          </a:p>
          <a:p>
            <a:pPr lvl="1"/>
            <a:r>
              <a:rPr lang="en-GB" dirty="0"/>
              <a:t>Continue until the queue is empty.</a:t>
            </a:r>
          </a:p>
          <a:p>
            <a:pPr lvl="1"/>
            <a:r>
              <a:rPr lang="en-GB" dirty="0"/>
              <a:t>👉 Extension: Ask the user to type in names until they enter "stop".   Then remove everyone from the queue one by one, printing as they leave.</a:t>
            </a:r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E09A6B39-E57F-37AF-1425-BD43583D4DC1}"/>
              </a:ext>
            </a:extLst>
          </p:cNvPr>
          <p:cNvSpPr/>
          <p:nvPr/>
        </p:nvSpPr>
        <p:spPr>
          <a:xfrm>
            <a:off x="10021380" y="256415"/>
            <a:ext cx="1873045" cy="11145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Midnight before next lesson</a:t>
            </a:r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F65641DB-5C09-D058-5845-1C5539F45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499" y="17984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3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A0D9522-1DF7-4400-80F9-22744BDD48B2}" vid="{61AE97DF-632F-4AAC-A952-2888A060AD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DA0D9522-1DF7-4400-80F9-22744BDD48B2}" vid="{DA5AF4A1-8832-482E-843A-7A9B64ED3D2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111</TotalTime>
  <Words>1283</Words>
  <Application>Microsoft Office PowerPoint</Application>
  <PresentationFormat>Widescreen</PresentationFormat>
  <Paragraphs>191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Arial</vt:lpstr>
      <vt:lpstr>Courier New</vt:lpstr>
      <vt:lpstr>Impact</vt:lpstr>
      <vt:lpstr>Trebuchet MS</vt:lpstr>
      <vt:lpstr>Wingdings</vt:lpstr>
      <vt:lpstr>Office Theme</vt:lpstr>
      <vt:lpstr>Office Theme</vt:lpstr>
      <vt:lpstr>Queues, Lists and Stacks</vt:lpstr>
      <vt:lpstr>Recall from last lesson</vt:lpstr>
      <vt:lpstr>PowerPoint Presentation</vt:lpstr>
      <vt:lpstr>Aims</vt:lpstr>
      <vt:lpstr>Let’s recap on Arrays</vt:lpstr>
      <vt:lpstr>PowerPoint Presentation</vt:lpstr>
      <vt:lpstr>First come, first served.</vt:lpstr>
      <vt:lpstr>A program deals with it in the same way</vt:lpstr>
      <vt:lpstr>FIFO – First In, First Out</vt:lpstr>
      <vt:lpstr>Coding a queue in Python</vt:lpstr>
      <vt:lpstr>Task: Coding a queue</vt:lpstr>
      <vt:lpstr>Independent Task</vt:lpstr>
      <vt:lpstr>Stacks</vt:lpstr>
      <vt:lpstr>LIFO – Last In, First Out</vt:lpstr>
      <vt:lpstr>Coding a stack</vt:lpstr>
      <vt:lpstr>Stack Task</vt:lpstr>
      <vt:lpstr>Combined Task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4</cp:revision>
  <dcterms:created xsi:type="dcterms:W3CDTF">2025-09-19T06:03:38Z</dcterms:created>
  <dcterms:modified xsi:type="dcterms:W3CDTF">2026-07-07T07:09:16Z</dcterms:modified>
</cp:coreProperties>
</file>