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9"/>
  </p:notesMasterIdLst>
  <p:sldIdLst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D4C04-C82E-498D-921C-EA63C5F502E9}" v="1" dt="2026-07-07T06:35:13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 sldOrd">
      <pc:chgData name="Simon Rundell" userId="02f36d3d-9692-43c5-873c-1a596eba61c5" providerId="ADAL" clId="{E495193B-C273-4421-898B-4796DEC811A2}" dt="2026-07-07T06:35:59.285" v="4" actId="2696"/>
      <pc:docMkLst>
        <pc:docMk/>
      </pc:docMkLst>
      <pc:sldChg chg="add del ord">
        <pc:chgData name="Simon Rundell" userId="02f36d3d-9692-43c5-873c-1a596eba61c5" providerId="ADAL" clId="{E495193B-C273-4421-898B-4796DEC811A2}" dt="2026-07-07T06:35:37.036" v="3" actId="47"/>
        <pc:sldMkLst>
          <pc:docMk/>
          <pc:sldMk cId="1644293576" sldId="263"/>
        </pc:sldMkLst>
      </pc:sldChg>
      <pc:sldChg chg="del">
        <pc:chgData name="Simon Rundell" userId="02f36d3d-9692-43c5-873c-1a596eba61c5" providerId="ADAL" clId="{E495193B-C273-4421-898B-4796DEC811A2}" dt="2026-07-07T06:35:59.285" v="4" actId="2696"/>
        <pc:sldMkLst>
          <pc:docMk/>
          <pc:sldMk cId="3982351172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Ollie should look at https://www.w3schools.com/jquery/default.asp which begins with “</a:t>
            </a:r>
            <a:r>
              <a:rPr lang="en-GB" dirty="0" err="1"/>
              <a:t>JQuery</a:t>
            </a:r>
            <a:r>
              <a:rPr lang="en-GB" dirty="0"/>
              <a:t> is a JavaScript Library”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714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094BAB-7037-7D3B-24FC-D09364DE9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98949"/>
            <a:ext cx="9828589" cy="2387600"/>
          </a:xfrm>
        </p:spPr>
        <p:txBody>
          <a:bodyPr/>
          <a:lstStyle/>
          <a:p>
            <a:r>
              <a:rPr lang="en-GB" dirty="0"/>
              <a:t>Unit 2 Understand the principles of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0FB6569-0530-764E-4EE7-3268F6463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4039" y="5840362"/>
            <a:ext cx="1441674" cy="500486"/>
          </a:xfrm>
        </p:spPr>
        <p:txBody>
          <a:bodyPr/>
          <a:lstStyle/>
          <a:p>
            <a:r>
              <a:rPr lang="en-GB" dirty="0"/>
              <a:t>Lesson 1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9AF0D-847F-F8B1-C72D-EBF169317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150" y="3001234"/>
            <a:ext cx="5003373" cy="385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05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81ACB-C05B-036D-3A7E-DEE2DE9C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19C21-4E81-B61A-5A17-CB6EC5CF0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the end of the lesson, learners should be able to:</a:t>
            </a:r>
          </a:p>
          <a:p>
            <a:r>
              <a:rPr lang="en-US" dirty="0"/>
              <a:t>Define the term “coding.”</a:t>
            </a:r>
          </a:p>
          <a:p>
            <a:r>
              <a:rPr lang="en-US" dirty="0"/>
              <a:t>Define what is meant by a “coding language.”</a:t>
            </a:r>
          </a:p>
          <a:p>
            <a:r>
              <a:rPr lang="en-US" dirty="0"/>
              <a:t>Identify examples of technologies that use code.</a:t>
            </a:r>
          </a:p>
          <a:p>
            <a:r>
              <a:rPr lang="en-US" dirty="0"/>
              <a:t>Produce a short, written statement for homework.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56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4591-0974-4C27-0D27-F6A18B01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Which of these use code?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42508-B9B1-3878-6B78-100D9FE67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 Microwave</a:t>
            </a:r>
          </a:p>
          <a:p>
            <a:r>
              <a:rPr lang="en-GB" sz="4000" dirty="0"/>
              <a:t>a Website</a:t>
            </a:r>
          </a:p>
          <a:p>
            <a:r>
              <a:rPr lang="en-GB" sz="4000" dirty="0"/>
              <a:t>Microsoft Excel</a:t>
            </a:r>
          </a:p>
          <a:p>
            <a:r>
              <a:rPr lang="en-GB" sz="4000" dirty="0"/>
              <a:t>a Toaster</a:t>
            </a:r>
          </a:p>
          <a:p>
            <a:r>
              <a:rPr lang="en-GB" sz="4000" dirty="0"/>
              <a:t>a Smart Speaker</a:t>
            </a:r>
          </a:p>
          <a:p>
            <a:r>
              <a:rPr lang="en-GB" sz="4000" dirty="0"/>
              <a:t>a Car</a:t>
            </a:r>
          </a:p>
        </p:txBody>
      </p:sp>
      <p:pic>
        <p:nvPicPr>
          <p:cNvPr id="4" name="Yes Stamp">
            <a:extLst>
              <a:ext uri="{FF2B5EF4-FFF2-40B4-BE49-F238E27FC236}">
                <a16:creationId xmlns:a16="http://schemas.microsoft.com/office/drawing/2014/main" id="{48F26918-81B0-A25E-959B-0233B3B5B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473" y="1646238"/>
            <a:ext cx="1370922" cy="825016"/>
          </a:xfrm>
          <a:prstGeom prst="rect">
            <a:avLst/>
          </a:prstGeom>
        </p:spPr>
      </p:pic>
      <p:pic>
        <p:nvPicPr>
          <p:cNvPr id="5" name="Yes Stamp">
            <a:extLst>
              <a:ext uri="{FF2B5EF4-FFF2-40B4-BE49-F238E27FC236}">
                <a16:creationId xmlns:a16="http://schemas.microsoft.com/office/drawing/2014/main" id="{D7244D5E-4463-73F5-A214-06B4F3547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78" y="2359077"/>
            <a:ext cx="1370922" cy="825016"/>
          </a:xfrm>
          <a:prstGeom prst="rect">
            <a:avLst/>
          </a:prstGeom>
        </p:spPr>
      </p:pic>
      <p:pic>
        <p:nvPicPr>
          <p:cNvPr id="6" name="Yes Stamp">
            <a:extLst>
              <a:ext uri="{FF2B5EF4-FFF2-40B4-BE49-F238E27FC236}">
                <a16:creationId xmlns:a16="http://schemas.microsoft.com/office/drawing/2014/main" id="{CAF7CC26-14EF-B9C6-03E5-5CCF81EC1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70" y="3141085"/>
            <a:ext cx="1370922" cy="825016"/>
          </a:xfrm>
          <a:prstGeom prst="rect">
            <a:avLst/>
          </a:prstGeom>
        </p:spPr>
      </p:pic>
      <p:pic>
        <p:nvPicPr>
          <p:cNvPr id="7" name="Yes Stamp">
            <a:extLst>
              <a:ext uri="{FF2B5EF4-FFF2-40B4-BE49-F238E27FC236}">
                <a16:creationId xmlns:a16="http://schemas.microsoft.com/office/drawing/2014/main" id="{6C7E4D9F-0592-CA0D-A1E6-17DE24EA5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40" y="3761090"/>
            <a:ext cx="1370922" cy="825016"/>
          </a:xfrm>
          <a:prstGeom prst="rect">
            <a:avLst/>
          </a:prstGeom>
        </p:spPr>
      </p:pic>
      <p:pic>
        <p:nvPicPr>
          <p:cNvPr id="8" name="Yes Stamp">
            <a:extLst>
              <a:ext uri="{FF2B5EF4-FFF2-40B4-BE49-F238E27FC236}">
                <a16:creationId xmlns:a16="http://schemas.microsoft.com/office/drawing/2014/main" id="{ED5C9C31-2137-45D9-858B-1A5E0116F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39" y="4439711"/>
            <a:ext cx="1370922" cy="825016"/>
          </a:xfrm>
          <a:prstGeom prst="rect">
            <a:avLst/>
          </a:prstGeom>
        </p:spPr>
      </p:pic>
      <p:pic>
        <p:nvPicPr>
          <p:cNvPr id="9" name="Yes Stamp">
            <a:extLst>
              <a:ext uri="{FF2B5EF4-FFF2-40B4-BE49-F238E27FC236}">
                <a16:creationId xmlns:a16="http://schemas.microsoft.com/office/drawing/2014/main" id="{C25F4780-A50A-9DA5-55C1-9F78C515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32" y="5163103"/>
            <a:ext cx="1370922" cy="825016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00C4A1F5-5CE6-7481-A68F-EFD838679F36}"/>
              </a:ext>
            </a:extLst>
          </p:cNvPr>
          <p:cNvSpPr/>
          <p:nvPr/>
        </p:nvSpPr>
        <p:spPr>
          <a:xfrm>
            <a:off x="5561115" y="1645109"/>
            <a:ext cx="2452175" cy="94947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Embedded System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1544A793-5190-0FAB-249B-54F6CED5A1F1}"/>
              </a:ext>
            </a:extLst>
          </p:cNvPr>
          <p:cNvSpPr/>
          <p:nvPr/>
        </p:nvSpPr>
        <p:spPr>
          <a:xfrm>
            <a:off x="5493265" y="3645727"/>
            <a:ext cx="2452175" cy="94947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Embedded System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295FB904-C647-7FE7-83AE-E78BFD3E29F4}"/>
              </a:ext>
            </a:extLst>
          </p:cNvPr>
          <p:cNvSpPr/>
          <p:nvPr/>
        </p:nvSpPr>
        <p:spPr>
          <a:xfrm>
            <a:off x="5493264" y="5203534"/>
            <a:ext cx="2452175" cy="94947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Embedded System</a:t>
            </a:r>
          </a:p>
        </p:txBody>
      </p:sp>
    </p:spTree>
    <p:extLst>
      <p:ext uri="{BB962C8B-B14F-4D97-AF65-F5344CB8AC3E}">
        <p14:creationId xmlns:p14="http://schemas.microsoft.com/office/powerpoint/2010/main" val="328414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4AF1-5E2E-CC77-FEF9-B6847A702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D5A07-FCC3-7DFD-3795-85D2EE528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5882368" cy="4351338"/>
          </a:xfrm>
        </p:spPr>
        <p:txBody>
          <a:bodyPr>
            <a:normAutofit/>
          </a:bodyPr>
          <a:lstStyle/>
          <a:p>
            <a:r>
              <a:rPr lang="en-GB" sz="3500" dirty="0"/>
              <a:t>A Chef creates a recipe</a:t>
            </a:r>
          </a:p>
          <a:p>
            <a:r>
              <a:rPr lang="en-GB" sz="3500" dirty="0"/>
              <a:t>A teacher explains an algorithm</a:t>
            </a:r>
          </a:p>
          <a:p>
            <a:r>
              <a:rPr lang="en-GB" sz="3500" dirty="0"/>
              <a:t>A choreographer teaches a dance routine</a:t>
            </a:r>
          </a:p>
          <a:p>
            <a:r>
              <a:rPr lang="en-GB" sz="3500" dirty="0"/>
              <a:t>A developer writes code</a:t>
            </a:r>
          </a:p>
          <a:p>
            <a:r>
              <a:rPr lang="en-GB" sz="3500" dirty="0"/>
              <a:t>It’s all about </a:t>
            </a:r>
            <a:r>
              <a:rPr lang="en-GB" sz="3500" b="1" dirty="0">
                <a:solidFill>
                  <a:srgbClr val="FF0000"/>
                </a:solidFill>
              </a:rPr>
              <a:t>instructions</a:t>
            </a:r>
          </a:p>
          <a:p>
            <a:endParaRPr lang="en-GB" sz="3500" dirty="0"/>
          </a:p>
          <a:p>
            <a:endParaRPr lang="en-GB" sz="3500" dirty="0"/>
          </a:p>
        </p:txBody>
      </p:sp>
      <p:pic>
        <p:nvPicPr>
          <p:cNvPr id="2050" name="Picture 2" descr="Chef Recipe Box , with 24 Recipe Cards 4x6,with 12 Recipe Card Dividers and  Wooden Recipe">
            <a:extLst>
              <a:ext uri="{FF2B5EF4-FFF2-40B4-BE49-F238E27FC236}">
                <a16:creationId xmlns:a16="http://schemas.microsoft.com/office/drawing/2014/main" id="{EB4CE184-7B4F-6C7E-7A71-AD40836D6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554" y="684212"/>
            <a:ext cx="2520748" cy="252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erson standing in front of a blackboard with a group of people using laptops&#10;&#10;AI-generated content may be incorrect.">
            <a:extLst>
              <a:ext uri="{FF2B5EF4-FFF2-40B4-BE49-F238E27FC236}">
                <a16:creationId xmlns:a16="http://schemas.microsoft.com/office/drawing/2014/main" id="{DFB17C52-397C-44B7-84B8-87C4B8998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492" y="1846622"/>
            <a:ext cx="2842752" cy="1895168"/>
          </a:xfrm>
          <a:prstGeom prst="rect">
            <a:avLst/>
          </a:prstGeom>
        </p:spPr>
      </p:pic>
      <p:pic>
        <p:nvPicPr>
          <p:cNvPr id="2052" name="Picture 4" descr="We Heart It">
            <a:extLst>
              <a:ext uri="{FF2B5EF4-FFF2-40B4-BE49-F238E27FC236}">
                <a16:creationId xmlns:a16="http://schemas.microsoft.com/office/drawing/2014/main" id="{B1BCB8F2-740D-ED1B-49F3-CCFBFA6E8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927" y="2949677"/>
            <a:ext cx="2620912" cy="194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rtrait animated gif :: Behance">
            <a:extLst>
              <a:ext uri="{FF2B5EF4-FFF2-40B4-BE49-F238E27FC236}">
                <a16:creationId xmlns:a16="http://schemas.microsoft.com/office/drawing/2014/main" id="{DB75720D-F5ED-159B-2D9D-EA2A6BD8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155" y="3920385"/>
            <a:ext cx="3306456" cy="249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99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of a chef holding a computer&#10;&#10;AI-generated content may be incorrect.">
            <a:extLst>
              <a:ext uri="{FF2B5EF4-FFF2-40B4-BE49-F238E27FC236}">
                <a16:creationId xmlns:a16="http://schemas.microsoft.com/office/drawing/2014/main" id="{FAFB0C9F-C9F8-413D-9ED0-0B2311C50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941" y="108156"/>
            <a:ext cx="2611697" cy="2611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79F7DE-0D09-8AC4-367E-94B4B0F0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Recipe Analogy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DF9D24-213C-FC26-716F-125849516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382651" cy="4351338"/>
          </a:xfrm>
        </p:spPr>
        <p:txBody>
          <a:bodyPr>
            <a:normAutofit/>
          </a:bodyPr>
          <a:lstStyle/>
          <a:p>
            <a:r>
              <a:rPr lang="en-US" sz="3200" dirty="0"/>
              <a:t>The ingredients are your data or variables.</a:t>
            </a:r>
          </a:p>
          <a:p>
            <a:r>
              <a:rPr lang="en-US" sz="3200" dirty="0"/>
              <a:t>The method is your algorithm — each line of code is an instruction.</a:t>
            </a:r>
          </a:p>
          <a:p>
            <a:r>
              <a:rPr lang="en-US" sz="3200" dirty="0"/>
              <a:t>If you miss a step or measure incorrectly → syntax error or logic error.</a:t>
            </a:r>
          </a:p>
          <a:p>
            <a:r>
              <a:rPr lang="en-US" sz="3200" dirty="0"/>
              <a:t>Computers can’t “improvise” — if you write “add salt until it tastes nice”, the computer doesn’t know when to stop!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633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C7C7-E568-8F6A-114E-D47095C5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Dance Routine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4DEC0-940C-74C5-379D-7E706441D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Each instruction is like a move in a dance – order and timing matter!</a:t>
            </a:r>
          </a:p>
          <a:p>
            <a:r>
              <a:rPr lang="en-GB" dirty="0"/>
              <a:t>Try this:</a:t>
            </a:r>
          </a:p>
          <a:p>
            <a:endParaRPr lang="en-GB" dirty="0"/>
          </a:p>
          <a:p>
            <a:endParaRPr lang="en-GB" dirty="0"/>
          </a:p>
          <a:p>
            <a:r>
              <a:rPr lang="en-US" dirty="0"/>
              <a:t>Computers can’t ‘freestyle’ – they can only execute steps they have been told to</a:t>
            </a:r>
          </a:p>
          <a:p>
            <a:r>
              <a:rPr lang="en-US" dirty="0"/>
              <a:t>Loops = a repeating dance move pattern</a:t>
            </a:r>
          </a:p>
          <a:p>
            <a:r>
              <a:rPr lang="en-US" dirty="0"/>
              <a:t>Conditionals = “If the music stops – freeze!”</a:t>
            </a:r>
            <a:endParaRPr lang="en-GB" dirty="0"/>
          </a:p>
        </p:txBody>
      </p:sp>
      <p:pic>
        <p:nvPicPr>
          <p:cNvPr id="4" name="Picture 4" descr="We Heart It">
            <a:extLst>
              <a:ext uri="{FF2B5EF4-FFF2-40B4-BE49-F238E27FC236}">
                <a16:creationId xmlns:a16="http://schemas.microsoft.com/office/drawing/2014/main" id="{3F6A1312-F0D9-0104-430E-F0A0CA2B8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194" y="137651"/>
            <a:ext cx="2150315" cy="159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eps">
            <a:extLst>
              <a:ext uri="{FF2B5EF4-FFF2-40B4-BE49-F238E27FC236}">
                <a16:creationId xmlns:a16="http://schemas.microsoft.com/office/drawing/2014/main" id="{28A269EA-AFFD-BFC6-359A-4E68FA01C5C8}"/>
              </a:ext>
            </a:extLst>
          </p:cNvPr>
          <p:cNvSpPr/>
          <p:nvPr/>
        </p:nvSpPr>
        <p:spPr>
          <a:xfrm>
            <a:off x="3231088" y="2434495"/>
            <a:ext cx="2147158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Step left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Step right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Spin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Clap</a:t>
            </a:r>
          </a:p>
        </p:txBody>
      </p:sp>
    </p:spTree>
    <p:extLst>
      <p:ext uri="{BB962C8B-B14F-4D97-AF65-F5344CB8AC3E}">
        <p14:creationId xmlns:p14="http://schemas.microsoft.com/office/powerpoint/2010/main" val="215688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4125-27A4-F332-EB7C-42E602605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Sat-Nav/GPS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8FF3F-6374-CC31-1A8A-3C308EE71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2117650"/>
            <a:ext cx="9452211" cy="4056137"/>
          </a:xfrm>
        </p:spPr>
        <p:txBody>
          <a:bodyPr/>
          <a:lstStyle/>
          <a:p>
            <a:r>
              <a:rPr lang="en-GB" dirty="0"/>
              <a:t>Coding tells a GPS system </a:t>
            </a:r>
            <a:r>
              <a:rPr lang="en-GB" i="1" dirty="0"/>
              <a:t>how</a:t>
            </a:r>
            <a:r>
              <a:rPr lang="en-GB" dirty="0"/>
              <a:t> to get somewhere</a:t>
            </a:r>
          </a:p>
          <a:p>
            <a:r>
              <a:rPr lang="en-GB" dirty="0"/>
              <a:t>Each arrow = instruction</a:t>
            </a:r>
          </a:p>
          <a:p>
            <a:r>
              <a:rPr lang="en-GB" dirty="0"/>
              <a:t>Each junction = decision point</a:t>
            </a:r>
          </a:p>
          <a:p>
            <a:r>
              <a:rPr lang="en-US" dirty="0"/>
              <a:t>Code must handle “what if” cases (road closed → if/else).</a:t>
            </a:r>
          </a:p>
          <a:p>
            <a:r>
              <a:rPr lang="en-US" dirty="0"/>
              <a:t>Computers follow logic, not common sense — if you don’t code a detour, it drives into the river! </a:t>
            </a:r>
            <a:r>
              <a:rPr lang="en-US" sz="1600" dirty="0"/>
              <a:t>(See Apple Maps)</a:t>
            </a:r>
            <a:endParaRPr lang="en-GB" dirty="0"/>
          </a:p>
        </p:txBody>
      </p:sp>
      <p:pic>
        <p:nvPicPr>
          <p:cNvPr id="3074" name="Picture 2" descr="Gps on Make a GIF">
            <a:extLst>
              <a:ext uri="{FF2B5EF4-FFF2-40B4-BE49-F238E27FC236}">
                <a16:creationId xmlns:a16="http://schemas.microsoft.com/office/drawing/2014/main" id="{E027D8AF-1157-B369-724C-66B1A1206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478" y="113685"/>
            <a:ext cx="3553132" cy="200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47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355EB-D9E2-6AC1-6E64-55B47662A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70" y="350172"/>
            <a:ext cx="9452211" cy="1325563"/>
          </a:xfrm>
        </p:spPr>
        <p:txBody>
          <a:bodyPr/>
          <a:lstStyle/>
          <a:p>
            <a:r>
              <a:rPr lang="en-GB" dirty="0"/>
              <a:t>Lego Instructions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FE4BF-4CB5-4A82-B74C-AA87B85BA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354316" cy="4351338"/>
          </a:xfrm>
        </p:spPr>
        <p:txBody>
          <a:bodyPr>
            <a:normAutofit/>
          </a:bodyPr>
          <a:lstStyle/>
          <a:p>
            <a:r>
              <a:rPr lang="en-US" sz="3500" dirty="0"/>
              <a:t>The bricks are data and structures.</a:t>
            </a:r>
          </a:p>
          <a:p>
            <a:r>
              <a:rPr lang="en-US" sz="3500" dirty="0"/>
              <a:t>The instructions are your lines of code.</a:t>
            </a:r>
          </a:p>
          <a:p>
            <a:r>
              <a:rPr lang="en-US" sz="3500" dirty="0"/>
              <a:t>Miss a step → the model collapses</a:t>
            </a:r>
            <a:endParaRPr lang="en-GB" sz="3500" dirty="0"/>
          </a:p>
        </p:txBody>
      </p:sp>
      <p:pic>
        <p:nvPicPr>
          <p:cNvPr id="5122" name="Picture 2" descr="LEGO Logo Animation on Make a GIF">
            <a:extLst>
              <a:ext uri="{FF2B5EF4-FFF2-40B4-BE49-F238E27FC236}">
                <a16:creationId xmlns:a16="http://schemas.microsoft.com/office/drawing/2014/main" id="{56A94FFD-7716-CE63-4ED5-BE2E5057F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761" y="88183"/>
            <a:ext cx="2989740" cy="168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ool Lego Instructions Instructions Cool Easy Lego Builds How To Build A  Cool Lego House">
            <a:extLst>
              <a:ext uri="{FF2B5EF4-FFF2-40B4-BE49-F238E27FC236}">
                <a16:creationId xmlns:a16="http://schemas.microsoft.com/office/drawing/2014/main" id="{E91968B4-7603-36F4-DFF3-0E47C94F5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22" y="1822450"/>
            <a:ext cx="3007679" cy="223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29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066D2-EBEB-2BB1-C1AE-7066E725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Orchestra &amp; Conductor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1625F-022F-3969-AF73-0A77B1955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039683" cy="4351338"/>
          </a:xfrm>
        </p:spPr>
        <p:txBody>
          <a:bodyPr/>
          <a:lstStyle/>
          <a:p>
            <a:r>
              <a:rPr lang="en-US" dirty="0"/>
              <a:t>Code orchestrates many parts (hardware, software, libraries).</a:t>
            </a:r>
          </a:p>
          <a:p>
            <a:r>
              <a:rPr lang="en-US" dirty="0"/>
              <a:t>Conductor = programmer</a:t>
            </a:r>
          </a:p>
          <a:p>
            <a:r>
              <a:rPr lang="en-US" dirty="0"/>
              <a:t>Musicians = computer components.</a:t>
            </a:r>
          </a:p>
          <a:p>
            <a:r>
              <a:rPr lang="en-US" dirty="0"/>
              <a:t>The programmer writes the “score”.</a:t>
            </a:r>
          </a:p>
          <a:p>
            <a:r>
              <a:rPr lang="en-US" dirty="0"/>
              <a:t>Each section (strings, brass, percussion) must follow exactly — timing errors cause discord (bugs).</a:t>
            </a:r>
            <a:endParaRPr lang="en-GB" dirty="0"/>
          </a:p>
        </p:txBody>
      </p:sp>
      <p:pic>
        <p:nvPicPr>
          <p:cNvPr id="6146" name="Picture 2" descr="Free Orchestra in action Photo - Orchestra, Conductor, Music | Download at  StockCake">
            <a:extLst>
              <a:ext uri="{FF2B5EF4-FFF2-40B4-BE49-F238E27FC236}">
                <a16:creationId xmlns:a16="http://schemas.microsoft.com/office/drawing/2014/main" id="{BC12E195-A547-05FC-BFA8-2ADC0B2BD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974" y="320675"/>
            <a:ext cx="3490452" cy="195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61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ED12-B975-0318-D1FE-231928D2F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236C2-E0FD-3B73-C8D5-373E0503E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079013" cy="4351338"/>
          </a:xfrm>
        </p:spPr>
        <p:txBody>
          <a:bodyPr>
            <a:normAutofit/>
          </a:bodyPr>
          <a:lstStyle/>
          <a:p>
            <a:r>
              <a:rPr lang="en-US" sz="4000" dirty="0"/>
              <a:t>Why must a computer follow precise instructions?</a:t>
            </a:r>
            <a:endParaRPr lang="en-GB" sz="4000" dirty="0"/>
          </a:p>
        </p:txBody>
      </p:sp>
      <p:pic>
        <p:nvPicPr>
          <p:cNvPr id="5" name="Picture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35E1C7EA-8123-6AB4-79D7-52B1A64DF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189">
            <a:off x="4761820" y="-304197"/>
            <a:ext cx="7120765" cy="712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96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8ACD6-549B-9742-9495-8BBDE308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“Hello World” in different languages</a:t>
            </a:r>
          </a:p>
        </p:txBody>
      </p:sp>
      <p:sp>
        <p:nvSpPr>
          <p:cNvPr id="4" name="python">
            <a:extLst>
              <a:ext uri="{FF2B5EF4-FFF2-40B4-BE49-F238E27FC236}">
                <a16:creationId xmlns:a16="http://schemas.microsoft.com/office/drawing/2014/main" id="{7D290361-8887-BFE5-183C-D47F56BDDAEB}"/>
              </a:ext>
            </a:extLst>
          </p:cNvPr>
          <p:cNvSpPr/>
          <p:nvPr/>
        </p:nvSpPr>
        <p:spPr>
          <a:xfrm>
            <a:off x="530942" y="2053594"/>
            <a:ext cx="7000568" cy="112087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print("Hello, World!")</a:t>
            </a:r>
          </a:p>
        </p:txBody>
      </p:sp>
      <p:sp>
        <p:nvSpPr>
          <p:cNvPr id="5" name="python">
            <a:extLst>
              <a:ext uri="{FF2B5EF4-FFF2-40B4-BE49-F238E27FC236}">
                <a16:creationId xmlns:a16="http://schemas.microsoft.com/office/drawing/2014/main" id="{672B0CF7-A241-CE3B-8135-BA5466976941}"/>
              </a:ext>
            </a:extLst>
          </p:cNvPr>
          <p:cNvSpPr/>
          <p:nvPr/>
        </p:nvSpPr>
        <p:spPr>
          <a:xfrm>
            <a:off x="530942" y="3849329"/>
            <a:ext cx="7000568" cy="112087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console.log("Hello, World!");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9DDC3-DDC1-FF32-DA85-952B6C582804}"/>
              </a:ext>
            </a:extLst>
          </p:cNvPr>
          <p:cNvSpPr txBox="1"/>
          <p:nvPr/>
        </p:nvSpPr>
        <p:spPr>
          <a:xfrm>
            <a:off x="530942" y="1649745"/>
            <a:ext cx="87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Python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08C37-4683-5476-7306-34C999A432D4}"/>
              </a:ext>
            </a:extLst>
          </p:cNvPr>
          <p:cNvSpPr txBox="1"/>
          <p:nvPr/>
        </p:nvSpPr>
        <p:spPr>
          <a:xfrm>
            <a:off x="530942" y="3479997"/>
            <a:ext cx="120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JavaScript</a:t>
            </a:r>
          </a:p>
        </p:txBody>
      </p:sp>
    </p:spTree>
    <p:extLst>
      <p:ext uri="{BB962C8B-B14F-4D97-AF65-F5344CB8AC3E}">
        <p14:creationId xmlns:p14="http://schemas.microsoft.com/office/powerpoint/2010/main" val="3148275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3DE2C-8670-BAAF-E526-C174C9DB0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55E8-FFAB-DD4E-9805-E7BE694B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“Hello World” in different languages</a:t>
            </a:r>
          </a:p>
        </p:txBody>
      </p:sp>
      <p:sp>
        <p:nvSpPr>
          <p:cNvPr id="4" name="python">
            <a:extLst>
              <a:ext uri="{FF2B5EF4-FFF2-40B4-BE49-F238E27FC236}">
                <a16:creationId xmlns:a16="http://schemas.microsoft.com/office/drawing/2014/main" id="{D1E2F920-F232-D6D0-1C71-C02F7B6C7C0D}"/>
              </a:ext>
            </a:extLst>
          </p:cNvPr>
          <p:cNvSpPr/>
          <p:nvPr/>
        </p:nvSpPr>
        <p:spPr>
          <a:xfrm>
            <a:off x="530942" y="2053594"/>
            <a:ext cx="7000568" cy="154501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#include &lt;iostream&gt;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int main() {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std::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cout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&lt;&lt; "Hello, World!\n";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0;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python">
            <a:extLst>
              <a:ext uri="{FF2B5EF4-FFF2-40B4-BE49-F238E27FC236}">
                <a16:creationId xmlns:a16="http://schemas.microsoft.com/office/drawing/2014/main" id="{89F2AA36-100A-A259-E725-63E472B62BD4}"/>
              </a:ext>
            </a:extLst>
          </p:cNvPr>
          <p:cNvSpPr/>
          <p:nvPr/>
        </p:nvSpPr>
        <p:spPr>
          <a:xfrm>
            <a:off x="530942" y="4087378"/>
            <a:ext cx="7000568" cy="154501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public class HelloWorld {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public static void main(String[]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args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) {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System.out.println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("Hello, World!");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}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C34BB-58FD-12CD-4F59-3A8C95AC042E}"/>
              </a:ext>
            </a:extLst>
          </p:cNvPr>
          <p:cNvSpPr txBox="1"/>
          <p:nvPr/>
        </p:nvSpPr>
        <p:spPr>
          <a:xfrm>
            <a:off x="530942" y="1649745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C++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51F39-3504-3F01-801E-AC4EA4646F96}"/>
              </a:ext>
            </a:extLst>
          </p:cNvPr>
          <p:cNvSpPr txBox="1"/>
          <p:nvPr/>
        </p:nvSpPr>
        <p:spPr>
          <a:xfrm>
            <a:off x="530942" y="3718046"/>
            <a:ext cx="612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Java</a:t>
            </a:r>
          </a:p>
        </p:txBody>
      </p:sp>
    </p:spTree>
    <p:extLst>
      <p:ext uri="{BB962C8B-B14F-4D97-AF65-F5344CB8AC3E}">
        <p14:creationId xmlns:p14="http://schemas.microsoft.com/office/powerpoint/2010/main" val="100946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C635D-854B-191E-49E0-1816B9ECD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2FE1-81C4-D299-5020-BF3D0838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“Hello World” in different languages</a:t>
            </a:r>
          </a:p>
        </p:txBody>
      </p:sp>
      <p:sp>
        <p:nvSpPr>
          <p:cNvPr id="4" name="python">
            <a:extLst>
              <a:ext uri="{FF2B5EF4-FFF2-40B4-BE49-F238E27FC236}">
                <a16:creationId xmlns:a16="http://schemas.microsoft.com/office/drawing/2014/main" id="{31B266ED-BF4D-3D9D-F936-60DCF34E6057}"/>
              </a:ext>
            </a:extLst>
          </p:cNvPr>
          <p:cNvSpPr/>
          <p:nvPr/>
        </p:nvSpPr>
        <p:spPr>
          <a:xfrm>
            <a:off x="530942" y="2053594"/>
            <a:ext cx="7000568" cy="154501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IDENTIFICATION DIVISION.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   PROGRAM-ID. HELLOWORLD.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   PROCEDURE DIVISION.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       DISPLAY "Hello, World!".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       STOP RUN.</a:t>
            </a:r>
          </a:p>
        </p:txBody>
      </p:sp>
      <p:sp>
        <p:nvSpPr>
          <p:cNvPr id="5" name="python">
            <a:extLst>
              <a:ext uri="{FF2B5EF4-FFF2-40B4-BE49-F238E27FC236}">
                <a16:creationId xmlns:a16="http://schemas.microsoft.com/office/drawing/2014/main" id="{156D2477-252B-FD3D-6011-9C3F70459EB5}"/>
              </a:ext>
            </a:extLst>
          </p:cNvPr>
          <p:cNvSpPr/>
          <p:nvPr/>
        </p:nvSpPr>
        <p:spPr>
          <a:xfrm>
            <a:off x="530942" y="4087378"/>
            <a:ext cx="7000568" cy="2038119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package main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import "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fmt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"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func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main() {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fmt.Println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("Hello, World!")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0E5C97-FD14-CD0F-448A-36E66A610578}"/>
              </a:ext>
            </a:extLst>
          </p:cNvPr>
          <p:cNvSpPr txBox="1"/>
          <p:nvPr/>
        </p:nvSpPr>
        <p:spPr>
          <a:xfrm>
            <a:off x="530942" y="1649745"/>
            <a:ext cx="93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COBOL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B67BDB-08AD-C18C-581E-4ACD1404F611}"/>
              </a:ext>
            </a:extLst>
          </p:cNvPr>
          <p:cNvSpPr txBox="1"/>
          <p:nvPr/>
        </p:nvSpPr>
        <p:spPr>
          <a:xfrm>
            <a:off x="530942" y="3718046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420239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2974A-87D2-351C-D6B0-D54489C8B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BE516-D1AF-DA8C-6656-EA13F0D4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“Hello World” in different languages</a:t>
            </a:r>
          </a:p>
        </p:txBody>
      </p:sp>
      <p:sp>
        <p:nvSpPr>
          <p:cNvPr id="4" name="python">
            <a:extLst>
              <a:ext uri="{FF2B5EF4-FFF2-40B4-BE49-F238E27FC236}">
                <a16:creationId xmlns:a16="http://schemas.microsoft.com/office/drawing/2014/main" id="{EA5381D8-6A40-BBB7-AAD6-56E210B80F29}"/>
              </a:ext>
            </a:extLst>
          </p:cNvPr>
          <p:cNvSpPr/>
          <p:nvPr/>
        </p:nvSpPr>
        <p:spPr>
          <a:xfrm>
            <a:off x="530942" y="2053594"/>
            <a:ext cx="7000568" cy="108636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fn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main() {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println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!("Hello, World!");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python">
            <a:extLst>
              <a:ext uri="{FF2B5EF4-FFF2-40B4-BE49-F238E27FC236}">
                <a16:creationId xmlns:a16="http://schemas.microsoft.com/office/drawing/2014/main" id="{C00651A6-A935-E5C3-4342-00E6F7AF2274}"/>
              </a:ext>
            </a:extLst>
          </p:cNvPr>
          <p:cNvSpPr/>
          <p:nvPr/>
        </p:nvSpPr>
        <p:spPr>
          <a:xfrm>
            <a:off x="530942" y="3798333"/>
            <a:ext cx="7000568" cy="108636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&lt;?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php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echo "Hello, World!";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?&gt;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1641B8-8F9B-66DC-25F3-EFD8509A5689}"/>
              </a:ext>
            </a:extLst>
          </p:cNvPr>
          <p:cNvSpPr txBox="1"/>
          <p:nvPr/>
        </p:nvSpPr>
        <p:spPr>
          <a:xfrm>
            <a:off x="530942" y="1649745"/>
            <a:ext cx="63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Rust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1D7BD-C71A-973C-51C5-58209FA7DCD5}"/>
              </a:ext>
            </a:extLst>
          </p:cNvPr>
          <p:cNvSpPr txBox="1"/>
          <p:nvPr/>
        </p:nvSpPr>
        <p:spPr>
          <a:xfrm>
            <a:off x="530942" y="342900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PHP</a:t>
            </a:r>
          </a:p>
        </p:txBody>
      </p:sp>
    </p:spTree>
    <p:extLst>
      <p:ext uri="{BB962C8B-B14F-4D97-AF65-F5344CB8AC3E}">
        <p14:creationId xmlns:p14="http://schemas.microsoft.com/office/powerpoint/2010/main" val="407316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magnifying glass&#10;&#10;AI-generated content may be incorrect.">
            <a:extLst>
              <a:ext uri="{FF2B5EF4-FFF2-40B4-BE49-F238E27FC236}">
                <a16:creationId xmlns:a16="http://schemas.microsoft.com/office/drawing/2014/main" id="{EF8805EE-B9E2-FDAF-141A-51861223F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391">
            <a:off x="8021420" y="-408959"/>
            <a:ext cx="5014452" cy="50144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00A86D-1D55-DA12-D90E-2BD2CCF2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02477-2D91-1AF1-AAFA-19A30F046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297858"/>
            <a:ext cx="9452211" cy="487593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Look at a variety of different languages on W3Schools and research some other sites to discover more</a:t>
            </a:r>
          </a:p>
          <a:p>
            <a:r>
              <a:rPr lang="en-GB" dirty="0"/>
              <a:t>Ignore HTML and CSS as they are </a:t>
            </a:r>
            <a:r>
              <a:rPr lang="en-GB" i="1" dirty="0"/>
              <a:t>styling</a:t>
            </a:r>
            <a:r>
              <a:rPr lang="en-GB" dirty="0"/>
              <a:t> languages not coding languages</a:t>
            </a:r>
          </a:p>
          <a:p>
            <a:r>
              <a:rPr lang="en-GB" dirty="0"/>
              <a:t>Make notes in OneNote on any that take your fancy</a:t>
            </a:r>
          </a:p>
          <a:p>
            <a:r>
              <a:rPr lang="en-GB" dirty="0"/>
              <a:t>Key ones to include:</a:t>
            </a:r>
          </a:p>
          <a:p>
            <a:pPr lvl="1"/>
            <a:r>
              <a:rPr lang="en-GB" dirty="0"/>
              <a:t>JavaScript</a:t>
            </a:r>
          </a:p>
          <a:p>
            <a:pPr lvl="1"/>
            <a:r>
              <a:rPr lang="en-GB" dirty="0"/>
              <a:t>PHP</a:t>
            </a:r>
          </a:p>
          <a:p>
            <a:pPr lvl="1"/>
            <a:r>
              <a:rPr lang="en-GB" dirty="0"/>
              <a:t>C#</a:t>
            </a:r>
          </a:p>
          <a:p>
            <a:pPr lvl="1"/>
            <a:r>
              <a:rPr lang="en-GB"/>
              <a:t>Python</a:t>
            </a:r>
            <a:endParaRPr lang="en-GB" dirty="0"/>
          </a:p>
          <a:p>
            <a:pPr lvl="1"/>
            <a:r>
              <a:rPr lang="en-GB" dirty="0"/>
              <a:t>Rust</a:t>
            </a:r>
          </a:p>
          <a:p>
            <a:pPr lvl="1"/>
            <a:r>
              <a:rPr lang="en-GB" dirty="0"/>
              <a:t>…and for a laugh: Rockstar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454479BD-AB03-945D-D96A-81562C6600DC}"/>
              </a:ext>
            </a:extLst>
          </p:cNvPr>
          <p:cNvSpPr/>
          <p:nvPr/>
        </p:nvSpPr>
        <p:spPr>
          <a:xfrm>
            <a:off x="9999762" y="399811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languages">
            <a:extLst>
              <a:ext uri="{FF2B5EF4-FFF2-40B4-BE49-F238E27FC236}">
                <a16:creationId xmlns:a16="http://schemas.microsoft.com/office/drawing/2014/main" id="{98E04EC8-D5BE-252A-177C-EEA0D36DC28C}"/>
              </a:ext>
            </a:extLst>
          </p:cNvPr>
          <p:cNvSpPr/>
          <p:nvPr/>
        </p:nvSpPr>
        <p:spPr>
          <a:xfrm>
            <a:off x="5506065" y="3934021"/>
            <a:ext cx="3355848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Consider what each language might be used for.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Are some more suited to some tasks than others?</a:t>
            </a:r>
          </a:p>
        </p:txBody>
      </p:sp>
      <p:sp>
        <p:nvSpPr>
          <p:cNvPr id="7" name="txtTimer">
            <a:extLst>
              <a:ext uri="{FF2B5EF4-FFF2-40B4-BE49-F238E27FC236}">
                <a16:creationId xmlns:a16="http://schemas.microsoft.com/office/drawing/2014/main" id="{BB416A21-B663-2CB3-53D6-25CF05FC507E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26:01</a:t>
            </a:r>
          </a:p>
        </p:txBody>
      </p:sp>
    </p:spTree>
    <p:extLst>
      <p:ext uri="{BB962C8B-B14F-4D97-AF65-F5344CB8AC3E}">
        <p14:creationId xmlns:p14="http://schemas.microsoft.com/office/powerpoint/2010/main" val="142556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A438B-F209-DD39-B4DE-214725244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so many?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8A34B-36EA-FA90-3785-B47E8D19E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lots of different needs in programming</a:t>
            </a:r>
          </a:p>
          <a:p>
            <a:r>
              <a:rPr lang="en-GB" dirty="0"/>
              <a:t>So many different tools are used</a:t>
            </a:r>
          </a:p>
          <a:p>
            <a:r>
              <a:rPr lang="en-GB" dirty="0"/>
              <a:t>Techniques and Computer Science improves over time and so what was effective in the 1990s is not always effective now. New languages keep ahead of new techniques.</a:t>
            </a:r>
          </a:p>
          <a:p>
            <a:r>
              <a:rPr lang="en-GB" dirty="0"/>
              <a:t>Some last however – see COBOL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975CCABB-1CD9-02D7-8D0F-F289345635D2}"/>
              </a:ext>
            </a:extLst>
          </p:cNvPr>
          <p:cNvSpPr/>
          <p:nvPr/>
        </p:nvSpPr>
        <p:spPr>
          <a:xfrm>
            <a:off x="10002086" y="2440120"/>
            <a:ext cx="1897624" cy="1977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Object-orientated Code</a:t>
            </a:r>
          </a:p>
          <a:p>
            <a:pPr algn="ctr"/>
            <a:endParaRPr lang="en-GB"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Object Storage</a:t>
            </a:r>
          </a:p>
          <a:p>
            <a:pPr algn="ctr"/>
            <a:endParaRPr lang="en-GB"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Web languages</a:t>
            </a:r>
          </a:p>
        </p:txBody>
      </p:sp>
    </p:spTree>
    <p:extLst>
      <p:ext uri="{BB962C8B-B14F-4D97-AF65-F5344CB8AC3E}">
        <p14:creationId xmlns:p14="http://schemas.microsoft.com/office/powerpoint/2010/main" val="317360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3989751F-C86C-4BBF-AB5C-23C588029F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15441409-2CE2-413A-AC50-90BB2A2FF03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208</TotalTime>
  <Words>719</Words>
  <Application>Microsoft Office PowerPoint</Application>
  <PresentationFormat>Widescreen</PresentationFormat>
  <Paragraphs>129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Unit 2 Understand the principles of</vt:lpstr>
      <vt:lpstr>Learning Outcomes</vt:lpstr>
      <vt:lpstr>Which of these use code?</vt:lpstr>
      <vt:lpstr>What is Coding?</vt:lpstr>
      <vt:lpstr>The Recipe Analogy</vt:lpstr>
      <vt:lpstr>Dance Routine Analogy</vt:lpstr>
      <vt:lpstr>Sat-Nav/GPS Analogy</vt:lpstr>
      <vt:lpstr>Lego Instructions Analogy</vt:lpstr>
      <vt:lpstr>Orchestra &amp; Conductor</vt:lpstr>
      <vt:lpstr>Reflection</vt:lpstr>
      <vt:lpstr>“Hello World” in different languages</vt:lpstr>
      <vt:lpstr>“Hello World” in different languages</vt:lpstr>
      <vt:lpstr>“Hello World” in different languages</vt:lpstr>
      <vt:lpstr>“Hello World” in different languages</vt:lpstr>
      <vt:lpstr>Research</vt:lpstr>
      <vt:lpstr>Why so many?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2025-10-27T21:42:58Z</dcterms:created>
  <dcterms:modified xsi:type="dcterms:W3CDTF">2026-07-07T06:36:08Z</dcterms:modified>
</cp:coreProperties>
</file>