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2"/>
  </p:notesMasterIdLst>
  <p:sldIdLst>
    <p:sldId id="265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3" r:id="rId11"/>
    <p:sldId id="274" r:id="rId12"/>
    <p:sldId id="275" r:id="rId13"/>
    <p:sldId id="277" r:id="rId14"/>
    <p:sldId id="276" r:id="rId15"/>
    <p:sldId id="271" r:id="rId16"/>
    <p:sldId id="272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E384AB-3BF9-47F9-8F54-FB235893A856}" v="3" dt="2026-07-07T07:02:06.974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768" autoAdjust="0"/>
  </p:normalViewPr>
  <p:slideViewPr>
    <p:cSldViewPr snapToGrid="0">
      <p:cViewPr varScale="1">
        <p:scale>
          <a:sx n="101" d="100"/>
          <a:sy n="101" d="100"/>
        </p:scale>
        <p:origin x="9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BE89EBCE-02DA-C9F0-6C52-7BAFC4F7F5D9}"/>
    <pc:docChg chg="modSld">
      <pc:chgData name="Simon Rundell" userId="S::simonrundell@exe-coll.ac.uk::02f36d3d-9692-43c5-873c-1a596eba61c5" providerId="AD" clId="Web-{BE89EBCE-02DA-C9F0-6C52-7BAFC4F7F5D9}" dt="2026-06-30T10:56:22.026" v="1" actId="20577"/>
      <pc:docMkLst>
        <pc:docMk/>
      </pc:docMkLst>
      <pc:sldChg chg="modSp">
        <pc:chgData name="Simon Rundell" userId="S::simonrundell@exe-coll.ac.uk::02f36d3d-9692-43c5-873c-1a596eba61c5" providerId="AD" clId="Web-{BE89EBCE-02DA-C9F0-6C52-7BAFC4F7F5D9}" dt="2026-06-30T10:56:22.026" v="1" actId="20577"/>
        <pc:sldMkLst>
          <pc:docMk/>
          <pc:sldMk cId="1644293576" sldId="263"/>
        </pc:sldMkLst>
        <pc:spChg chg="mod">
          <ac:chgData name="Simon Rundell" userId="S::simonrundell@exe-coll.ac.uk::02f36d3d-9692-43c5-873c-1a596eba61c5" providerId="AD" clId="Web-{BE89EBCE-02DA-C9F0-6C52-7BAFC4F7F5D9}" dt="2026-06-30T10:56:22.026" v="1" actId="2057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custSel addSld delSld modSld">
      <pc:chgData name="Simon Rundell" userId="02f36d3d-9692-43c5-873c-1a596eba61c5" providerId="ADAL" clId="{E495193B-C273-4421-898B-4796DEC811A2}" dt="2026-07-07T07:03:58.701" v="57" actId="22"/>
      <pc:docMkLst>
        <pc:docMk/>
      </pc:docMkLst>
      <pc:sldChg chg="add del">
        <pc:chgData name="Simon Rundell" userId="02f36d3d-9692-43c5-873c-1a596eba61c5" providerId="ADAL" clId="{E495193B-C273-4421-898B-4796DEC811A2}" dt="2026-07-07T07:03:25.276" v="55" actId="47"/>
        <pc:sldMkLst>
          <pc:docMk/>
          <pc:sldMk cId="2725923252" sldId="262"/>
        </pc:sldMkLst>
      </pc:sldChg>
      <pc:sldChg chg="modSp mod">
        <pc:chgData name="Simon Rundell" userId="02f36d3d-9692-43c5-873c-1a596eba61c5" providerId="ADAL" clId="{E495193B-C273-4421-898B-4796DEC811A2}" dt="2026-07-07T07:00:44.917" v="1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7:00:44.917" v="13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addSp delSp modSp mod">
        <pc:chgData name="Simon Rundell" userId="02f36d3d-9692-43c5-873c-1a596eba61c5" providerId="ADAL" clId="{E495193B-C273-4421-898B-4796DEC811A2}" dt="2026-07-07T07:02:15.959" v="44" actId="1076"/>
        <pc:sldMkLst>
          <pc:docMk/>
          <pc:sldMk cId="914141362" sldId="274"/>
        </pc:sldMkLst>
        <pc:spChg chg="del mod">
          <ac:chgData name="Simon Rundell" userId="02f36d3d-9692-43c5-873c-1a596eba61c5" providerId="ADAL" clId="{E495193B-C273-4421-898B-4796DEC811A2}" dt="2026-07-07T07:02:12.598" v="43" actId="478"/>
          <ac:spMkLst>
            <pc:docMk/>
            <pc:sldMk cId="914141362" sldId="274"/>
            <ac:spMk id="5" creationId="{19C45ABF-146E-6246-A916-638B1ACA5A6C}"/>
          </ac:spMkLst>
        </pc:spChg>
        <pc:picChg chg="add mod">
          <ac:chgData name="Simon Rundell" userId="02f36d3d-9692-43c5-873c-1a596eba61c5" providerId="ADAL" clId="{E495193B-C273-4421-898B-4796DEC811A2}" dt="2026-07-07T07:02:15.959" v="44" actId="1076"/>
          <ac:picMkLst>
            <pc:docMk/>
            <pc:sldMk cId="914141362" sldId="274"/>
            <ac:picMk id="2" creationId="{D56DF526-1B22-24F9-186E-FB231A7E7FAB}"/>
          </ac:picMkLst>
        </pc:picChg>
      </pc:sldChg>
      <pc:sldChg chg="addSp delSp mod">
        <pc:chgData name="Simon Rundell" userId="02f36d3d-9692-43c5-873c-1a596eba61c5" providerId="ADAL" clId="{E495193B-C273-4421-898B-4796DEC811A2}" dt="2026-07-07T07:02:47.488" v="48" actId="22"/>
        <pc:sldMkLst>
          <pc:docMk/>
          <pc:sldMk cId="1312866816" sldId="276"/>
        </pc:sldMkLst>
        <pc:spChg chg="del">
          <ac:chgData name="Simon Rundell" userId="02f36d3d-9692-43c5-873c-1a596eba61c5" providerId="ADAL" clId="{E495193B-C273-4421-898B-4796DEC811A2}" dt="2026-07-07T07:02:46.547" v="47" actId="478"/>
          <ac:spMkLst>
            <pc:docMk/>
            <pc:sldMk cId="1312866816" sldId="276"/>
            <ac:spMk id="5" creationId="{407D0BAC-E159-4DBC-CA59-8A811BDA24FF}"/>
          </ac:spMkLst>
        </pc:spChg>
        <pc:picChg chg="add">
          <ac:chgData name="Simon Rundell" userId="02f36d3d-9692-43c5-873c-1a596eba61c5" providerId="ADAL" clId="{E495193B-C273-4421-898B-4796DEC811A2}" dt="2026-07-07T07:02:47.488" v="48" actId="22"/>
          <ac:picMkLst>
            <pc:docMk/>
            <pc:sldMk cId="1312866816" sldId="276"/>
            <ac:picMk id="3" creationId="{9703A973-B373-937D-17FE-1F553CF3086E}"/>
          </ac:picMkLst>
        </pc:picChg>
      </pc:sldChg>
      <pc:sldChg chg="addSp delSp mod">
        <pc:chgData name="Simon Rundell" userId="02f36d3d-9692-43c5-873c-1a596eba61c5" providerId="ADAL" clId="{E495193B-C273-4421-898B-4796DEC811A2}" dt="2026-07-07T07:02:25.155" v="46" actId="478"/>
        <pc:sldMkLst>
          <pc:docMk/>
          <pc:sldMk cId="3205572788" sldId="277"/>
        </pc:sldMkLst>
        <pc:spChg chg="del">
          <ac:chgData name="Simon Rundell" userId="02f36d3d-9692-43c5-873c-1a596eba61c5" providerId="ADAL" clId="{E495193B-C273-4421-898B-4796DEC811A2}" dt="2026-07-07T07:02:25.155" v="46" actId="478"/>
          <ac:spMkLst>
            <pc:docMk/>
            <pc:sldMk cId="3205572788" sldId="277"/>
            <ac:spMk id="5" creationId="{0B1CF031-D68F-54F6-9744-BD96D8144EEC}"/>
          </ac:spMkLst>
        </pc:spChg>
        <pc:picChg chg="add">
          <ac:chgData name="Simon Rundell" userId="02f36d3d-9692-43c5-873c-1a596eba61c5" providerId="ADAL" clId="{E495193B-C273-4421-898B-4796DEC811A2}" dt="2026-07-07T07:02:22.545" v="45" actId="22"/>
          <ac:picMkLst>
            <pc:docMk/>
            <pc:sldMk cId="3205572788" sldId="277"/>
            <ac:picMk id="3" creationId="{46FCDD8F-AD21-4A88-8700-AFC810747F6B}"/>
          </ac:picMkLst>
        </pc:picChg>
      </pc:sldChg>
      <pc:sldChg chg="addSp delSp mod">
        <pc:chgData name="Simon Rundell" userId="02f36d3d-9692-43c5-873c-1a596eba61c5" providerId="ADAL" clId="{E495193B-C273-4421-898B-4796DEC811A2}" dt="2026-07-07T07:03:58.701" v="57" actId="22"/>
        <pc:sldMkLst>
          <pc:docMk/>
          <pc:sldMk cId="3151921110" sldId="278"/>
        </pc:sldMkLst>
        <pc:spChg chg="del">
          <ac:chgData name="Simon Rundell" userId="02f36d3d-9692-43c5-873c-1a596eba61c5" providerId="ADAL" clId="{E495193B-C273-4421-898B-4796DEC811A2}" dt="2026-07-07T07:03:57.325" v="56" actId="478"/>
          <ac:spMkLst>
            <pc:docMk/>
            <pc:sldMk cId="3151921110" sldId="278"/>
            <ac:spMk id="4" creationId="{01B14E3B-358F-A560-82E5-60CC0F710492}"/>
          </ac:spMkLst>
        </pc:spChg>
        <pc:picChg chg="add">
          <ac:chgData name="Simon Rundell" userId="02f36d3d-9692-43c5-873c-1a596eba61c5" providerId="ADAL" clId="{E495193B-C273-4421-898B-4796DEC811A2}" dt="2026-07-07T07:03:58.701" v="57" actId="22"/>
          <ac:picMkLst>
            <pc:docMk/>
            <pc:sldMk cId="3151921110" sldId="278"/>
            <ac:picMk id="6" creationId="{A6BFEFC7-8A77-A172-0608-7893736BB67F}"/>
          </ac:picMkLst>
        </pc:picChg>
      </pc:sldChg>
      <pc:sldChg chg="addSp modSp mod">
        <pc:chgData name="Simon Rundell" userId="02f36d3d-9692-43c5-873c-1a596eba61c5" providerId="ADAL" clId="{E495193B-C273-4421-898B-4796DEC811A2}" dt="2026-07-07T07:03:03.172" v="50" actId="1076"/>
        <pc:sldMkLst>
          <pc:docMk/>
          <pc:sldMk cId="2081138339" sldId="279"/>
        </pc:sldMkLst>
        <pc:picChg chg="add mod">
          <ac:chgData name="Simon Rundell" userId="02f36d3d-9692-43c5-873c-1a596eba61c5" providerId="ADAL" clId="{E495193B-C273-4421-898B-4796DEC811A2}" dt="2026-07-07T07:03:03.172" v="50" actId="1076"/>
          <ac:picMkLst>
            <pc:docMk/>
            <pc:sldMk cId="2081138339" sldId="279"/>
            <ac:picMk id="3" creationId="{2F9A85D7-88E2-FB5F-25C3-ED652885FDB5}"/>
          </ac:picMkLst>
        </pc:picChg>
      </pc:sldChg>
      <pc:sldChg chg="addSp modSp mod">
        <pc:chgData name="Simon Rundell" userId="02f36d3d-9692-43c5-873c-1a596eba61c5" providerId="ADAL" clId="{E495193B-C273-4421-898B-4796DEC811A2}" dt="2026-07-07T07:03:10.904" v="52" actId="1076"/>
        <pc:sldMkLst>
          <pc:docMk/>
          <pc:sldMk cId="1258089908" sldId="280"/>
        </pc:sldMkLst>
        <pc:picChg chg="add mod">
          <ac:chgData name="Simon Rundell" userId="02f36d3d-9692-43c5-873c-1a596eba61c5" providerId="ADAL" clId="{E495193B-C273-4421-898B-4796DEC811A2}" dt="2026-07-07T07:03:10.904" v="52" actId="1076"/>
          <ac:picMkLst>
            <pc:docMk/>
            <pc:sldMk cId="1258089908" sldId="280"/>
            <ac:picMk id="5" creationId="{B095BE6E-020B-3A7D-56D9-56B6C5F403E6}"/>
          </ac:picMkLst>
        </pc:picChg>
      </pc:sldChg>
      <pc:sldChg chg="addSp modSp mod">
        <pc:chgData name="Simon Rundell" userId="02f36d3d-9692-43c5-873c-1a596eba61c5" providerId="ADAL" clId="{E495193B-C273-4421-898B-4796DEC811A2}" dt="2026-07-07T07:03:17.773" v="54" actId="1076"/>
        <pc:sldMkLst>
          <pc:docMk/>
          <pc:sldMk cId="1346084377" sldId="281"/>
        </pc:sldMkLst>
        <pc:picChg chg="add mod">
          <ac:chgData name="Simon Rundell" userId="02f36d3d-9692-43c5-873c-1a596eba61c5" providerId="ADAL" clId="{E495193B-C273-4421-898B-4796DEC811A2}" dt="2026-07-07T07:03:17.773" v="54" actId="1076"/>
          <ac:picMkLst>
            <pc:docMk/>
            <pc:sldMk cId="1346084377" sldId="281"/>
            <ac:picMk id="5" creationId="{A18C1329-6519-6497-4E58-F48DA3C540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it like </a:t>
            </a:r>
            <a:r>
              <a:rPr lang="en-US" b="1" dirty="0"/>
              <a:t>language translation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compiler</a:t>
            </a:r>
            <a:r>
              <a:rPr lang="en-US" dirty="0"/>
              <a:t> translates the entire book before anyone reads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 </a:t>
            </a:r>
            <a:r>
              <a:rPr lang="en-US" b="1" dirty="0"/>
              <a:t>interpreter</a:t>
            </a:r>
            <a:r>
              <a:rPr lang="en-US" dirty="0"/>
              <a:t> translates the story </a:t>
            </a:r>
            <a:r>
              <a:rPr lang="en-US" i="1" dirty="0"/>
              <a:t>as the storyteller reads it aloud</a:t>
            </a:r>
            <a:r>
              <a:rPr lang="en-US" dirty="0"/>
              <a:t> — so listeners hear it almost immediately, but translation takes time as it happens.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055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F1177-689A-C031-4C86-1C2B73D6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713D9-6A28-8746-48F5-B48866808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3D63B6-1A6C-498F-587C-DBE370A33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it like </a:t>
            </a:r>
            <a:r>
              <a:rPr lang="en-US" b="1" dirty="0"/>
              <a:t>language translation</a:t>
            </a:r>
            <a:r>
              <a:rPr lang="en-US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compiler</a:t>
            </a:r>
            <a:r>
              <a:rPr lang="en-US" dirty="0"/>
              <a:t> translates the entire book before anyone reads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 </a:t>
            </a:r>
            <a:r>
              <a:rPr lang="en-US" b="1" dirty="0"/>
              <a:t>interpreter</a:t>
            </a:r>
            <a:r>
              <a:rPr lang="en-US" dirty="0"/>
              <a:t> translates the story </a:t>
            </a:r>
            <a:r>
              <a:rPr lang="en-US" i="1" dirty="0"/>
              <a:t>as the storyteller reads it aloud</a:t>
            </a:r>
            <a:r>
              <a:rPr lang="en-US" dirty="0"/>
              <a:t> — so listeners hear it almost immediately, but translation takes time as it happens.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162C4-E529-82E4-DEF8-B4C5DC583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697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9E66B1-38B6-B084-71B8-A239A6860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546" y="3570008"/>
            <a:ext cx="9144000" cy="2387600"/>
          </a:xfrm>
        </p:spPr>
        <p:txBody>
          <a:bodyPr/>
          <a:lstStyle/>
          <a:p>
            <a:r>
              <a:rPr lang="en-GB" dirty="0"/>
              <a:t>How computers understand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040736-6A76-1CAA-CE86-D7C92519C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90484" y="5743072"/>
            <a:ext cx="1954504" cy="429073"/>
          </a:xfrm>
        </p:spPr>
        <p:txBody>
          <a:bodyPr/>
          <a:lstStyle/>
          <a:p>
            <a:r>
              <a:rPr lang="en-GB" dirty="0"/>
              <a:t>Lesson 2</a:t>
            </a:r>
          </a:p>
        </p:txBody>
      </p:sp>
      <p:pic>
        <p:nvPicPr>
          <p:cNvPr id="7" name="Picture 6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0DA8FCD2-8032-9375-D73D-E7D1B8EFB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41" y="0"/>
            <a:ext cx="5932865" cy="39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1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r>
              <a:rPr lang="en-GB" sz="3600" dirty="0">
                <a:latin typeface="Trebuchet MS"/>
              </a:rPr>
              <a:t> </a:t>
            </a: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0pw4av</a:t>
            </a:r>
            <a:endParaRPr lang="en-US" sz="5400" dirty="0">
              <a:solidFill>
                <a:srgbClr val="FF0000"/>
              </a:solidFill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FC5B1-BB75-49D6-B715-EC27EE4B2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F76CDE-5884-5A49-AC5E-03DAC412C4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546" y="3570008"/>
            <a:ext cx="9144000" cy="2387600"/>
          </a:xfrm>
        </p:spPr>
        <p:txBody>
          <a:bodyPr/>
          <a:lstStyle/>
          <a:p>
            <a:r>
              <a:rPr lang="en-GB" dirty="0"/>
              <a:t>How computers understand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7795A0-61A6-D651-857A-206EADA11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90484" y="5743072"/>
            <a:ext cx="1954504" cy="429073"/>
          </a:xfrm>
        </p:spPr>
        <p:txBody>
          <a:bodyPr/>
          <a:lstStyle/>
          <a:p>
            <a:r>
              <a:rPr lang="en-GB" dirty="0"/>
              <a:t>Lesson 2</a:t>
            </a:r>
          </a:p>
        </p:txBody>
      </p:sp>
      <p:pic>
        <p:nvPicPr>
          <p:cNvPr id="7" name="Picture 6" descr="A number on a black background&#10;&#10;AI-generated content may be incorrect.">
            <a:extLst>
              <a:ext uri="{FF2B5EF4-FFF2-40B4-BE49-F238E27FC236}">
                <a16:creationId xmlns:a16="http://schemas.microsoft.com/office/drawing/2014/main" id="{4CF1C07C-4B4A-C9FB-7DD1-E952EFA9D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41" y="0"/>
            <a:ext cx="5932865" cy="39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5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1C94-9326-606F-9403-8A0F3E580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CD41E-2191-DBB5-286F-00099082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what a programming language does.</a:t>
            </a:r>
          </a:p>
          <a:p>
            <a:r>
              <a:rPr lang="en-US" dirty="0"/>
              <a:t>Describe the difference between high-level and low-level languages.</a:t>
            </a:r>
          </a:p>
          <a:p>
            <a:r>
              <a:rPr lang="en-US" dirty="0"/>
              <a:t>Define the roles of translators: compilers, interpreters, and assemblers.</a:t>
            </a:r>
          </a:p>
          <a:p>
            <a:r>
              <a:rPr lang="en-US" dirty="0"/>
              <a:t>Identify examples of high-level and low-level languages.</a:t>
            </a:r>
          </a:p>
          <a:p>
            <a:r>
              <a:rPr lang="en-US" dirty="0"/>
              <a:t>Demonstrate understanding through short code exploration tasks.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81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0204-8C99-53D4-59A0-41698BA24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Coding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011DA-F49E-C5EA-59B4-127551C94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Languages are how humans give instructions computers can understand</a:t>
            </a:r>
          </a:p>
          <a:p>
            <a:r>
              <a:rPr lang="en-GB" sz="3200" dirty="0"/>
              <a:t>There are a number of different ways we can categorise these languages </a:t>
            </a:r>
          </a:p>
          <a:p>
            <a:r>
              <a:rPr lang="en-GB" sz="3200" dirty="0"/>
              <a:t>Firstly, the concept of </a:t>
            </a:r>
            <a:r>
              <a:rPr lang="en-GB" sz="3200" b="1" dirty="0">
                <a:solidFill>
                  <a:srgbClr val="FF0000"/>
                </a:solidFill>
              </a:rPr>
              <a:t>High Level </a:t>
            </a:r>
            <a:r>
              <a:rPr lang="en-GB" sz="3200" dirty="0"/>
              <a:t>vs </a:t>
            </a:r>
            <a:r>
              <a:rPr lang="en-GB" sz="3200" b="1" dirty="0">
                <a:solidFill>
                  <a:srgbClr val="FF0000"/>
                </a:solidFill>
              </a:rPr>
              <a:t>Low Level</a:t>
            </a:r>
          </a:p>
          <a:p>
            <a:r>
              <a:rPr lang="en-GB" sz="3200" dirty="0"/>
              <a:t>Basically: </a:t>
            </a:r>
            <a:r>
              <a:rPr lang="en-GB" sz="3200" b="1" dirty="0">
                <a:solidFill>
                  <a:srgbClr val="FF0000"/>
                </a:solidFill>
              </a:rPr>
              <a:t>Languages of People </a:t>
            </a:r>
            <a:r>
              <a:rPr lang="en-GB" sz="3200" b="1" dirty="0"/>
              <a:t>vs</a:t>
            </a:r>
            <a:r>
              <a:rPr lang="en-GB" sz="3200" b="1" dirty="0">
                <a:solidFill>
                  <a:srgbClr val="FF0000"/>
                </a:solidFill>
              </a:rPr>
              <a:t> Machine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D5B55160-1D0D-3238-1753-5461278832ED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52387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3B431-AC3A-FA53-C130-C3915529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 Level Languages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1EB72D-6448-FBCB-2E51-DAD199F57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97985"/>
            <a:ext cx="4368200" cy="4096569"/>
          </a:xfrm>
        </p:spPr>
        <p:txBody>
          <a:bodyPr>
            <a:normAutofit/>
          </a:bodyPr>
          <a:lstStyle/>
          <a:p>
            <a:r>
              <a:rPr lang="en-GB" dirty="0"/>
              <a:t>Chef = Programmer </a:t>
            </a:r>
          </a:p>
          <a:p>
            <a:r>
              <a:rPr lang="en-GB" dirty="0"/>
              <a:t>Waiter = Translator</a:t>
            </a:r>
          </a:p>
          <a:p>
            <a:pPr lvl="1"/>
            <a:r>
              <a:rPr lang="en-GB" dirty="0"/>
              <a:t>Compiler/Interpreter</a:t>
            </a:r>
          </a:p>
          <a:p>
            <a:r>
              <a:rPr lang="en-GB" dirty="0"/>
              <a:t>Kitchen Staff = Computer hardware</a:t>
            </a:r>
          </a:p>
        </p:txBody>
      </p:sp>
      <p:pic>
        <p:nvPicPr>
          <p:cNvPr id="8" name="Content Placeholder 4" descr="A group of people wearing chef's hats&#10;&#10;AI-generated content may be incorrect.">
            <a:extLst>
              <a:ext uri="{FF2B5EF4-FFF2-40B4-BE49-F238E27FC236}">
                <a16:creationId xmlns:a16="http://schemas.microsoft.com/office/drawing/2014/main" id="{FD39E315-3C22-600A-5E58-BFA003611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804" y="1497986"/>
            <a:ext cx="7164771" cy="4776515"/>
          </a:xfrm>
          <a:prstGeom prst="rect">
            <a:avLst/>
          </a:prstGeom>
        </p:spPr>
      </p:pic>
      <p:sp>
        <p:nvSpPr>
          <p:cNvPr id="9" name="Note this down">
            <a:extLst>
              <a:ext uri="{FF2B5EF4-FFF2-40B4-BE49-F238E27FC236}">
                <a16:creationId xmlns:a16="http://schemas.microsoft.com/office/drawing/2014/main" id="{A567AD6F-B592-83F2-0121-6716EA91526E}"/>
              </a:ext>
            </a:extLst>
          </p:cNvPr>
          <p:cNvSpPr/>
          <p:nvPr/>
        </p:nvSpPr>
        <p:spPr>
          <a:xfrm>
            <a:off x="10134819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1392784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5FCC-28E9-1ED5-C62F-C93D098E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Compilers, Interpreters, Assemblers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67A40-17FF-6055-E656-B17AF4D16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Collectively they are known as </a:t>
            </a:r>
            <a:r>
              <a:rPr lang="en-GB" b="1" dirty="0">
                <a:solidFill>
                  <a:srgbClr val="FF0000"/>
                </a:solidFill>
              </a:rPr>
              <a:t>Translators</a:t>
            </a:r>
          </a:p>
          <a:p>
            <a:r>
              <a:rPr lang="en-GB" dirty="0"/>
              <a:t>They translate the human readable code into code the machine understands (</a:t>
            </a:r>
            <a:r>
              <a:rPr lang="en-GB" b="1" dirty="0">
                <a:solidFill>
                  <a:srgbClr val="FF0000"/>
                </a:solidFill>
              </a:rPr>
              <a:t>machine code</a:t>
            </a:r>
            <a:r>
              <a:rPr lang="en-GB" dirty="0"/>
              <a:t>)</a:t>
            </a:r>
          </a:p>
          <a:p>
            <a:r>
              <a:rPr lang="en-GB" dirty="0"/>
              <a:t>Compiler</a:t>
            </a:r>
          </a:p>
          <a:p>
            <a:pPr lvl="1"/>
            <a:r>
              <a:rPr lang="en-GB" dirty="0"/>
              <a:t>Translates the entire program at once (</a:t>
            </a:r>
            <a:r>
              <a:rPr lang="en-GB" b="1" dirty="0">
                <a:solidFill>
                  <a:srgbClr val="FF0000"/>
                </a:solidFill>
              </a:rPr>
              <a:t>compile time</a:t>
            </a:r>
            <a:r>
              <a:rPr lang="en-GB" dirty="0"/>
              <a:t>)</a:t>
            </a:r>
          </a:p>
          <a:p>
            <a:r>
              <a:rPr lang="en-GB" dirty="0"/>
              <a:t>Interpreter</a:t>
            </a:r>
          </a:p>
          <a:p>
            <a:pPr lvl="1"/>
            <a:r>
              <a:rPr lang="en-GB" dirty="0"/>
              <a:t>Translates line-by-line in real time</a:t>
            </a:r>
          </a:p>
          <a:p>
            <a:r>
              <a:rPr lang="en-GB" dirty="0"/>
              <a:t>Assembler</a:t>
            </a:r>
          </a:p>
          <a:p>
            <a:pPr lvl="1"/>
            <a:r>
              <a:rPr lang="en-GB" dirty="0"/>
              <a:t>Converts low-level code to machine code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3A990B47-CF96-B8FF-82CD-3B4D4108F997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DB1D726-0BED-BC74-05E8-A420D9FF271E}"/>
              </a:ext>
            </a:extLst>
          </p:cNvPr>
          <p:cNvSpPr/>
          <p:nvPr/>
        </p:nvSpPr>
        <p:spPr>
          <a:xfrm>
            <a:off x="8618707" y="3211666"/>
            <a:ext cx="2251587" cy="139618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eg</a:t>
            </a:r>
            <a:r>
              <a:rPr lang="en-GB" dirty="0"/>
              <a:t> C++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35E75CB9-4AC7-F53A-7949-85B6F9583640}"/>
              </a:ext>
            </a:extLst>
          </p:cNvPr>
          <p:cNvSpPr/>
          <p:nvPr/>
        </p:nvSpPr>
        <p:spPr>
          <a:xfrm>
            <a:off x="6367120" y="4098197"/>
            <a:ext cx="2251587" cy="139618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eg</a:t>
            </a:r>
            <a:r>
              <a:rPr lang="en-GB" dirty="0"/>
              <a:t> Python</a:t>
            </a:r>
          </a:p>
        </p:txBody>
      </p:sp>
    </p:spTree>
    <p:extLst>
      <p:ext uri="{BB962C8B-B14F-4D97-AF65-F5344CB8AC3E}">
        <p14:creationId xmlns:p14="http://schemas.microsoft.com/office/powerpoint/2010/main" val="165407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C914-C14A-8A7B-6057-96C1A92C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64991-47A0-1C08-1907-A1CD34B33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Compiling involves a one-off process by the developer to build machine code which the computer can run.</a:t>
            </a:r>
          </a:p>
          <a:p>
            <a:r>
              <a:rPr lang="en-GB" dirty="0"/>
              <a:t>Compiling can take time</a:t>
            </a:r>
          </a:p>
          <a:p>
            <a:r>
              <a:rPr lang="en-GB" b="1" dirty="0">
                <a:solidFill>
                  <a:srgbClr val="FF0000"/>
                </a:solidFill>
              </a:rPr>
              <a:t>Syntax Errors </a:t>
            </a:r>
            <a:r>
              <a:rPr lang="en-GB" dirty="0"/>
              <a:t>detected during this time </a:t>
            </a:r>
          </a:p>
          <a:p>
            <a:pPr lvl="1"/>
            <a:r>
              <a:rPr lang="en-GB" dirty="0"/>
              <a:t>but not </a:t>
            </a:r>
            <a:r>
              <a:rPr lang="en-GB" b="1" dirty="0">
                <a:solidFill>
                  <a:srgbClr val="FF0000"/>
                </a:solidFill>
              </a:rPr>
              <a:t>run-time</a:t>
            </a:r>
            <a:r>
              <a:rPr lang="en-GB" dirty="0"/>
              <a:t> errors</a:t>
            </a:r>
          </a:p>
          <a:p>
            <a:r>
              <a:rPr lang="en-GB" dirty="0"/>
              <a:t>The machine code is the lowest-level of code and therefore runs really quickly</a:t>
            </a:r>
          </a:p>
        </p:txBody>
      </p:sp>
      <p:sp>
        <p:nvSpPr>
          <p:cNvPr id="4" name="why">
            <a:extLst>
              <a:ext uri="{FF2B5EF4-FFF2-40B4-BE49-F238E27FC236}">
                <a16:creationId xmlns:a16="http://schemas.microsoft.com/office/drawing/2014/main" id="{53663163-8B42-27F8-8EAC-1022EA285D8F}"/>
              </a:ext>
            </a:extLst>
          </p:cNvPr>
          <p:cNvSpPr/>
          <p:nvPr/>
        </p:nvSpPr>
        <p:spPr>
          <a:xfrm>
            <a:off x="9952038" y="264718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can’t a compiler trap run-time errors?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260E334C-C2D6-CAD8-27AF-AD7401A300AD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240923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ADD0C3-3231-A683-5244-EFF2369C5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193308"/>
              </p:ext>
            </p:extLst>
          </p:nvPr>
        </p:nvGraphicFramePr>
        <p:xfrm>
          <a:off x="0" y="1"/>
          <a:ext cx="9812594" cy="6858000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2136240">
                  <a:extLst>
                    <a:ext uri="{9D8B030D-6E8A-4147-A177-3AD203B41FA5}">
                      <a16:colId xmlns:a16="http://schemas.microsoft.com/office/drawing/2014/main" val="3255319847"/>
                    </a:ext>
                  </a:extLst>
                </a:gridCol>
                <a:gridCol w="2749486">
                  <a:extLst>
                    <a:ext uri="{9D8B030D-6E8A-4147-A177-3AD203B41FA5}">
                      <a16:colId xmlns:a16="http://schemas.microsoft.com/office/drawing/2014/main" val="1472611394"/>
                    </a:ext>
                  </a:extLst>
                </a:gridCol>
                <a:gridCol w="2473719">
                  <a:extLst>
                    <a:ext uri="{9D8B030D-6E8A-4147-A177-3AD203B41FA5}">
                      <a16:colId xmlns:a16="http://schemas.microsoft.com/office/drawing/2014/main" val="3296927981"/>
                    </a:ext>
                  </a:extLst>
                </a:gridCol>
                <a:gridCol w="2453149">
                  <a:extLst>
                    <a:ext uri="{9D8B030D-6E8A-4147-A177-3AD203B41FA5}">
                      <a16:colId xmlns:a16="http://schemas.microsoft.com/office/drawing/2014/main" val="1718264078"/>
                    </a:ext>
                  </a:extLst>
                </a:gridCol>
              </a:tblGrid>
              <a:tr h="3397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Stage</a:t>
                      </a:r>
                      <a:endParaRPr lang="en-GB" sz="160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What Happens</a:t>
                      </a:r>
                      <a:endParaRPr lang="en-GB" sz="160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Cooking Analogy</a:t>
                      </a:r>
                      <a:endParaRPr lang="en-GB" sz="1600" dirty="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Example (C++)</a:t>
                      </a:r>
                      <a:endParaRPr lang="en-GB" sz="1600" dirty="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281306"/>
                  </a:ext>
                </a:extLst>
              </a:tr>
              <a:tr h="1473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1. Preprocessing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Handles directives that start with # (like 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#include &lt;iostream&gt;</a:t>
                      </a:r>
                      <a:r>
                        <a:rPr lang="en-US" sz="1600" dirty="0"/>
                        <a:t>). These bring in external code libraries before compilation starts.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Gathering all the ingredients before cooking.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Expands all </a:t>
                      </a:r>
                      <a:r>
                        <a:rPr lang="en-GB" sz="1600" dirty="0">
                          <a:latin typeface="Courier New" panose="02070309020205020404" pitchFamily="49" charset="0"/>
                        </a:rPr>
                        <a:t>#include </a:t>
                      </a:r>
                      <a:r>
                        <a:rPr lang="en-GB" sz="1600" dirty="0"/>
                        <a:t>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642121"/>
                  </a:ext>
                </a:extLst>
              </a:tr>
              <a:tr h="1473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2. Compilation (Translation to Assembly)</a:t>
                      </a:r>
                      <a:endParaRPr lang="en-US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compiler translates your human-readable code into an intermediate, lower-level assembly code. Errors in syntax are caught here.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chef writes a precise recipe in a special cooking shorthand.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Produces .s or .asm 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394101"/>
                  </a:ext>
                </a:extLst>
              </a:tr>
              <a:tr h="1190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3. Assembly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assembler converts the assembly code into </a:t>
                      </a:r>
                      <a:r>
                        <a:rPr lang="en-US" sz="1600" b="1" dirty="0"/>
                        <a:t>object code</a:t>
                      </a:r>
                      <a:r>
                        <a:rPr lang="en-US" sz="1600" dirty="0"/>
                        <a:t> (binary). This is not yet a full program.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shorthand recipe is translated into coded cooking steps.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Produces .obj or .o 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058976"/>
                  </a:ext>
                </a:extLst>
              </a:tr>
              <a:tr h="14733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4. Linking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linker combines your object file with any libraries (like I/O, math) to form a complete executable program.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Combining your dish with side ingredients before serving.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Produces .exe or .out.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624933"/>
                  </a:ext>
                </a:extLst>
              </a:tr>
              <a:tr h="906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5. Execution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operating system loads the executable into memory and runs it as machine code.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final meal is cooked and served — ready to eat!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program runs and prints output.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369107"/>
                  </a:ext>
                </a:extLst>
              </a:tr>
            </a:tbl>
          </a:graphicData>
        </a:graphic>
      </p:graphicFrame>
      <p:pic>
        <p:nvPicPr>
          <p:cNvPr id="2" name="OneNote">
            <a:extLst>
              <a:ext uri="{FF2B5EF4-FFF2-40B4-BE49-F238E27FC236}">
                <a16:creationId xmlns:a16="http://schemas.microsoft.com/office/drawing/2014/main" id="{D56DF526-1B22-24F9-186E-FB231A7E7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1" y="207750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41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CA08F-DC1A-1E17-F895-2C88B67B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Interpreting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F6D64-7889-D9D1-6A5C-F0E075BDA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27355"/>
            <a:ext cx="9452211" cy="48464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using an interpreted language (like Python, JavaScript, or PHP), there is </a:t>
            </a:r>
            <a:r>
              <a:rPr lang="en-US" b="1" dirty="0">
                <a:solidFill>
                  <a:srgbClr val="FF0000"/>
                </a:solidFill>
              </a:rPr>
              <a:t>no full translation step before running</a:t>
            </a:r>
            <a:r>
              <a:rPr lang="en-US" dirty="0"/>
              <a:t>.</a:t>
            </a:r>
          </a:p>
          <a:p>
            <a:r>
              <a:rPr lang="en-US" dirty="0"/>
              <a:t>Instead, the interpreter:</a:t>
            </a:r>
          </a:p>
          <a:p>
            <a:pPr lvl="1"/>
            <a:r>
              <a:rPr lang="en-US" dirty="0"/>
              <a:t>reads your code </a:t>
            </a:r>
            <a:r>
              <a:rPr lang="en-US" b="1" dirty="0">
                <a:solidFill>
                  <a:srgbClr val="FF0000"/>
                </a:solidFill>
              </a:rPr>
              <a:t>line by line</a:t>
            </a:r>
            <a:r>
              <a:rPr lang="en-US" dirty="0"/>
              <a:t>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checks it</a:t>
            </a:r>
            <a:r>
              <a:rPr lang="en-US" dirty="0"/>
              <a:t>,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translates it into machine code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executes it immediately</a:t>
            </a:r>
          </a:p>
          <a:p>
            <a:r>
              <a:rPr lang="en-US" dirty="0"/>
              <a:t>repeating this cycle for every instruction.</a:t>
            </a:r>
          </a:p>
          <a:p>
            <a:r>
              <a:rPr lang="en-US" dirty="0"/>
              <a:t>It runs slower than a compiled language</a:t>
            </a:r>
          </a:p>
          <a:p>
            <a:r>
              <a:rPr lang="en-US" dirty="0"/>
              <a:t>…because Interpretation happens at </a:t>
            </a:r>
            <a:r>
              <a:rPr lang="en-US" b="1" dirty="0">
                <a:solidFill>
                  <a:srgbClr val="FF0000"/>
                </a:solidFill>
              </a:rPr>
              <a:t>run-time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why">
            <a:extLst>
              <a:ext uri="{FF2B5EF4-FFF2-40B4-BE49-F238E27FC236}">
                <a16:creationId xmlns:a16="http://schemas.microsoft.com/office/drawing/2014/main" id="{BFFAE4B8-5DE9-6C77-0D93-8E408DF481D9}"/>
              </a:ext>
            </a:extLst>
          </p:cNvPr>
          <p:cNvSpPr/>
          <p:nvPr/>
        </p:nvSpPr>
        <p:spPr>
          <a:xfrm>
            <a:off x="10040529" y="4358001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is it slower?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1E715322-25CD-E4AA-655A-EDADFA066ED6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46968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A70E40-B008-0777-F30E-1A845EE194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224748"/>
              </p:ext>
            </p:extLst>
          </p:nvPr>
        </p:nvGraphicFramePr>
        <p:xfrm>
          <a:off x="-1" y="0"/>
          <a:ext cx="9802760" cy="6858001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450690">
                  <a:extLst>
                    <a:ext uri="{9D8B030D-6E8A-4147-A177-3AD203B41FA5}">
                      <a16:colId xmlns:a16="http://schemas.microsoft.com/office/drawing/2014/main" val="4179144739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4098253410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839208671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26266329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Stage</a:t>
                      </a:r>
                      <a:endParaRPr lang="en-GB" sz="160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What Happens</a:t>
                      </a:r>
                      <a:endParaRPr lang="en-GB" sz="160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Cooking Analogy</a:t>
                      </a:r>
                      <a:endParaRPr lang="en-GB" sz="1600" dirty="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Example (Python)</a:t>
                      </a:r>
                      <a:endParaRPr lang="en-GB" sz="1600" dirty="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08157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1. Source Code Loaded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You write a script in a high-level language like Python (.py file).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You open the recipe.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latin typeface="Courier New" panose="02070309020205020404" pitchFamily="49" charset="0"/>
                        </a:rPr>
                        <a:t>print("Hello, World!")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972653331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2. Lexical Analysis (Tokenisation)</a:t>
                      </a:r>
                      <a:endParaRPr lang="en-GB" sz="1600" dirty="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interpreter reads the text line by line, breaking it into meaningful tokens (keywords, variables, symbols).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chef reads one sentence and picks out the key actions (“add”, “mix”, “heat”).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Recognises </a:t>
                      </a:r>
                      <a:r>
                        <a:rPr lang="en-GB" sz="1600" dirty="0">
                          <a:latin typeface="Courier New" panose="02070309020205020404" pitchFamily="49" charset="0"/>
                        </a:rPr>
                        <a:t>print, (, "Hello, World!", 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652246522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3. Parsing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It analyses how the tokens fit together (grammar and syntax rules) to form valid statements.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Checks the recipe makes grammatical sense — “Add milk to sugar” not “Sugar add milk”.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Builds a syntax tree (a structural map of your code).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2339816640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4. Interpretation / Execution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interpreter immediately translates and executes each valid line into machine instructions.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chef performs each instruction as they read it.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CPU prints </a:t>
                      </a:r>
                      <a:r>
                        <a:rPr lang="en-US" sz="1600" dirty="0">
                          <a:latin typeface="Courier New" panose="02070309020205020404" pitchFamily="49" charset="0"/>
                        </a:rPr>
                        <a:t>Hello, World!</a:t>
                      </a:r>
                      <a:r>
                        <a:rPr lang="en-US" sz="1600" dirty="0"/>
                        <a:t> to the screen.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163489521"/>
                  </a:ext>
                </a:extLst>
              </a:tr>
              <a:tr h="11887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5. Error Handling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If a line causes an error, execution stops and an error message is displayed.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If the chef hits a confusing step, they stop cooking until it’s fixed.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SyntaxError</a:t>
                      </a:r>
                      <a:r>
                        <a:rPr lang="en-US" sz="1600" dirty="0"/>
                        <a:t>: unexpected EOF while parsing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652565065"/>
                  </a:ext>
                </a:extLst>
              </a:tr>
            </a:tbl>
          </a:graphicData>
        </a:graphic>
      </p:graphicFrame>
      <p:pic>
        <p:nvPicPr>
          <p:cNvPr id="3" name="OneNote">
            <a:extLst>
              <a:ext uri="{FF2B5EF4-FFF2-40B4-BE49-F238E27FC236}">
                <a16:creationId xmlns:a16="http://schemas.microsoft.com/office/drawing/2014/main" id="{46FCDD8F-AD21-4A88-8700-AFC810747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1" y="207750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72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520A9B-B5F6-94FF-004F-3D82E5F93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314107"/>
              </p:ext>
            </p:extLst>
          </p:nvPr>
        </p:nvGraphicFramePr>
        <p:xfrm>
          <a:off x="0" y="0"/>
          <a:ext cx="9792930" cy="6886748"/>
        </p:xfrm>
        <a:graphic>
          <a:graphicData uri="http://schemas.openxmlformats.org/drawingml/2006/table">
            <a:tbl>
              <a:tblPr firstRow="1" firstCol="1" bandRow="1">
                <a:tableStyleId>{E929F9F4-4A8F-4326-A1B4-22849713DDAB}</a:tableStyleId>
              </a:tblPr>
              <a:tblGrid>
                <a:gridCol w="3264310">
                  <a:extLst>
                    <a:ext uri="{9D8B030D-6E8A-4147-A177-3AD203B41FA5}">
                      <a16:colId xmlns:a16="http://schemas.microsoft.com/office/drawing/2014/main" val="1987113857"/>
                    </a:ext>
                  </a:extLst>
                </a:gridCol>
                <a:gridCol w="3264310">
                  <a:extLst>
                    <a:ext uri="{9D8B030D-6E8A-4147-A177-3AD203B41FA5}">
                      <a16:colId xmlns:a16="http://schemas.microsoft.com/office/drawing/2014/main" val="844837950"/>
                    </a:ext>
                  </a:extLst>
                </a:gridCol>
                <a:gridCol w="3264310">
                  <a:extLst>
                    <a:ext uri="{9D8B030D-6E8A-4147-A177-3AD203B41FA5}">
                      <a16:colId xmlns:a16="http://schemas.microsoft.com/office/drawing/2014/main" val="1010701467"/>
                    </a:ext>
                  </a:extLst>
                </a:gridCol>
              </a:tblGrid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Feature</a:t>
                      </a: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/>
                        <a:t>Compiled Language (C++, Java, Go)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Interpreted Language (Python, JavaScript)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92344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Translation</a:t>
                      </a: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Entire program translated before running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Code read and executed line-by-line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480562"/>
                  </a:ext>
                </a:extLst>
              </a:tr>
              <a:tr h="8085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Error Detection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Caught at compile-time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Found during execution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098499"/>
                  </a:ext>
                </a:extLst>
              </a:tr>
              <a:tr h="8085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Speed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Usually faster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Slower (runtime translation)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944871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Portability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Needs recompiling for each 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Usually more portable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234639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Example Output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.exe, .out, .class files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No separate file, runs directly in interpreter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330138"/>
                  </a:ext>
                </a:extLst>
              </a:tr>
            </a:tbl>
          </a:graphicData>
        </a:graphic>
      </p:graphicFrame>
      <p:pic>
        <p:nvPicPr>
          <p:cNvPr id="3" name="OneNote">
            <a:extLst>
              <a:ext uri="{FF2B5EF4-FFF2-40B4-BE49-F238E27FC236}">
                <a16:creationId xmlns:a16="http://schemas.microsoft.com/office/drawing/2014/main" id="{9703A973-B373-937D-17FE-1F553CF30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1" y="207750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66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4E9D-3399-D82C-0A3E-D79921A8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Language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42F86-C54D-68F8-B65D-3F697FC85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Using the worksheet found in Teams / Classwork / Unit 1 / Languages / </a:t>
            </a:r>
            <a:r>
              <a:rPr lang="en-GB" sz="3600" dirty="0">
                <a:solidFill>
                  <a:srgbClr val="FF0000"/>
                </a:solidFill>
              </a:rPr>
              <a:t>Programming Languages Exploration</a:t>
            </a:r>
          </a:p>
          <a:p>
            <a:endParaRPr lang="en-GB" sz="400" dirty="0">
              <a:solidFill>
                <a:srgbClr val="FF0000"/>
              </a:solidFill>
            </a:endParaRPr>
          </a:p>
          <a:p>
            <a:r>
              <a:rPr lang="en-US" sz="3600" dirty="0"/>
              <a:t>Find:</a:t>
            </a:r>
          </a:p>
          <a:p>
            <a:pPr lvl="1"/>
            <a:r>
              <a:rPr lang="en-US" sz="3200" dirty="0"/>
              <a:t>What it’s used for</a:t>
            </a:r>
          </a:p>
          <a:p>
            <a:pPr lvl="1"/>
            <a:r>
              <a:rPr lang="en-US" sz="3200" dirty="0"/>
              <a:t>Whether it’s compiled or interpreted</a:t>
            </a:r>
          </a:p>
          <a:p>
            <a:pPr lvl="1"/>
            <a:r>
              <a:rPr lang="en-US" sz="3200" dirty="0"/>
              <a:t>An example of “Hello World” code</a:t>
            </a:r>
            <a:endParaRPr lang="en-GB" sz="3200" dirty="0"/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B3A051F8-4D9E-66A0-FADB-2DA886631EF1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19B2D061-766C-0281-47B7-68907DBEBE43}"/>
              </a:ext>
            </a:extLst>
          </p:cNvPr>
          <p:cNvSpPr/>
          <p:nvPr/>
        </p:nvSpPr>
        <p:spPr>
          <a:xfrm>
            <a:off x="10012201" y="2434495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the worksheet and copy to your OneNote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C8A4EFBC-7C8A-4B76-1271-AE40FA7691A2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7" name="extension">
            <a:extLst>
              <a:ext uri="{FF2B5EF4-FFF2-40B4-BE49-F238E27FC236}">
                <a16:creationId xmlns:a16="http://schemas.microsoft.com/office/drawing/2014/main" id="{9480D2CF-B6A7-CB27-891C-09787C6C6268}"/>
              </a:ext>
            </a:extLst>
          </p:cNvPr>
          <p:cNvSpPr/>
          <p:nvPr/>
        </p:nvSpPr>
        <p:spPr>
          <a:xfrm>
            <a:off x="2680371" y="5790920"/>
            <a:ext cx="6831257" cy="76573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Extension:</a:t>
            </a:r>
            <a:r>
              <a:rPr lang="en-US" dirty="0">
                <a:solidFill>
                  <a:schemeClr val="tx1"/>
                </a:solidFill>
              </a:rPr>
              <a:t> Research bytecode or virtual machines (e.g. JVM).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xtTimer">
            <a:extLst>
              <a:ext uri="{FF2B5EF4-FFF2-40B4-BE49-F238E27FC236}">
                <a16:creationId xmlns:a16="http://schemas.microsoft.com/office/drawing/2014/main" id="{2C76CDAA-340F-C6B0-A997-41B3378421F2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30582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5B25A-9574-AAFD-CD59-94CC8CDE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1A71F-90E6-F9CB-6A68-D9D758C2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Why can’t computers understand English? </a:t>
            </a:r>
          </a:p>
          <a:p>
            <a:r>
              <a:rPr lang="en-US" sz="4000" dirty="0"/>
              <a:t>Why might we choose one language over another? </a:t>
            </a:r>
          </a:p>
          <a:p>
            <a:r>
              <a:rPr lang="en-US" sz="4000" dirty="0"/>
              <a:t>What does a compiler actually do?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8777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4EAB-8C05-5621-1997-B59602570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0B6B-ACC5-7AC0-8231-46EEA6ADE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and then write 200 words explaining: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600" dirty="0">
                <a:highlight>
                  <a:srgbClr val="FFFF00"/>
                </a:highlight>
              </a:rPr>
              <a:t>The difference between high-level and low-level languages and why translators are needed.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Include one real-world example.</a:t>
            </a:r>
            <a:endParaRPr lang="en-GB" dirty="0"/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A6BFEFC7-8A77-A172-0608-7893736BB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91" y="207750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21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30C9-47E5-1399-066C-34951A520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29DAD1-F7F1-1AD5-5E14-A11826CF9CEA}"/>
              </a:ext>
            </a:extLst>
          </p:cNvPr>
          <p:cNvGraphicFramePr>
            <a:graphicFrameLocks noGrp="1"/>
          </p:cNvGraphicFramePr>
          <p:nvPr/>
        </p:nvGraphicFramePr>
        <p:xfrm>
          <a:off x="0" y="1"/>
          <a:ext cx="9812594" cy="6858000"/>
        </p:xfrm>
        <a:graphic>
          <a:graphicData uri="http://schemas.openxmlformats.org/drawingml/2006/table">
            <a:tbl>
              <a:tblPr firstRow="1" firstCol="1">
                <a:tableStyleId>{6E25E649-3F16-4E02-A733-19D2CDBF48F0}</a:tableStyleId>
              </a:tblPr>
              <a:tblGrid>
                <a:gridCol w="2136240">
                  <a:extLst>
                    <a:ext uri="{9D8B030D-6E8A-4147-A177-3AD203B41FA5}">
                      <a16:colId xmlns:a16="http://schemas.microsoft.com/office/drawing/2014/main" val="3255319847"/>
                    </a:ext>
                  </a:extLst>
                </a:gridCol>
                <a:gridCol w="2749486">
                  <a:extLst>
                    <a:ext uri="{9D8B030D-6E8A-4147-A177-3AD203B41FA5}">
                      <a16:colId xmlns:a16="http://schemas.microsoft.com/office/drawing/2014/main" val="1472611394"/>
                    </a:ext>
                  </a:extLst>
                </a:gridCol>
                <a:gridCol w="2473719">
                  <a:extLst>
                    <a:ext uri="{9D8B030D-6E8A-4147-A177-3AD203B41FA5}">
                      <a16:colId xmlns:a16="http://schemas.microsoft.com/office/drawing/2014/main" val="3296927981"/>
                    </a:ext>
                  </a:extLst>
                </a:gridCol>
                <a:gridCol w="2453149">
                  <a:extLst>
                    <a:ext uri="{9D8B030D-6E8A-4147-A177-3AD203B41FA5}">
                      <a16:colId xmlns:a16="http://schemas.microsoft.com/office/drawing/2014/main" val="1718264078"/>
                    </a:ext>
                  </a:extLst>
                </a:gridCol>
              </a:tblGrid>
              <a:tr h="3397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Stage</a:t>
                      </a:r>
                      <a:endParaRPr lang="en-GB" sz="160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What Happens</a:t>
                      </a:r>
                      <a:endParaRPr lang="en-GB" sz="160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Cooking Analogy</a:t>
                      </a:r>
                      <a:endParaRPr lang="en-GB" sz="1600" dirty="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Example (C++)</a:t>
                      </a:r>
                      <a:endParaRPr lang="en-GB" sz="1600" dirty="0"/>
                    </a:p>
                  </a:txBody>
                  <a:tcPr marL="48348" marR="48348" marT="24174" marB="2417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281306"/>
                  </a:ext>
                </a:extLst>
              </a:tr>
              <a:tr h="1473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1. Preprocessing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Handles directives that start with # (like </a:t>
                      </a:r>
                      <a:r>
                        <a:rPr lang="en-US" sz="16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#include &lt;iostream&gt;</a:t>
                      </a:r>
                      <a:r>
                        <a:rPr lang="en-US" sz="1600" dirty="0"/>
                        <a:t>). These bring in external code libraries before compilation starts.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Gathering all the ingredients before cooking.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Expands all </a:t>
                      </a:r>
                      <a:r>
                        <a:rPr lang="en-GB" sz="1600" dirty="0">
                          <a:latin typeface="Courier New" panose="02070309020205020404" pitchFamily="49" charset="0"/>
                        </a:rPr>
                        <a:t>#include </a:t>
                      </a:r>
                      <a:r>
                        <a:rPr lang="en-GB" sz="1600" dirty="0"/>
                        <a:t>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642121"/>
                  </a:ext>
                </a:extLst>
              </a:tr>
              <a:tr h="1473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2. Compilation (Translation to Assembly)</a:t>
                      </a:r>
                      <a:endParaRPr lang="en-US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compiler translates your human-readable code into an intermediate, lower-level assembly code. Errors in syntax are caught here.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chef writes a precise recipe in a special cooking shorthand.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Produces .s or .asm 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394101"/>
                  </a:ext>
                </a:extLst>
              </a:tr>
              <a:tr h="1190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3. Assembly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assembler converts the assembly code into </a:t>
                      </a:r>
                      <a:r>
                        <a:rPr lang="en-US" sz="1600" b="1" dirty="0"/>
                        <a:t>object code</a:t>
                      </a:r>
                      <a:r>
                        <a:rPr lang="en-US" sz="1600" dirty="0"/>
                        <a:t> (binary). This is not yet a full program.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shorthand recipe is translated into coded cooking steps.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Produces .obj or .o files.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058976"/>
                  </a:ext>
                </a:extLst>
              </a:tr>
              <a:tr h="14733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4. Linking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linker combines your object file with any libraries (like I/O, math) to form a complete executable program.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Combining your dish with side ingredients before serving.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Produces .exe or .out.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624933"/>
                  </a:ext>
                </a:extLst>
              </a:tr>
              <a:tr h="9068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5. Execution</a:t>
                      </a:r>
                      <a:endParaRPr lang="en-GB" sz="1600"/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operating system loads the executable into memory and runs it as machine code.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final meal is cooked and served — ready to eat!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program runs and prints output.</a:t>
                      </a:r>
                    </a:p>
                  </a:txBody>
                  <a:tcPr marL="48348" marR="48348" marT="24174" marB="24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369107"/>
                  </a:ext>
                </a:extLst>
              </a:tr>
            </a:tbl>
          </a:graphicData>
        </a:graphic>
      </p:graphicFrame>
      <p:sp>
        <p:nvSpPr>
          <p:cNvPr id="5" name="Note this down">
            <a:extLst>
              <a:ext uri="{FF2B5EF4-FFF2-40B4-BE49-F238E27FC236}">
                <a16:creationId xmlns:a16="http://schemas.microsoft.com/office/drawing/2014/main" id="{CA35831B-8934-0CFC-8EC8-7D6EADB04BC8}"/>
              </a:ext>
            </a:extLst>
          </p:cNvPr>
          <p:cNvSpPr/>
          <p:nvPr/>
        </p:nvSpPr>
        <p:spPr>
          <a:xfrm>
            <a:off x="10061847" y="199269"/>
            <a:ext cx="1873045" cy="139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Trebuchet MS" panose="020B0603020202020204" pitchFamily="34" charset="0"/>
              </a:rPr>
              <a:t>The Compilation Process</a:t>
            </a:r>
          </a:p>
        </p:txBody>
      </p:sp>
      <p:pic>
        <p:nvPicPr>
          <p:cNvPr id="3" name="OneNote">
            <a:extLst>
              <a:ext uri="{FF2B5EF4-FFF2-40B4-BE49-F238E27FC236}">
                <a16:creationId xmlns:a16="http://schemas.microsoft.com/office/drawing/2014/main" id="{2F9A85D7-88E2-FB5F-25C3-ED652885F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19127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38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26BC0-944E-4179-8467-958F0D318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6E7E4D-7B7E-8A15-21FF-FF7E4E86E26A}"/>
              </a:ext>
            </a:extLst>
          </p:cNvPr>
          <p:cNvGraphicFramePr>
            <a:graphicFrameLocks noGrp="1"/>
          </p:cNvGraphicFramePr>
          <p:nvPr/>
        </p:nvGraphicFramePr>
        <p:xfrm>
          <a:off x="-1" y="0"/>
          <a:ext cx="9802760" cy="6858001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450690">
                  <a:extLst>
                    <a:ext uri="{9D8B030D-6E8A-4147-A177-3AD203B41FA5}">
                      <a16:colId xmlns:a16="http://schemas.microsoft.com/office/drawing/2014/main" val="4179144739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4098253410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839208671"/>
                    </a:ext>
                  </a:extLst>
                </a:gridCol>
                <a:gridCol w="2450690">
                  <a:extLst>
                    <a:ext uri="{9D8B030D-6E8A-4147-A177-3AD203B41FA5}">
                      <a16:colId xmlns:a16="http://schemas.microsoft.com/office/drawing/2014/main" val="26266329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Stage</a:t>
                      </a:r>
                      <a:endParaRPr lang="en-GB" sz="160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What Happens</a:t>
                      </a:r>
                      <a:endParaRPr lang="en-GB" sz="160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Cooking Analogy</a:t>
                      </a:r>
                      <a:endParaRPr lang="en-GB" sz="1600" dirty="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Example (Python)</a:t>
                      </a:r>
                      <a:endParaRPr lang="en-GB" sz="1600" dirty="0"/>
                    </a:p>
                  </a:txBody>
                  <a:tcPr marL="58018" marR="58018" marT="29009" marB="29009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08157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1. Source Code Loaded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You write a script in a high-level language like Python (.py file).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You open the recipe.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latin typeface="Courier New" panose="02070309020205020404" pitchFamily="49" charset="0"/>
                        </a:rPr>
                        <a:t>print("Hello, World!")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972653331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2. Lexical Analysis (Tokenisation)</a:t>
                      </a:r>
                      <a:endParaRPr lang="en-GB" sz="1600" dirty="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interpreter reads the text line by line, breaking it into meaningful tokens (keywords, variables, symbols).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chef reads one sentence and picks out the key actions (“add”, “mix”, “heat”).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Recognises </a:t>
                      </a:r>
                      <a:r>
                        <a:rPr lang="en-GB" sz="1600" dirty="0">
                          <a:latin typeface="Courier New" panose="02070309020205020404" pitchFamily="49" charset="0"/>
                        </a:rPr>
                        <a:t>print, (, "Hello, World!", 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652246522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3. Parsing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It analyses how the tokens fit together (grammar and syntax rules) to form valid statements.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Checks the recipe makes grammatical sense — “Add milk to sugar” not “Sugar add milk”.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Builds a syntax tree (a structural map of your code).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2339816640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4. Interpretation / Execution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interpreter immediately translates and executes each valid line into machine instructions.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The chef performs each instruction as they read it.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The CPU prints </a:t>
                      </a:r>
                      <a:r>
                        <a:rPr lang="en-US" sz="1600" dirty="0">
                          <a:latin typeface="Courier New" panose="02070309020205020404" pitchFamily="49" charset="0"/>
                        </a:rPr>
                        <a:t>Hello, World!</a:t>
                      </a:r>
                      <a:r>
                        <a:rPr lang="en-US" sz="1600" dirty="0"/>
                        <a:t> to the screen.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163489521"/>
                  </a:ext>
                </a:extLst>
              </a:tr>
              <a:tr h="11887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/>
                        <a:t>5. Error Handling</a:t>
                      </a:r>
                      <a:endParaRPr lang="en-GB" sz="16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If a line causes an error, execution stops and an error message is displayed.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If the chef hits a confusing step, they stop cooking until it’s fixed.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 err="1"/>
                        <a:t>SyntaxError</a:t>
                      </a:r>
                      <a:r>
                        <a:rPr lang="en-US" sz="1600" dirty="0"/>
                        <a:t>: unexpected EOF while parsing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652565065"/>
                  </a:ext>
                </a:extLst>
              </a:tr>
            </a:tbl>
          </a:graphicData>
        </a:graphic>
      </p:graphicFrame>
      <p:sp>
        <p:nvSpPr>
          <p:cNvPr id="2" name="Note this down">
            <a:extLst>
              <a:ext uri="{FF2B5EF4-FFF2-40B4-BE49-F238E27FC236}">
                <a16:creationId xmlns:a16="http://schemas.microsoft.com/office/drawing/2014/main" id="{1D444863-D999-B984-6454-B88BDFE90485}"/>
              </a:ext>
            </a:extLst>
          </p:cNvPr>
          <p:cNvSpPr/>
          <p:nvPr/>
        </p:nvSpPr>
        <p:spPr>
          <a:xfrm>
            <a:off x="10017303" y="51372"/>
            <a:ext cx="1958685" cy="13932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Trebuchet MS" panose="020B0603020202020204" pitchFamily="34" charset="0"/>
              </a:rPr>
              <a:t>The Interpretation Process</a:t>
            </a:r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B095BE6E-020B-3A7D-56D9-56B6C5F40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242" y="17603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89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E4D89-21BF-5E3E-4DEB-B3FE4B2E0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41469A-A523-4A5C-B803-FA52D804BDD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792930" cy="6886748"/>
        </p:xfrm>
        <a:graphic>
          <a:graphicData uri="http://schemas.openxmlformats.org/drawingml/2006/table">
            <a:tbl>
              <a:tblPr firstRow="1" firstCol="1" bandRow="1">
                <a:tableStyleId>{E929F9F4-4A8F-4326-A1B4-22849713DDAB}</a:tableStyleId>
              </a:tblPr>
              <a:tblGrid>
                <a:gridCol w="3264310">
                  <a:extLst>
                    <a:ext uri="{9D8B030D-6E8A-4147-A177-3AD203B41FA5}">
                      <a16:colId xmlns:a16="http://schemas.microsoft.com/office/drawing/2014/main" val="1987113857"/>
                    </a:ext>
                  </a:extLst>
                </a:gridCol>
                <a:gridCol w="3264310">
                  <a:extLst>
                    <a:ext uri="{9D8B030D-6E8A-4147-A177-3AD203B41FA5}">
                      <a16:colId xmlns:a16="http://schemas.microsoft.com/office/drawing/2014/main" val="844837950"/>
                    </a:ext>
                  </a:extLst>
                </a:gridCol>
                <a:gridCol w="3264310">
                  <a:extLst>
                    <a:ext uri="{9D8B030D-6E8A-4147-A177-3AD203B41FA5}">
                      <a16:colId xmlns:a16="http://schemas.microsoft.com/office/drawing/2014/main" val="1010701467"/>
                    </a:ext>
                  </a:extLst>
                </a:gridCol>
              </a:tblGrid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Feature</a:t>
                      </a: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/>
                        <a:t>Compiled Language (C++, Java, Go)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Interpreted Language (Python, JavaScript)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192344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Translation</a:t>
                      </a:r>
                      <a:endParaRPr lang="en-GB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Entire program translated before running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Code read and executed line-by-line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480562"/>
                  </a:ext>
                </a:extLst>
              </a:tr>
              <a:tr h="8085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Error Detection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Caught at compile-time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Found during execution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098499"/>
                  </a:ext>
                </a:extLst>
              </a:tr>
              <a:tr h="8085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Speed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Usually faster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Slower (runtime translation)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944871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Portability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Needs recompiling for each 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Usually more portable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234639"/>
                  </a:ext>
                </a:extLst>
              </a:tr>
              <a:tr h="13102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Example Output</a:t>
                      </a:r>
                      <a:endParaRPr lang="en-GB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.exe, .out, .class files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No separate file, runs directly in interpreter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330138"/>
                  </a:ext>
                </a:extLst>
              </a:tr>
            </a:tbl>
          </a:graphicData>
        </a:graphic>
      </p:graphicFrame>
      <p:sp>
        <p:nvSpPr>
          <p:cNvPr id="2" name="Note this down">
            <a:extLst>
              <a:ext uri="{FF2B5EF4-FFF2-40B4-BE49-F238E27FC236}">
                <a16:creationId xmlns:a16="http://schemas.microsoft.com/office/drawing/2014/main" id="{068E73BD-02DB-52F0-725D-C83268323197}"/>
              </a:ext>
            </a:extLst>
          </p:cNvPr>
          <p:cNvSpPr/>
          <p:nvPr/>
        </p:nvSpPr>
        <p:spPr>
          <a:xfrm>
            <a:off x="9873465" y="51371"/>
            <a:ext cx="2188396" cy="18493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Trebuchet MS" panose="020B0603020202020204" pitchFamily="34" charset="0"/>
              </a:rPr>
              <a:t>Comparison of  Compilation and Interpretation</a:t>
            </a:r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A18C1329-6519-6497-4E58-F48DA3C54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260" y="21413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84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3989751F-C86C-4BBF-AB5C-23C588029F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15441409-2CE2-413A-AC50-90BB2A2FF03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158</TotalTime>
  <Words>1606</Words>
  <Application>Microsoft Office PowerPoint</Application>
  <PresentationFormat>Widescreen</PresentationFormat>
  <Paragraphs>234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How computers understand code</vt:lpstr>
      <vt:lpstr>Recall from last lesson</vt:lpstr>
      <vt:lpstr>PowerPoint Presentation</vt:lpstr>
      <vt:lpstr>How computers understand code</vt:lpstr>
      <vt:lpstr>Learning Outcomes</vt:lpstr>
      <vt:lpstr>Coding languages</vt:lpstr>
      <vt:lpstr>High Level Languages</vt:lpstr>
      <vt:lpstr>Compilers, Interpreters, Assemblers</vt:lpstr>
      <vt:lpstr>Compiling</vt:lpstr>
      <vt:lpstr>PowerPoint Presentation</vt:lpstr>
      <vt:lpstr>Interpreting</vt:lpstr>
      <vt:lpstr>PowerPoint Presentation</vt:lpstr>
      <vt:lpstr>PowerPoint Presentation</vt:lpstr>
      <vt:lpstr>Language Exploration</vt:lpstr>
      <vt:lpstr>Reflection</vt:lpstr>
      <vt:lpstr>Homework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3</cp:revision>
  <dcterms:created xsi:type="dcterms:W3CDTF">2025-10-28T07:43:29Z</dcterms:created>
  <dcterms:modified xsi:type="dcterms:W3CDTF">2026-07-07T07:04:06Z</dcterms:modified>
</cp:coreProperties>
</file>