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1"/>
  </p:notesMasterIdLst>
  <p:sldIdLst>
    <p:sldId id="267" r:id="rId3"/>
    <p:sldId id="265" r:id="rId4"/>
    <p:sldId id="264" r:id="rId5"/>
    <p:sldId id="268" r:id="rId6"/>
    <p:sldId id="266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82" r:id="rId15"/>
    <p:sldId id="277" r:id="rId16"/>
    <p:sldId id="279" r:id="rId17"/>
    <p:sldId id="278" r:id="rId18"/>
    <p:sldId id="280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D65724-8716-44FC-8F94-12F71D5DB415}" v="2" dt="2026-07-07T07:10:28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60B1D3CE-680F-9F6A-8283-888BC741C0F1}"/>
    <pc:docChg chg="modSld">
      <pc:chgData name="Simon Rundell" userId="S::simonrundell@exe-coll.ac.uk::02f36d3d-9692-43c5-873c-1a596eba61c5" providerId="AD" clId="Web-{60B1D3CE-680F-9F6A-8283-888BC741C0F1}" dt="2026-06-30T10:56:50.839" v="0" actId="20577"/>
      <pc:docMkLst>
        <pc:docMk/>
      </pc:docMkLst>
      <pc:sldChg chg="modSp">
        <pc:chgData name="Simon Rundell" userId="S::simonrundell@exe-coll.ac.uk::02f36d3d-9692-43c5-873c-1a596eba61c5" providerId="AD" clId="Web-{60B1D3CE-680F-9F6A-8283-888BC741C0F1}" dt="2026-06-30T10:56:50.839" v="0" actId="20577"/>
        <pc:sldMkLst>
          <pc:docMk/>
          <pc:sldMk cId="1644293576" sldId="265"/>
        </pc:sldMkLst>
        <pc:spChg chg="mod">
          <ac:chgData name="Simon Rundell" userId="S::simonrundell@exe-coll.ac.uk::02f36d3d-9692-43c5-873c-1a596eba61c5" providerId="AD" clId="Web-{60B1D3CE-680F-9F6A-8283-888BC741C0F1}" dt="2026-06-30T10:56:50.839" v="0" actId="20577"/>
          <ac:spMkLst>
            <pc:docMk/>
            <pc:sldMk cId="1644293576" sldId="265"/>
            <ac:spMk id="3" creationId="{44BE340F-1537-1DD8-A4C0-90C99D913A49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custSel modSld">
      <pc:chgData name="Simon Rundell" userId="02f36d3d-9692-43c5-873c-1a596eba61c5" providerId="ADAL" clId="{E495193B-C273-4421-898B-4796DEC811A2}" dt="2026-07-07T07:10:28.895" v="52" actId="20577"/>
      <pc:docMkLst>
        <pc:docMk/>
      </pc:docMkLst>
      <pc:sldChg chg="modSp mod">
        <pc:chgData name="Simon Rundell" userId="02f36d3d-9692-43c5-873c-1a596eba61c5" providerId="ADAL" clId="{E495193B-C273-4421-898B-4796DEC811A2}" dt="2026-07-07T07:07:15.094" v="13" actId="207"/>
        <pc:sldMkLst>
          <pc:docMk/>
          <pc:sldMk cId="1644293576" sldId="265"/>
        </pc:sldMkLst>
        <pc:spChg chg="mod">
          <ac:chgData name="Simon Rundell" userId="02f36d3d-9692-43c5-873c-1a596eba61c5" providerId="ADAL" clId="{E495193B-C273-4421-898B-4796DEC811A2}" dt="2026-07-07T07:07:15.094" v="13" actId="207"/>
          <ac:spMkLst>
            <pc:docMk/>
            <pc:sldMk cId="1644293576" sldId="265"/>
            <ac:spMk id="3" creationId="{44BE340F-1537-1DD8-A4C0-90C99D913A49}"/>
          </ac:spMkLst>
        </pc:spChg>
      </pc:sldChg>
      <pc:sldChg chg="delSp mod">
        <pc:chgData name="Simon Rundell" userId="02f36d3d-9692-43c5-873c-1a596eba61c5" providerId="ADAL" clId="{E495193B-C273-4421-898B-4796DEC811A2}" dt="2026-07-07T07:09:58.802" v="14" actId="478"/>
        <pc:sldMkLst>
          <pc:docMk/>
          <pc:sldMk cId="116819189" sldId="275"/>
        </pc:sldMkLst>
        <pc:spChg chg="del">
          <ac:chgData name="Simon Rundell" userId="02f36d3d-9692-43c5-873c-1a596eba61c5" providerId="ADAL" clId="{E495193B-C273-4421-898B-4796DEC811A2}" dt="2026-07-07T07:09:58.802" v="14" actId="478"/>
          <ac:spMkLst>
            <pc:docMk/>
            <pc:sldMk cId="116819189" sldId="275"/>
            <ac:spMk id="6" creationId="{C6468600-78B7-248E-9393-D554815C8B47}"/>
          </ac:spMkLst>
        </pc:spChg>
      </pc:sldChg>
      <pc:sldChg chg="modSp mod">
        <pc:chgData name="Simon Rundell" userId="02f36d3d-9692-43c5-873c-1a596eba61c5" providerId="ADAL" clId="{E495193B-C273-4421-898B-4796DEC811A2}" dt="2026-07-07T07:10:28.895" v="52" actId="20577"/>
        <pc:sldMkLst>
          <pc:docMk/>
          <pc:sldMk cId="581599882" sldId="278"/>
        </pc:sldMkLst>
        <pc:spChg chg="mod">
          <ac:chgData name="Simon Rundell" userId="02f36d3d-9692-43c5-873c-1a596eba61c5" providerId="ADAL" clId="{E495193B-C273-4421-898B-4796DEC811A2}" dt="2026-07-07T07:10:28.895" v="52" actId="20577"/>
          <ac:spMkLst>
            <pc:docMk/>
            <pc:sldMk cId="581599882" sldId="278"/>
            <ac:spMk id="3" creationId="{A8F99BDD-08F9-F8FE-46BD-F29976ABD3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 greet():</a:t>
            </a:r>
          </a:p>
          <a:p>
            <a:r>
              <a:rPr lang="en-US" dirty="0"/>
              <a:t>    print("Hello!")</a:t>
            </a:r>
          </a:p>
          <a:p>
            <a:endParaRPr lang="en-US" dirty="0"/>
          </a:p>
          <a:p>
            <a:r>
              <a:rPr lang="en-US" dirty="0"/>
              <a:t>def main():</a:t>
            </a:r>
          </a:p>
          <a:p>
            <a:r>
              <a:rPr lang="en-US" dirty="0"/>
              <a:t>    for </a:t>
            </a:r>
            <a:r>
              <a:rPr lang="en-US" dirty="0" err="1"/>
              <a:t>i</a:t>
            </a:r>
            <a:r>
              <a:rPr lang="en-US" dirty="0"/>
              <a:t> in range(3):</a:t>
            </a:r>
          </a:p>
          <a:p>
            <a:r>
              <a:rPr lang="en-US" dirty="0"/>
              <a:t>        greet()</a:t>
            </a:r>
          </a:p>
          <a:p>
            <a:endParaRPr lang="en-US" dirty="0"/>
          </a:p>
          <a:p>
            <a:r>
              <a:rPr lang="en-US" dirty="0"/>
              <a:t>main()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326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 Greeter:</a:t>
            </a:r>
          </a:p>
          <a:p>
            <a:r>
              <a:rPr lang="en-US" dirty="0"/>
              <a:t>    def __</a:t>
            </a:r>
            <a:r>
              <a:rPr lang="en-US" dirty="0" err="1"/>
              <a:t>init</a:t>
            </a:r>
            <a:r>
              <a:rPr lang="en-US" dirty="0"/>
              <a:t>__(self, name):</a:t>
            </a:r>
          </a:p>
          <a:p>
            <a:r>
              <a:rPr lang="en-US" dirty="0"/>
              <a:t>        self.name = name</a:t>
            </a:r>
          </a:p>
          <a:p>
            <a:r>
              <a:rPr lang="en-US" dirty="0"/>
              <a:t>    def greet(self):</a:t>
            </a:r>
          </a:p>
          <a:p>
            <a:r>
              <a:rPr lang="en-US" dirty="0"/>
              <a:t>        print("Hello,", self.name)</a:t>
            </a:r>
          </a:p>
          <a:p>
            <a:endParaRPr lang="en-US" dirty="0"/>
          </a:p>
          <a:p>
            <a:r>
              <a:rPr lang="en-US" dirty="0"/>
              <a:t>def main():</a:t>
            </a:r>
          </a:p>
          <a:p>
            <a:r>
              <a:rPr lang="en-US" dirty="0"/>
              <a:t>    g = Greeter("Alice")</a:t>
            </a:r>
          </a:p>
          <a:p>
            <a:r>
              <a:rPr lang="en-US" dirty="0"/>
              <a:t>    </a:t>
            </a:r>
            <a:r>
              <a:rPr lang="en-US" dirty="0" err="1"/>
              <a:t>g.greet</a:t>
            </a:r>
            <a:r>
              <a:rPr lang="en-US" dirty="0"/>
              <a:t>()</a:t>
            </a:r>
          </a:p>
          <a:p>
            <a:endParaRPr lang="en-US" dirty="0"/>
          </a:p>
          <a:p>
            <a:r>
              <a:rPr lang="en-US" dirty="0"/>
              <a:t>main()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87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python.toolsforteaching.co.uk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93F8EC2-B20E-ED14-E32F-D0C16DBEB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224" y="3530680"/>
            <a:ext cx="9144000" cy="2387600"/>
          </a:xfrm>
        </p:spPr>
        <p:txBody>
          <a:bodyPr/>
          <a:lstStyle/>
          <a:p>
            <a:r>
              <a:rPr lang="en-GB" noProof="0" dirty="0"/>
              <a:t>Syntax and Structure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7CA6CF9-41F0-9589-0AD2-08541F426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4441" y="5799753"/>
            <a:ext cx="1890335" cy="512004"/>
          </a:xfrm>
        </p:spPr>
        <p:txBody>
          <a:bodyPr/>
          <a:lstStyle/>
          <a:p>
            <a:r>
              <a:rPr lang="en-GB" noProof="0" dirty="0"/>
              <a:t>Lesson 03</a:t>
            </a:r>
          </a:p>
        </p:txBody>
      </p:sp>
      <p:pic>
        <p:nvPicPr>
          <p:cNvPr id="1026" name="Picture 2" descr="9 Places You Can Learn How to Code (for Free) | Inc.com">
            <a:extLst>
              <a:ext uri="{FF2B5EF4-FFF2-40B4-BE49-F238E27FC236}">
                <a16:creationId xmlns:a16="http://schemas.microsoft.com/office/drawing/2014/main" id="{3B17144B-7E7D-FD2E-61C8-81DE3DD77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60" y="34493"/>
            <a:ext cx="8337755" cy="468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82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3600" noProof="0" dirty="0">
                <a:latin typeface="Trebuchet MS"/>
                <a:hlinkClick r:id="rId2"/>
              </a:rPr>
              <a:t>https://</a:t>
            </a:r>
            <a:r>
              <a:rPr lang="en-GB" sz="3600" dirty="0" err="1">
                <a:latin typeface="Trebuchet MS"/>
                <a:hlinkClick r:id="rId2"/>
              </a:rPr>
              <a:t>retrieval.toolsforteaching</a:t>
            </a:r>
            <a:r>
              <a:rPr lang="en-GB" sz="3600" noProof="0" dirty="0">
                <a:latin typeface="Trebuchet MS"/>
                <a:hlinkClick r:id="rId2"/>
              </a:rPr>
              <a:t>.</a:t>
            </a:r>
            <a:r>
              <a:rPr lang="en-GB" sz="3600" dirty="0">
                <a:latin typeface="Trebuchet MS"/>
                <a:hlinkClick r:id="rId2"/>
              </a:rPr>
              <a:t>co</a:t>
            </a:r>
            <a:r>
              <a:rPr lang="en-GB" sz="3600" noProof="0" dirty="0">
                <a:latin typeface="Trebuchet MS"/>
                <a:hlinkClick r:id="rId2"/>
              </a:rPr>
              <a:t>.</a:t>
            </a:r>
            <a:r>
              <a:rPr lang="en-GB" sz="3600" dirty="0" err="1">
                <a:latin typeface="Trebuchet MS"/>
                <a:hlinkClick r:id="rId2"/>
              </a:rPr>
              <a:t>uk</a:t>
            </a:r>
            <a:r>
              <a:rPr lang="en-GB" sz="3600" dirty="0">
                <a:latin typeface="Trebuchet MS"/>
              </a:rPr>
              <a:t> </a:t>
            </a: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>
                <a:solidFill>
                  <a:srgbClr val="FF0000"/>
                </a:solidFill>
                <a:latin typeface="Trebuchet MS"/>
              </a:rPr>
              <a:t>6p2y7j</a:t>
            </a:r>
            <a:endParaRPr lang="en-US" sz="5400" dirty="0">
              <a:solidFill>
                <a:srgbClr val="FF0000"/>
              </a:solidFill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593BD-25B4-FCFD-FEB5-2B92B940F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507CFF0-D935-2307-9864-CE6960B87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224" y="3530680"/>
            <a:ext cx="9144000" cy="2387600"/>
          </a:xfrm>
        </p:spPr>
        <p:txBody>
          <a:bodyPr/>
          <a:lstStyle/>
          <a:p>
            <a:r>
              <a:rPr lang="en-GB" noProof="0" dirty="0"/>
              <a:t>Syntax and Structure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FB4432E-4C9D-2E90-EB0B-7EF9DB5D2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4441" y="5799753"/>
            <a:ext cx="1890335" cy="512004"/>
          </a:xfrm>
        </p:spPr>
        <p:txBody>
          <a:bodyPr/>
          <a:lstStyle/>
          <a:p>
            <a:r>
              <a:rPr lang="en-GB" noProof="0" dirty="0"/>
              <a:t>Lesson 03</a:t>
            </a:r>
          </a:p>
        </p:txBody>
      </p:sp>
      <p:pic>
        <p:nvPicPr>
          <p:cNvPr id="1026" name="Picture 2" descr="9 Places You Can Learn How to Code (for Free) | Inc.com">
            <a:extLst>
              <a:ext uri="{FF2B5EF4-FFF2-40B4-BE49-F238E27FC236}">
                <a16:creationId xmlns:a16="http://schemas.microsoft.com/office/drawing/2014/main" id="{6CAE35DC-8162-59D6-FB53-FB4368CD6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60" y="34493"/>
            <a:ext cx="8337755" cy="468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489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o alternative text description for this image">
            <a:extLst>
              <a:ext uri="{FF2B5EF4-FFF2-40B4-BE49-F238E27FC236}">
                <a16:creationId xmlns:a16="http://schemas.microsoft.com/office/drawing/2014/main" id="{CBA06B9B-80C4-3F28-4414-4F64D635F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85800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973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9645-E5D5-101E-9B5F-02785DE3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93A56-87F0-26A6-DC02-E25B3F7FF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noProof="0" dirty="0"/>
              <a:t>By the end of this lesson, learners should be able to:</a:t>
            </a:r>
          </a:p>
          <a:p>
            <a:r>
              <a:rPr lang="en-GB" noProof="0" dirty="0"/>
              <a:t>Explain the difference between </a:t>
            </a:r>
            <a:r>
              <a:rPr lang="en-GB" b="1" noProof="0" dirty="0">
                <a:solidFill>
                  <a:srgbClr val="FF0000"/>
                </a:solidFill>
              </a:rPr>
              <a:t>procedural</a:t>
            </a:r>
            <a:r>
              <a:rPr lang="en-GB" noProof="0" dirty="0"/>
              <a:t> and </a:t>
            </a:r>
            <a:r>
              <a:rPr lang="en-GB" b="1" noProof="0" dirty="0">
                <a:solidFill>
                  <a:srgbClr val="FF0000"/>
                </a:solidFill>
              </a:rPr>
              <a:t>object-oriented</a:t>
            </a:r>
            <a:r>
              <a:rPr lang="en-GB" noProof="0" dirty="0"/>
              <a:t> programming.</a:t>
            </a:r>
          </a:p>
          <a:p>
            <a:r>
              <a:rPr lang="en-GB" noProof="0" dirty="0"/>
              <a:t>Define what is meant by </a:t>
            </a:r>
            <a:r>
              <a:rPr lang="en-GB" b="1" noProof="0" dirty="0">
                <a:solidFill>
                  <a:srgbClr val="FF0000"/>
                </a:solidFill>
              </a:rPr>
              <a:t>syntax</a:t>
            </a:r>
            <a:r>
              <a:rPr lang="en-GB" noProof="0" dirty="0"/>
              <a:t> in coding.</a:t>
            </a:r>
          </a:p>
          <a:p>
            <a:r>
              <a:rPr lang="en-GB" noProof="0" dirty="0"/>
              <a:t>Identify the importance of consistent and accurate syntax.</a:t>
            </a:r>
          </a:p>
          <a:p>
            <a:r>
              <a:rPr lang="en-GB" noProof="0" dirty="0"/>
              <a:t>Demonstrate examples of syntax errors and describe how they affect program execution.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6328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D5A41-C687-63CB-4EEB-9EF13B61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Two Mindsets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8E5D-C6DF-53DE-3ADB-C9EA62857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940415"/>
          </a:xfrm>
        </p:spPr>
        <p:txBody>
          <a:bodyPr/>
          <a:lstStyle/>
          <a:p>
            <a:r>
              <a:rPr lang="en-GB" noProof="0" dirty="0"/>
              <a:t>All programs give computers instructions - but different languages organise those instructions differently.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897C74-E49A-8DB0-41E7-7E1CB06ED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624251"/>
              </p:ext>
            </p:extLst>
          </p:nvPr>
        </p:nvGraphicFramePr>
        <p:xfrm>
          <a:off x="432619" y="2939077"/>
          <a:ext cx="10375271" cy="21945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976284">
                  <a:extLst>
                    <a:ext uri="{9D8B030D-6E8A-4147-A177-3AD203B41FA5}">
                      <a16:colId xmlns:a16="http://schemas.microsoft.com/office/drawing/2014/main" val="569393896"/>
                    </a:ext>
                  </a:extLst>
                </a:gridCol>
                <a:gridCol w="3141187">
                  <a:extLst>
                    <a:ext uri="{9D8B030D-6E8A-4147-A177-3AD203B41FA5}">
                      <a16:colId xmlns:a16="http://schemas.microsoft.com/office/drawing/2014/main" val="175195918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3645400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112461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Paradigm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How It Thinks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Typical Languages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Analogy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732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Procedural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The program is a sequence of steps or procedures that operate on data.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Python (C-style), C, Pascal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 recipe: you follow the steps from top to bottom.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3778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/>
                        <a:t>Object-Oriented (OOP)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The program is built from objects that contain both data and behaviour.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Java, C#, C++, JavaScript, Python (can do both)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 restaurant: each chef (object) knows how to cook their own dish.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6459810"/>
                  </a:ext>
                </a:extLst>
              </a:tr>
            </a:tbl>
          </a:graphicData>
        </a:graphic>
      </p:graphicFrame>
      <p:sp>
        <p:nvSpPr>
          <p:cNvPr id="5" name="MyShape">
            <a:extLst>
              <a:ext uri="{FF2B5EF4-FFF2-40B4-BE49-F238E27FC236}">
                <a16:creationId xmlns:a16="http://schemas.microsoft.com/office/drawing/2014/main" id="{1D4F4601-01FF-6BF3-C720-FF9B626614C4}"/>
              </a:ext>
            </a:extLst>
          </p:cNvPr>
          <p:cNvSpPr/>
          <p:nvPr/>
        </p:nvSpPr>
        <p:spPr>
          <a:xfrm>
            <a:off x="3763837" y="5472022"/>
            <a:ext cx="4664326" cy="95445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Procedural code focuses on </a:t>
            </a:r>
            <a:r>
              <a:rPr lang="en-GB" i="1" dirty="0">
                <a:solidFill>
                  <a:srgbClr val="000000"/>
                </a:solidFill>
                <a:latin typeface="Trebuchet MS" panose="020B0603020202020204" pitchFamily="34" charset="0"/>
              </a:rPr>
              <a:t>what to do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, OOP focuses on </a:t>
            </a:r>
            <a:r>
              <a:rPr lang="en-GB" i="1" dirty="0">
                <a:solidFill>
                  <a:srgbClr val="000000"/>
                </a:solidFill>
                <a:latin typeface="Trebuchet MS" panose="020B0603020202020204" pitchFamily="34" charset="0"/>
              </a:rPr>
              <a:t>who is doing it</a:t>
            </a: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7BA41A57-ED68-950F-B3A4-620C02DB0ECC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87303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41E0-6C20-8C5E-FB94-32AD36C0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Procedural Code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D921E-F280-F68C-EFB3-28DEA309A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2667220" cy="2877369"/>
          </a:xfrm>
        </p:spPr>
        <p:txBody>
          <a:bodyPr/>
          <a:lstStyle/>
          <a:p>
            <a:r>
              <a:rPr lang="en-GB" dirty="0"/>
              <a:t>In the procedural version, everything happens through </a:t>
            </a:r>
            <a:r>
              <a:rPr lang="en-GB" b="1" dirty="0">
                <a:solidFill>
                  <a:srgbClr val="FF0000"/>
                </a:solidFill>
              </a:rPr>
              <a:t>functions</a:t>
            </a:r>
          </a:p>
          <a:p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90C03-D547-B00F-9456-B49297B1A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485" y="1822449"/>
            <a:ext cx="7098582" cy="399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48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4280-ADA6-7952-AAF4-A2CDEB389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2EE2D-7FAD-EFE8-F384-A0DC0E603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OOP Code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0FE18-58C7-53D3-EE68-80538D286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2667220" cy="2877369"/>
          </a:xfrm>
        </p:spPr>
        <p:txBody>
          <a:bodyPr/>
          <a:lstStyle/>
          <a:p>
            <a:r>
              <a:rPr lang="en-US" dirty="0"/>
              <a:t>In the OOP version, behaviour belongs to an object (the Greeter)</a:t>
            </a:r>
            <a:endParaRPr lang="en-GB" b="1" dirty="0">
              <a:solidFill>
                <a:srgbClr val="FF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17388B-B272-5425-8699-3B80A8C3770E}"/>
              </a:ext>
            </a:extLst>
          </p:cNvPr>
          <p:cNvGrpSpPr/>
          <p:nvPr/>
        </p:nvGrpSpPr>
        <p:grpSpPr>
          <a:xfrm>
            <a:off x="3323484" y="1822448"/>
            <a:ext cx="7098583" cy="4007399"/>
            <a:chOff x="3323484" y="1822448"/>
            <a:chExt cx="7098583" cy="40073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3A78195-4B51-DE69-C3EB-1B827271B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3485" y="1822449"/>
              <a:ext cx="7098582" cy="399824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2AE2E9E-BD86-6BE0-0D10-0D9EFF22E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3484" y="1822448"/>
              <a:ext cx="6056489" cy="4007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501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8A4D8-A06A-BBC6-DBEF-E7A00230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78748F-CFD6-984B-413B-C961077AD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600133"/>
              </p:ext>
            </p:extLst>
          </p:nvPr>
        </p:nvGraphicFramePr>
        <p:xfrm>
          <a:off x="405581" y="2104160"/>
          <a:ext cx="9141542" cy="338328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56076">
                  <a:extLst>
                    <a:ext uri="{9D8B030D-6E8A-4147-A177-3AD203B41FA5}">
                      <a16:colId xmlns:a16="http://schemas.microsoft.com/office/drawing/2014/main" val="2297194402"/>
                    </a:ext>
                  </a:extLst>
                </a:gridCol>
                <a:gridCol w="2889052">
                  <a:extLst>
                    <a:ext uri="{9D8B030D-6E8A-4147-A177-3AD203B41FA5}">
                      <a16:colId xmlns:a16="http://schemas.microsoft.com/office/drawing/2014/main" val="2205709999"/>
                    </a:ext>
                  </a:extLst>
                </a:gridCol>
                <a:gridCol w="4596414">
                  <a:extLst>
                    <a:ext uri="{9D8B030D-6E8A-4147-A177-3AD203B41FA5}">
                      <a16:colId xmlns:a16="http://schemas.microsoft.com/office/drawing/2014/main" val="33580179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Feature</a:t>
                      </a:r>
                      <a:endParaRPr lang="en-GB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Procedural</a:t>
                      </a:r>
                      <a:endParaRPr lang="en-GB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OOP</a:t>
                      </a:r>
                      <a:endParaRPr lang="en-GB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336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/>
                        <a:t>Structure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Flat, step-by-step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Layered: objects interact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4405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Reuse</a:t>
                      </a:r>
                      <a:endParaRPr lang="en-GB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Via functions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Via classes &amp; inheritance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533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Best for</a:t>
                      </a:r>
                      <a:endParaRPr lang="en-GB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Small scripts, utilities, data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Large, complex systems (needing reuse &amp; maintenance)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181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Learning curve</a:t>
                      </a:r>
                      <a:endParaRPr lang="en-GB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Easier to start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Harder to plan, more concepts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01761"/>
                  </a:ext>
                </a:extLst>
              </a:tr>
            </a:tbl>
          </a:graphicData>
        </a:graphic>
      </p:graphicFrame>
      <p:sp>
        <p:nvSpPr>
          <p:cNvPr id="5" name="Note this down">
            <a:extLst>
              <a:ext uri="{FF2B5EF4-FFF2-40B4-BE49-F238E27FC236}">
                <a16:creationId xmlns:a16="http://schemas.microsoft.com/office/drawing/2014/main" id="{642D3C81-A4F2-8F4C-F00B-A2148D8EF406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6" name="why">
            <a:extLst>
              <a:ext uri="{FF2B5EF4-FFF2-40B4-BE49-F238E27FC236}">
                <a16:creationId xmlns:a16="http://schemas.microsoft.com/office/drawing/2014/main" id="{E7158B2A-DE77-04D2-518F-8242457FAE8C}"/>
              </a:ext>
            </a:extLst>
          </p:cNvPr>
          <p:cNvSpPr/>
          <p:nvPr/>
        </p:nvSpPr>
        <p:spPr>
          <a:xfrm>
            <a:off x="9987220" y="2647188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So why do we bother with OOP?</a:t>
            </a:r>
          </a:p>
        </p:txBody>
      </p:sp>
    </p:spTree>
    <p:extLst>
      <p:ext uri="{BB962C8B-B14F-4D97-AF65-F5344CB8AC3E}">
        <p14:creationId xmlns:p14="http://schemas.microsoft.com/office/powerpoint/2010/main" val="304871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3FCF9-6D27-11D8-487B-400EC572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Procedural or OOP?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5CE96-3E82-F219-EAF8-B824019AB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600" dirty="0"/>
              <a:t>ATM withdrawal system → </a:t>
            </a:r>
          </a:p>
          <a:p>
            <a:pPr lvl="1"/>
            <a:r>
              <a:rPr lang="en-GB" sz="3200" dirty="0"/>
              <a:t>OOP (different account types, transactions).</a:t>
            </a:r>
          </a:p>
          <a:p>
            <a:r>
              <a:rPr lang="en-GB" sz="3600" dirty="0"/>
              <a:t>Temperature converter script →</a:t>
            </a:r>
          </a:p>
          <a:p>
            <a:pPr lvl="1"/>
            <a:r>
              <a:rPr lang="en-GB" sz="3200" dirty="0"/>
              <a:t> Procedural.</a:t>
            </a:r>
          </a:p>
          <a:p>
            <a:r>
              <a:rPr lang="en-GB" sz="3600" dirty="0"/>
              <a:t>Online shopping cart → </a:t>
            </a:r>
          </a:p>
          <a:p>
            <a:pPr lvl="1"/>
            <a:r>
              <a:rPr lang="en-GB" sz="3200" dirty="0"/>
              <a:t>OOP.</a:t>
            </a:r>
          </a:p>
          <a:p>
            <a:r>
              <a:rPr lang="en-GB" sz="3600" dirty="0"/>
              <a:t>Simple calculator → </a:t>
            </a:r>
          </a:p>
          <a:p>
            <a:pPr lvl="1"/>
            <a:r>
              <a:rPr lang="en-GB" sz="3200" dirty="0"/>
              <a:t>Procedural.</a:t>
            </a:r>
          </a:p>
        </p:txBody>
      </p:sp>
    </p:spTree>
    <p:extLst>
      <p:ext uri="{BB962C8B-B14F-4D97-AF65-F5344CB8AC3E}">
        <p14:creationId xmlns:p14="http://schemas.microsoft.com/office/powerpoint/2010/main" val="112984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5E31-13B9-CAB8-781D-DE25C6AB3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A8A9D-7F31-FDFA-EA93-A4DCF71D8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63747"/>
            <a:ext cx="945221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Students complete a two-column worksheet:</a:t>
            </a:r>
          </a:p>
          <a:p>
            <a:endParaRPr lang="en-US" b="1" dirty="0"/>
          </a:p>
          <a:p>
            <a:r>
              <a:rPr lang="en-US" b="1" dirty="0"/>
              <a:t>Column A:</a:t>
            </a:r>
            <a:r>
              <a:rPr lang="en-US" dirty="0"/>
              <a:t> Identify 3 features of procedural programming.</a:t>
            </a:r>
          </a:p>
          <a:p>
            <a:r>
              <a:rPr lang="en-US" b="1" dirty="0"/>
              <a:t>Column B:</a:t>
            </a:r>
            <a:r>
              <a:rPr lang="en-US" dirty="0"/>
              <a:t> Identify 3 features of object-oriented programming.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Then write one example of when you’d choose each.</a:t>
            </a:r>
          </a:p>
          <a:p>
            <a:endParaRPr lang="en-US" dirty="0"/>
          </a:p>
          <a:p>
            <a:r>
              <a:rPr lang="en-US" dirty="0"/>
              <a:t>Upload / Copy Paste into your OneNote Notebook</a:t>
            </a:r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92CD0D10-3176-BCF8-5235-094CFA0A98FA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890DFE7F-6B34-2E44-7F33-8E0B2F4DE723}"/>
              </a:ext>
            </a:extLst>
          </p:cNvPr>
          <p:cNvSpPr/>
          <p:nvPr/>
        </p:nvSpPr>
        <p:spPr>
          <a:xfrm>
            <a:off x="10494464" y="18224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10 </a:t>
            </a:r>
            <a:r>
              <a:rPr lang="en-GB" sz="1800" b="1" noProof="0" dirty="0">
                <a:latin typeface="Trebuchet MS" panose="020B0603020202020204" pitchFamily="34" charset="0"/>
              </a:rPr>
              <a:t>mins</a:t>
            </a:r>
          </a:p>
        </p:txBody>
      </p:sp>
    </p:spTree>
    <p:extLst>
      <p:ext uri="{BB962C8B-B14F-4D97-AF65-F5344CB8AC3E}">
        <p14:creationId xmlns:p14="http://schemas.microsoft.com/office/powerpoint/2010/main" val="11681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BB56-219D-6BC5-0DEF-4BA15A47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(work)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A9C69-C6E0-4F2E-FB3C-AA94AF978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 Class bicycle(make, gears, brakes, </a:t>
            </a:r>
            <a:r>
              <a:rPr lang="en-GB" dirty="0" err="1"/>
              <a:t>yearBuilt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Method </a:t>
            </a:r>
            <a:r>
              <a:rPr lang="en-GB" dirty="0" err="1"/>
              <a:t>changeGearUp</a:t>
            </a:r>
            <a:r>
              <a:rPr lang="en-GB" dirty="0"/>
              <a:t>()</a:t>
            </a:r>
          </a:p>
          <a:p>
            <a:pPr lvl="1"/>
            <a:r>
              <a:rPr lang="en-GB" dirty="0"/>
              <a:t>Method </a:t>
            </a:r>
            <a:r>
              <a:rPr lang="en-GB" dirty="0" err="1"/>
              <a:t>changeGearDown</a:t>
            </a:r>
            <a:r>
              <a:rPr lang="en-GB" dirty="0"/>
              <a:t>()</a:t>
            </a:r>
          </a:p>
          <a:p>
            <a:pPr lvl="1"/>
            <a:endParaRPr lang="en-GB" dirty="0"/>
          </a:p>
          <a:p>
            <a:r>
              <a:rPr lang="en-GB" dirty="0"/>
              <a:t>Can you create another example of a Class with </a:t>
            </a:r>
            <a:r>
              <a:rPr lang="en-GB" dirty="0">
                <a:solidFill>
                  <a:srgbClr val="FF0000"/>
                </a:solidFill>
              </a:rPr>
              <a:t>properties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methods</a:t>
            </a:r>
            <a:r>
              <a:rPr lang="en-GB" dirty="0"/>
              <a:t> for another real-world example?</a:t>
            </a:r>
          </a:p>
          <a:p>
            <a:pPr lvl="1"/>
            <a:endParaRPr lang="en-GB" dirty="0"/>
          </a:p>
        </p:txBody>
      </p:sp>
      <p:sp>
        <p:nvSpPr>
          <p:cNvPr id="4" name="txtTimer">
            <a:extLst>
              <a:ext uri="{FF2B5EF4-FFF2-40B4-BE49-F238E27FC236}">
                <a16:creationId xmlns:a16="http://schemas.microsoft.com/office/drawing/2014/main" id="{9C1EC13E-363F-9487-9D10-286066F4533F}"/>
              </a:ext>
            </a:extLst>
          </p:cNvPr>
          <p:cNvSpPr txBox="1"/>
          <p:nvPr/>
        </p:nvSpPr>
        <p:spPr>
          <a:xfrm>
            <a:off x="63500" y="2425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3600">
                <a:solidFill>
                  <a:srgbClr val="000000"/>
                </a:solidFill>
                <a:latin typeface="Impact" panose="020B0806030902050204" pitchFamily="34" charset="0"/>
              </a:rPr>
              <a:t>05:39</a:t>
            </a:r>
          </a:p>
        </p:txBody>
      </p:sp>
    </p:spTree>
    <p:extLst>
      <p:ext uri="{BB962C8B-B14F-4D97-AF65-F5344CB8AC3E}">
        <p14:creationId xmlns:p14="http://schemas.microsoft.com/office/powerpoint/2010/main" val="3204103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3868-7D7A-F80F-1433-B040814EE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Ways to get it wrong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53171-2793-ABB0-6EB3-6E6ED49D3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600" dirty="0"/>
              <a:t>Let’s visit </a:t>
            </a:r>
            <a:r>
              <a:rPr lang="en-GB" sz="3600" dirty="0" err="1"/>
              <a:t>Programiz</a:t>
            </a:r>
            <a:r>
              <a:rPr lang="en-GB" sz="3600" dirty="0"/>
              <a:t>…</a:t>
            </a:r>
          </a:p>
          <a:p>
            <a:endParaRPr lang="en-GB" sz="3600" dirty="0"/>
          </a:p>
          <a:p>
            <a:r>
              <a:rPr lang="en-GB" sz="3600" dirty="0"/>
              <a:t>These things matter:</a:t>
            </a:r>
          </a:p>
          <a:p>
            <a:endParaRPr lang="en-GB" sz="3600" dirty="0"/>
          </a:p>
          <a:p>
            <a:pPr lvl="1"/>
            <a:r>
              <a:rPr lang="en-GB" sz="3200" dirty="0"/>
              <a:t>Spelling</a:t>
            </a:r>
          </a:p>
          <a:p>
            <a:pPr lvl="1"/>
            <a:r>
              <a:rPr lang="en-GB" sz="3200" dirty="0"/>
              <a:t>Brackets</a:t>
            </a:r>
          </a:p>
          <a:p>
            <a:pPr lvl="1"/>
            <a:r>
              <a:rPr lang="en-GB" sz="3200" dirty="0"/>
              <a:t>Case</a:t>
            </a:r>
          </a:p>
          <a:p>
            <a:pPr lvl="1"/>
            <a:r>
              <a:rPr lang="en-GB" sz="3200" dirty="0"/>
              <a:t>Indentation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E8BBA745-ECBD-2DF5-6A16-A3CB524A3313}"/>
              </a:ext>
            </a:extLst>
          </p:cNvPr>
          <p:cNvSpPr/>
          <p:nvPr/>
        </p:nvSpPr>
        <p:spPr>
          <a:xfrm>
            <a:off x="3401961" y="4973484"/>
            <a:ext cx="2281084" cy="1376516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Not in all languages</a:t>
            </a:r>
          </a:p>
        </p:txBody>
      </p:sp>
    </p:spTree>
    <p:extLst>
      <p:ext uri="{BB962C8B-B14F-4D97-AF65-F5344CB8AC3E}">
        <p14:creationId xmlns:p14="http://schemas.microsoft.com/office/powerpoint/2010/main" val="379274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8CCD-419B-66A5-D00E-493DCA0A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 has been said before…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1C307-F10E-A6FA-5D82-D0294CEEE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376" y="2309863"/>
            <a:ext cx="9452211" cy="2238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7200" dirty="0"/>
              <a:t>One does not write code, one debugs it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973FE3-2BBD-931B-7F48-53B5E5272454}"/>
              </a:ext>
            </a:extLst>
          </p:cNvPr>
          <p:cNvGrpSpPr/>
          <p:nvPr/>
        </p:nvGrpSpPr>
        <p:grpSpPr>
          <a:xfrm>
            <a:off x="8497529" y="3428999"/>
            <a:ext cx="2128684" cy="2775015"/>
            <a:chOff x="8763000" y="3429000"/>
            <a:chExt cx="2128684" cy="2775015"/>
          </a:xfrm>
        </p:grpSpPr>
        <p:pic>
          <p:nvPicPr>
            <p:cNvPr id="5" name="Picture 4" descr="A cartoon of a person with glasses and beard&#10;&#10;AI-generated content may be incorrect.">
              <a:extLst>
                <a:ext uri="{FF2B5EF4-FFF2-40B4-BE49-F238E27FC236}">
                  <a16:creationId xmlns:a16="http://schemas.microsoft.com/office/drawing/2014/main" id="{00BEA504-84E2-E05B-5EA7-78DB993E4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3000" y="3429000"/>
              <a:ext cx="2128684" cy="212868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015C13-2F84-698A-7044-8BCFFC1B419D}"/>
                </a:ext>
              </a:extLst>
            </p:cNvPr>
            <p:cNvSpPr txBox="1"/>
            <p:nvPr/>
          </p:nvSpPr>
          <p:spPr>
            <a:xfrm>
              <a:off x="9063491" y="5557684"/>
              <a:ext cx="18281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Simon Rundell,</a:t>
              </a:r>
            </a:p>
            <a:p>
              <a:r>
                <a:rPr lang="en-GB" dirty="0"/>
                <a:t>September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756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F95B-D556-B273-3C91-6A1D5D94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Bug Hunting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99BDD-08F9-F8FE-46BD-F29976ABD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Go to Teams / &lt;location&gt; / </a:t>
            </a:r>
            <a:r>
              <a:rPr lang="en-US" sz="3600" dirty="0"/>
              <a:t>Spot_the_Error_Syntax_Worksheet.docx </a:t>
            </a:r>
          </a:p>
          <a:p>
            <a:r>
              <a:rPr lang="en-US" sz="3600" dirty="0"/>
              <a:t>Identify the bugs and correct them</a:t>
            </a:r>
          </a:p>
          <a:p>
            <a:r>
              <a:rPr lang="en-US" sz="3600" dirty="0"/>
              <a:t>Check your code if you want in </a:t>
            </a:r>
            <a:r>
              <a:rPr lang="en-US" sz="3600" dirty="0">
                <a:hlinkClick r:id="rId2"/>
              </a:rPr>
              <a:t>https://python.toolsforteaching.co.uk</a:t>
            </a:r>
            <a:r>
              <a:rPr lang="en-US" sz="3600" dirty="0"/>
              <a:t> </a:t>
            </a:r>
            <a:endParaRPr lang="en-GB" sz="3600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44638BA6-465B-AE2C-A9A7-20BC6D31C718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noProof="0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5D17DE68-7113-590D-AF52-AA0BD4793155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Trebuchet MS" panose="020B0603020202020204" pitchFamily="34" charset="0"/>
              </a:rPr>
              <a:t>10 </a:t>
            </a:r>
            <a:r>
              <a:rPr lang="en-GB" sz="1800" b="1" noProof="0" dirty="0">
                <a:latin typeface="Trebuchet MS" panose="020B0603020202020204" pitchFamily="34" charset="0"/>
              </a:rPr>
              <a:t>mins</a:t>
            </a:r>
          </a:p>
        </p:txBody>
      </p:sp>
    </p:spTree>
    <p:extLst>
      <p:ext uri="{BB962C8B-B14F-4D97-AF65-F5344CB8AC3E}">
        <p14:creationId xmlns:p14="http://schemas.microsoft.com/office/powerpoint/2010/main" val="581599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8747-7A8F-7C52-7FA3-2427FE408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CC400-5BF6-8618-F6D1-53145AE94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“What happens if code has good logic but bad syntax?” </a:t>
            </a:r>
          </a:p>
          <a:p>
            <a:endParaRPr lang="en-US" dirty="0"/>
          </a:p>
          <a:p>
            <a:r>
              <a:rPr lang="en-US" dirty="0"/>
              <a:t>Note down some of the Syntax rules you have learnt both in this lesson and in what we covered last half-term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014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DB95-42DD-58FF-0D45-EF44E56A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299F0-7871-6B67-10F7-3C1AE4798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Create a one page summary answering: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>
                <a:highlight>
                  <a:srgbClr val="FFFF00"/>
                </a:highlight>
              </a:rPr>
              <a:t>“What is the difference between procedural and object-oriented programming, and why is syntax important in both?” </a:t>
            </a:r>
          </a:p>
          <a:p>
            <a:pPr marL="0" indent="0">
              <a:buNone/>
            </a:pPr>
            <a:r>
              <a:rPr lang="en-US" dirty="0"/>
              <a:t>Include examples or diagrams.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Upload to the Assignments before midnight in 6 day’s time</a:t>
            </a:r>
            <a:endParaRPr lang="en-GB" dirty="0"/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ACA6EA18-923E-713E-DE7F-557900085172}"/>
              </a:ext>
            </a:extLst>
          </p:cNvPr>
          <p:cNvSpPr/>
          <p:nvPr/>
        </p:nvSpPr>
        <p:spPr>
          <a:xfrm>
            <a:off x="10160170" y="393445"/>
            <a:ext cx="1873045" cy="11800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noProof="0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noProof="0" dirty="0">
                <a:latin typeface="Trebuchet MS" panose="020B0603020202020204" pitchFamily="34" charset="0"/>
              </a:rPr>
              <a:t>Midnight in 6 day’s time</a:t>
            </a:r>
          </a:p>
        </p:txBody>
      </p:sp>
    </p:spTree>
    <p:extLst>
      <p:ext uri="{BB962C8B-B14F-4D97-AF65-F5344CB8AC3E}">
        <p14:creationId xmlns:p14="http://schemas.microsoft.com/office/powerpoint/2010/main" val="855014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3989751F-C86C-4BBF-AB5C-23C588029F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15441409-2CE2-413A-AC50-90BB2A2FF03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146</TotalTime>
  <Words>689</Words>
  <Application>Microsoft Office PowerPoint</Application>
  <PresentationFormat>Widescreen</PresentationFormat>
  <Paragraphs>142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Impact</vt:lpstr>
      <vt:lpstr>Trebuchet MS</vt:lpstr>
      <vt:lpstr>Office Theme</vt:lpstr>
      <vt:lpstr>Office Theme</vt:lpstr>
      <vt:lpstr>Syntax and Structure</vt:lpstr>
      <vt:lpstr>Recall from last lesson</vt:lpstr>
      <vt:lpstr>PowerPoint Presentation</vt:lpstr>
      <vt:lpstr>Syntax and Structure</vt:lpstr>
      <vt:lpstr>PowerPoint Presentation</vt:lpstr>
      <vt:lpstr>Learning Outcomes</vt:lpstr>
      <vt:lpstr>Two Mindsets</vt:lpstr>
      <vt:lpstr>Procedural Code in Python</vt:lpstr>
      <vt:lpstr>OOP Code in Python</vt:lpstr>
      <vt:lpstr>Comparison</vt:lpstr>
      <vt:lpstr>Procedural or OOP?</vt:lpstr>
      <vt:lpstr>Activity</vt:lpstr>
      <vt:lpstr>Class (work)</vt:lpstr>
      <vt:lpstr>Ways to get it wrong in Python</vt:lpstr>
      <vt:lpstr>It has been said before…</vt:lpstr>
      <vt:lpstr>Bug Hunting</vt:lpstr>
      <vt:lpstr>Reflect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2</cp:revision>
  <dcterms:created xsi:type="dcterms:W3CDTF">2025-10-28T18:51:53Z</dcterms:created>
  <dcterms:modified xsi:type="dcterms:W3CDTF">2026-07-07T07:10:36Z</dcterms:modified>
</cp:coreProperties>
</file>