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8"/>
  </p:notesMasterIdLst>
  <p:sldIdLst>
    <p:sldId id="265" r:id="rId3"/>
    <p:sldId id="263" r:id="rId4"/>
    <p:sldId id="264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921284-5B5A-409A-848D-E350EB1E978F}" v="4" dt="2026-07-07T07:32:18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addSld modSld">
      <pc:chgData name="Simon Rundell" userId="02f36d3d-9692-43c5-873c-1a596eba61c5" providerId="ADAL" clId="{E495193B-C273-4421-898B-4796DEC811A2}" dt="2026-07-07T07:32:42.653" v="103" actId="20577"/>
      <pc:docMkLst>
        <pc:docMk/>
      </pc:docMkLst>
      <pc:sldChg chg="add">
        <pc:chgData name="Simon Rundell" userId="02f36d3d-9692-43c5-873c-1a596eba61c5" providerId="ADAL" clId="{E495193B-C273-4421-898B-4796DEC811A2}" dt="2026-07-07T07:32:04.297" v="70"/>
        <pc:sldMkLst>
          <pc:docMk/>
          <pc:sldMk cId="2585897371" sldId="262"/>
        </pc:sldMkLst>
      </pc:sldChg>
      <pc:sldChg chg="modSp mod">
        <pc:chgData name="Simon Rundell" userId="02f36d3d-9692-43c5-873c-1a596eba61c5" providerId="ADAL" clId="{E495193B-C273-4421-898B-4796DEC811A2}" dt="2026-07-07T07:30:21.960" v="67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7:30:21.960" v="67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delSp mod">
        <pc:chgData name="Simon Rundell" userId="02f36d3d-9692-43c5-873c-1a596eba61c5" providerId="ADAL" clId="{E495193B-C273-4421-898B-4796DEC811A2}" dt="2026-07-07T07:31:45.165" v="68" actId="478"/>
        <pc:sldMkLst>
          <pc:docMk/>
          <pc:sldMk cId="4239309132" sldId="274"/>
        </pc:sldMkLst>
        <pc:spChg chg="del">
          <ac:chgData name="Simon Rundell" userId="02f36d3d-9692-43c5-873c-1a596eba61c5" providerId="ADAL" clId="{E495193B-C273-4421-898B-4796DEC811A2}" dt="2026-07-07T07:31:45.165" v="68" actId="478"/>
          <ac:spMkLst>
            <pc:docMk/>
            <pc:sldMk cId="4239309132" sldId="274"/>
            <ac:spMk id="7" creationId="{72AB37A0-470D-9D0A-8C3F-2588D80A0B7D}"/>
          </ac:spMkLst>
        </pc:spChg>
      </pc:sldChg>
      <pc:sldChg chg="addSp delSp modSp mod">
        <pc:chgData name="Simon Rundell" userId="02f36d3d-9692-43c5-873c-1a596eba61c5" providerId="ADAL" clId="{E495193B-C273-4421-898B-4796DEC811A2}" dt="2026-07-07T07:32:42.653" v="103" actId="20577"/>
        <pc:sldMkLst>
          <pc:docMk/>
          <pc:sldMk cId="3550735336" sldId="276"/>
        </pc:sldMkLst>
        <pc:spChg chg="mod">
          <ac:chgData name="Simon Rundell" userId="02f36d3d-9692-43c5-873c-1a596eba61c5" providerId="ADAL" clId="{E495193B-C273-4421-898B-4796DEC811A2}" dt="2026-07-07T07:32:42.653" v="103" actId="20577"/>
          <ac:spMkLst>
            <pc:docMk/>
            <pc:sldMk cId="3550735336" sldId="276"/>
            <ac:spMk id="3" creationId="{241FCF48-94F7-F07D-3200-5C2AE510C026}"/>
          </ac:spMkLst>
        </pc:spChg>
        <pc:spChg chg="del">
          <ac:chgData name="Simon Rundell" userId="02f36d3d-9692-43c5-873c-1a596eba61c5" providerId="ADAL" clId="{E495193B-C273-4421-898B-4796DEC811A2}" dt="2026-07-07T07:31:54.338" v="69" actId="478"/>
          <ac:spMkLst>
            <pc:docMk/>
            <pc:sldMk cId="3550735336" sldId="276"/>
            <ac:spMk id="4" creationId="{C34F79C9-6575-93EC-4EFB-6D9E4EB1548D}"/>
          </ac:spMkLst>
        </pc:spChg>
        <pc:picChg chg="add mod">
          <ac:chgData name="Simon Rundell" userId="02f36d3d-9692-43c5-873c-1a596eba61c5" providerId="ADAL" clId="{E495193B-C273-4421-898B-4796DEC811A2}" dt="2026-07-07T07:32:21.959" v="72" actId="1076"/>
          <ac:picMkLst>
            <pc:docMk/>
            <pc:sldMk cId="3550735336" sldId="276"/>
            <ac:picMk id="5" creationId="{7E1617B5-230E-4DA4-6452-FDFD0FC1DE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simonrundell/EverythingIsCod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20.png"/><Relationship Id="rId21" Type="http://schemas.openxmlformats.org/officeDocument/2006/relationships/image" Target="../media/image37.png"/><Relationship Id="rId7" Type="http://schemas.openxmlformats.org/officeDocument/2006/relationships/image" Target="../media/image18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19.gif"/><Relationship Id="rId16" Type="http://schemas.openxmlformats.org/officeDocument/2006/relationships/image" Target="../media/image32.jpg"/><Relationship Id="rId20" Type="http://schemas.openxmlformats.org/officeDocument/2006/relationships/image" Target="../media/image3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gif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7AF3BA-1BC6-2A72-ECBA-BD37EB638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138" y="4857134"/>
            <a:ext cx="9432804" cy="1042219"/>
          </a:xfrm>
        </p:spPr>
        <p:txBody>
          <a:bodyPr/>
          <a:lstStyle/>
          <a:p>
            <a:r>
              <a:rPr lang="en-GB" dirty="0"/>
              <a:t>Technologies that use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A81199E-7F31-1BC7-C7EE-F3F7B5228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0916" y="5899354"/>
            <a:ext cx="2120099" cy="37266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Lesson 04</a:t>
            </a:r>
          </a:p>
        </p:txBody>
      </p:sp>
      <p:pic>
        <p:nvPicPr>
          <p:cNvPr id="102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262DBA9C-63BE-1EE2-0FC0-BFC0B4308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58" y="0"/>
            <a:ext cx="7720771" cy="466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42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Visit: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hlinkClick r:id="rId2"/>
              </a:rPr>
              <a:t>https://retrieval.toolsforteaching.co.uk</a:t>
            </a: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v8v9mt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4D5A0-4FD8-A518-7B08-EE0FC9420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863099-3DBA-C9A8-D4C5-7C21FB3CD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138" y="4857134"/>
            <a:ext cx="9432804" cy="1042219"/>
          </a:xfrm>
        </p:spPr>
        <p:txBody>
          <a:bodyPr/>
          <a:lstStyle/>
          <a:p>
            <a:r>
              <a:rPr lang="en-GB" dirty="0"/>
              <a:t>Technologies that use code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5667EDD-D409-8ECE-A4C9-C68AB24F3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0916" y="5899354"/>
            <a:ext cx="2120099" cy="37266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Lesson 04</a:t>
            </a:r>
          </a:p>
        </p:txBody>
      </p:sp>
      <p:pic>
        <p:nvPicPr>
          <p:cNvPr id="102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1E824BDB-01F9-D8A9-43C4-26CB505D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758" y="0"/>
            <a:ext cx="7720771" cy="466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7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2E595-DEF9-E9DA-AF83-F786CE90257D}"/>
              </a:ext>
            </a:extLst>
          </p:cNvPr>
          <p:cNvSpPr txBox="1"/>
          <p:nvPr/>
        </p:nvSpPr>
        <p:spPr>
          <a:xfrm>
            <a:off x="137651" y="1484670"/>
            <a:ext cx="938109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00" dirty="0">
                <a:latin typeface="Impact" panose="020B0806030902050204" pitchFamily="34" charset="0"/>
              </a:rPr>
              <a:t>All of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F09DC-51A9-0E23-3E8A-0D095469C2A8}"/>
              </a:ext>
            </a:extLst>
          </p:cNvPr>
          <p:cNvSpPr txBox="1"/>
          <p:nvPr/>
        </p:nvSpPr>
        <p:spPr>
          <a:xfrm>
            <a:off x="3388861" y="3762216"/>
            <a:ext cx="2878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This lesson is now finished.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81E245-AD17-29A4-D341-A75AD8DCB2C4}"/>
              </a:ext>
            </a:extLst>
          </p:cNvPr>
          <p:cNvCxnSpPr/>
          <p:nvPr/>
        </p:nvCxnSpPr>
        <p:spPr>
          <a:xfrm flipV="1">
            <a:off x="3028335" y="3762216"/>
            <a:ext cx="3667433" cy="369332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363F333-1C12-EE33-B7C2-93715154DEAC}"/>
              </a:ext>
            </a:extLst>
          </p:cNvPr>
          <p:cNvCxnSpPr>
            <a:cxnSpLocks/>
          </p:cNvCxnSpPr>
          <p:nvPr/>
        </p:nvCxnSpPr>
        <p:spPr>
          <a:xfrm>
            <a:off x="3254477" y="3762216"/>
            <a:ext cx="3441291" cy="369332"/>
          </a:xfrm>
          <a:prstGeom prst="line">
            <a:avLst/>
          </a:prstGeom>
          <a:ln w="762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5E94EB6-4ADE-FC32-93F7-A85FB11B3439}"/>
              </a:ext>
            </a:extLst>
          </p:cNvPr>
          <p:cNvSpPr txBox="1"/>
          <p:nvPr/>
        </p:nvSpPr>
        <p:spPr>
          <a:xfrm>
            <a:off x="6096000" y="4680155"/>
            <a:ext cx="32809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…but there’s more!</a:t>
            </a:r>
          </a:p>
        </p:txBody>
      </p:sp>
    </p:spTree>
    <p:extLst>
      <p:ext uri="{BB962C8B-B14F-4D97-AF65-F5344CB8AC3E}">
        <p14:creationId xmlns:p14="http://schemas.microsoft.com/office/powerpoint/2010/main" val="168762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F9998-E0CB-0E7D-2ACC-10B4805F1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BD555-A6A7-3AEE-C211-1DF7B3B2B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Everyday encounters:</a:t>
            </a:r>
          </a:p>
          <a:p>
            <a:pPr lvl="1"/>
            <a:r>
              <a:rPr lang="en-GB" sz="3600" dirty="0"/>
              <a:t>Smartphones</a:t>
            </a:r>
          </a:p>
          <a:p>
            <a:pPr lvl="1"/>
            <a:r>
              <a:rPr lang="en-GB" sz="3600" dirty="0"/>
              <a:t>Washing Machines</a:t>
            </a:r>
          </a:p>
          <a:p>
            <a:pPr lvl="1"/>
            <a:r>
              <a:rPr lang="en-GB" sz="3600" dirty="0"/>
              <a:t>ATMs</a:t>
            </a:r>
          </a:p>
          <a:p>
            <a:pPr lvl="1"/>
            <a:r>
              <a:rPr lang="en-GB" sz="3600" dirty="0"/>
              <a:t>Cars</a:t>
            </a:r>
          </a:p>
          <a:p>
            <a:pPr lvl="1"/>
            <a:r>
              <a:rPr lang="en-GB" sz="3600" dirty="0"/>
              <a:t>Smart Speakers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DFBA4A-5A74-C099-1FC0-2424954911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8839" y="1506794"/>
            <a:ext cx="2562941" cy="19222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3F681-6AF8-7649-34D2-B9EF43C5B8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4398" y="2133812"/>
            <a:ext cx="2280976" cy="26675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5CA14-7491-FED9-40E6-5BFD9825C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0972" y="3429000"/>
            <a:ext cx="1987686" cy="16510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1C47E60-63CE-F182-5F29-C58BF28F7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1457" y="5151954"/>
            <a:ext cx="2562941" cy="15686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729BC8-FD8E-6354-82DE-EC71F386BEA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20309" y="4664045"/>
            <a:ext cx="3656188" cy="2056606"/>
          </a:xfrm>
          <a:prstGeom prst="rect">
            <a:avLst/>
          </a:prstGeom>
        </p:spPr>
      </p:pic>
      <p:sp>
        <p:nvSpPr>
          <p:cNvPr id="13" name="Note this down">
            <a:extLst>
              <a:ext uri="{FF2B5EF4-FFF2-40B4-BE49-F238E27FC236}">
                <a16:creationId xmlns:a16="http://schemas.microsoft.com/office/drawing/2014/main" id="{C04B7F9C-C1B1-F592-8A44-D99C45A86284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AFDAE6A2-F230-0506-0169-C841C0DC5ED3}"/>
              </a:ext>
            </a:extLst>
          </p:cNvPr>
          <p:cNvSpPr/>
          <p:nvPr/>
        </p:nvSpPr>
        <p:spPr>
          <a:xfrm>
            <a:off x="10057097" y="2170143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do these systems benefit from having code in them?</a:t>
            </a:r>
          </a:p>
        </p:txBody>
      </p:sp>
    </p:spTree>
    <p:extLst>
      <p:ext uri="{BB962C8B-B14F-4D97-AF65-F5344CB8AC3E}">
        <p14:creationId xmlns:p14="http://schemas.microsoft.com/office/powerpoint/2010/main" val="403259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FA83F-1ABC-CEF3-558B-BE3AB74B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9D86A-F5FB-3A36-62F4-77CA97540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Online:</a:t>
            </a:r>
          </a:p>
          <a:p>
            <a:pPr lvl="1"/>
            <a:r>
              <a:rPr lang="en-GB" sz="3200" dirty="0"/>
              <a:t>Websites</a:t>
            </a:r>
          </a:p>
          <a:p>
            <a:pPr lvl="1"/>
            <a:r>
              <a:rPr lang="en-GB" sz="3200" dirty="0"/>
              <a:t>Applications</a:t>
            </a:r>
          </a:p>
          <a:p>
            <a:pPr lvl="1"/>
            <a:r>
              <a:rPr lang="en-GB" sz="3200" dirty="0"/>
              <a:t>Cloud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EF06E-3EDC-55A0-5CBC-21C265968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7169" y="2607275"/>
            <a:ext cx="1495634" cy="1390844"/>
          </a:xfrm>
          <a:prstGeom prst="rect">
            <a:avLst/>
          </a:prstGeom>
        </p:spPr>
      </p:pic>
      <p:pic>
        <p:nvPicPr>
          <p:cNvPr id="10" name="Picture 9" descr="A cartoon of a person carrying a tray&#10;&#10;AI-generated content may be incorrect.">
            <a:extLst>
              <a:ext uri="{FF2B5EF4-FFF2-40B4-BE49-F238E27FC236}">
                <a16:creationId xmlns:a16="http://schemas.microsoft.com/office/drawing/2014/main" id="{D214244A-F6C4-9ED0-90D1-3C67ED393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340" y="3998119"/>
            <a:ext cx="2437911" cy="2480309"/>
          </a:xfrm>
          <a:prstGeom prst="rect">
            <a:avLst/>
          </a:prstGeom>
        </p:spPr>
      </p:pic>
      <p:sp>
        <p:nvSpPr>
          <p:cNvPr id="11" name="Note this down">
            <a:extLst>
              <a:ext uri="{FF2B5EF4-FFF2-40B4-BE49-F238E27FC236}">
                <a16:creationId xmlns:a16="http://schemas.microsoft.com/office/drawing/2014/main" id="{2C0C258B-0913-8F4B-DF50-B7C3A97805C2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12" name="Exeter College Website Small">
            <a:hlinkClick r:id="" action="ppaction://media"/>
            <a:extLst>
              <a:ext uri="{FF2B5EF4-FFF2-40B4-BE49-F238E27FC236}">
                <a16:creationId xmlns:a16="http://schemas.microsoft.com/office/drawing/2014/main" id="{9A3A1A22-CC37-2701-FDD2-912DEA85A7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03610" y="1312289"/>
            <a:ext cx="4201160" cy="2373661"/>
          </a:xfrm>
          <a:prstGeom prst="rect">
            <a:avLst/>
          </a:prstGeom>
        </p:spPr>
      </p:pic>
      <p:sp>
        <p:nvSpPr>
          <p:cNvPr id="4" name="MyShape">
            <a:extLst>
              <a:ext uri="{FF2B5EF4-FFF2-40B4-BE49-F238E27FC236}">
                <a16:creationId xmlns:a16="http://schemas.microsoft.com/office/drawing/2014/main" id="{BDFFCE5C-036F-56CF-8833-48BB27AC6E44}"/>
              </a:ext>
            </a:extLst>
          </p:cNvPr>
          <p:cNvSpPr/>
          <p:nvPr/>
        </p:nvSpPr>
        <p:spPr>
          <a:xfrm>
            <a:off x="10061847" y="3998119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 has so much moved to the Cloud environment?</a:t>
            </a:r>
          </a:p>
        </p:txBody>
      </p:sp>
    </p:spTree>
    <p:extLst>
      <p:ext uri="{BB962C8B-B14F-4D97-AF65-F5344CB8AC3E}">
        <p14:creationId xmlns:p14="http://schemas.microsoft.com/office/powerpoint/2010/main" val="191060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3" grpId="0" uiExpand="1" build="p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9C21B-DCFA-3944-78BF-8ACF12973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Code is everywhere…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250EC-9D35-10C9-B671-4B61EE7031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Specialist:</a:t>
            </a:r>
          </a:p>
          <a:p>
            <a:pPr lvl="1"/>
            <a:r>
              <a:rPr lang="en-GB" sz="4000" dirty="0"/>
              <a:t>AI</a:t>
            </a:r>
          </a:p>
          <a:p>
            <a:pPr lvl="1"/>
            <a:r>
              <a:rPr lang="en-GB" sz="4000" dirty="0"/>
              <a:t>IoT</a:t>
            </a:r>
          </a:p>
          <a:p>
            <a:pPr lvl="1"/>
            <a:r>
              <a:rPr lang="en-GB" sz="4000" dirty="0"/>
              <a:t>Gaming</a:t>
            </a:r>
          </a:p>
          <a:p>
            <a:pPr lvl="1"/>
            <a:r>
              <a:rPr lang="en-GB" sz="4000" dirty="0"/>
              <a:t>VR</a:t>
            </a:r>
          </a:p>
        </p:txBody>
      </p:sp>
      <p:pic>
        <p:nvPicPr>
          <p:cNvPr id="5" name="Picture 4" descr="A robot sitting at a desk with a computer&#10;&#10;AI-generated content may be incorrect.">
            <a:extLst>
              <a:ext uri="{FF2B5EF4-FFF2-40B4-BE49-F238E27FC236}">
                <a16:creationId xmlns:a16="http://schemas.microsoft.com/office/drawing/2014/main" id="{D4CB594E-D389-4D4D-3454-5335168E1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729" y="1646238"/>
            <a:ext cx="2878962" cy="1621077"/>
          </a:xfrm>
          <a:prstGeom prst="rect">
            <a:avLst/>
          </a:prstGeom>
        </p:spPr>
      </p:pic>
      <p:pic>
        <p:nvPicPr>
          <p:cNvPr id="6" name="Picture 2" descr="Internet of things ( IoT ) the New Age of Awesome Technology – Welcome to  21th Century - The Engineering Galaxy">
            <a:extLst>
              <a:ext uri="{FF2B5EF4-FFF2-40B4-BE49-F238E27FC236}">
                <a16:creationId xmlns:a16="http://schemas.microsoft.com/office/drawing/2014/main" id="{E027D237-9308-0585-FDC3-C7CF8621C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408" y="2456776"/>
            <a:ext cx="2900516" cy="175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entsu findings reveal gaming industry worth more than music and film  combined">
            <a:extLst>
              <a:ext uri="{FF2B5EF4-FFF2-40B4-BE49-F238E27FC236}">
                <a16:creationId xmlns:a16="http://schemas.microsoft.com/office/drawing/2014/main" id="{4A29288F-FB47-13DB-F0DB-552DF3695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729" y="3443527"/>
            <a:ext cx="2824241" cy="188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he 5 Best VR Headsets - Virtual Reality Gaming System">
            <a:extLst>
              <a:ext uri="{FF2B5EF4-FFF2-40B4-BE49-F238E27FC236}">
                <a16:creationId xmlns:a16="http://schemas.microsoft.com/office/drawing/2014/main" id="{52D14523-E0FD-1B34-273F-C5D865403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40" y="4384940"/>
            <a:ext cx="2920180" cy="219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ote this down">
            <a:extLst>
              <a:ext uri="{FF2B5EF4-FFF2-40B4-BE49-F238E27FC236}">
                <a16:creationId xmlns:a16="http://schemas.microsoft.com/office/drawing/2014/main" id="{3DD66B01-7CC6-BF92-4E9F-4A744AA1BE35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8F4F85BB-4CDD-0D58-75FE-15A663B95590}"/>
              </a:ext>
            </a:extLst>
          </p:cNvPr>
          <p:cNvSpPr/>
          <p:nvPr/>
        </p:nvSpPr>
        <p:spPr>
          <a:xfrm>
            <a:off x="10061847" y="4210576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Where do you think this will take us in the next 10 years?</a:t>
            </a:r>
          </a:p>
        </p:txBody>
      </p:sp>
    </p:spTree>
    <p:extLst>
      <p:ext uri="{BB962C8B-B14F-4D97-AF65-F5344CB8AC3E}">
        <p14:creationId xmlns:p14="http://schemas.microsoft.com/office/powerpoint/2010/main" val="47025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7F76A-6866-A328-C07E-A220D261E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the obvious to the hidden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3387-B198-4BE0-F17C-3E6612EA0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Code is everywhere.</a:t>
            </a:r>
          </a:p>
          <a:p>
            <a:r>
              <a:rPr lang="en-GB" sz="3600" dirty="0"/>
              <a:t>Not just in things that look like computers but embedded in almost anything electrical</a:t>
            </a:r>
          </a:p>
          <a:p>
            <a:r>
              <a:rPr lang="en-GB" sz="3600" dirty="0"/>
              <a:t>Someone has written code for it.</a:t>
            </a:r>
          </a:p>
          <a:p>
            <a:r>
              <a:rPr lang="en-GB" sz="3600" dirty="0"/>
              <a:t>Could that person be you?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ADF483CA-EA59-146B-D4CF-9B6821D921B9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BE496-17BE-1AA2-F1FE-EAC33779F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84889">
            <a:off x="7099300" y="4319278"/>
            <a:ext cx="3395364" cy="3002272"/>
          </a:xfrm>
          <a:prstGeom prst="rect">
            <a:avLst/>
          </a:prstGeom>
        </p:spPr>
      </p:pic>
      <p:sp>
        <p:nvSpPr>
          <p:cNvPr id="7" name="MyShape">
            <a:extLst>
              <a:ext uri="{FF2B5EF4-FFF2-40B4-BE49-F238E27FC236}">
                <a16:creationId xmlns:a16="http://schemas.microsoft.com/office/drawing/2014/main" id="{C65848F2-0D2A-2320-FDE9-E7FB0C9068D6}"/>
              </a:ext>
            </a:extLst>
          </p:cNvPr>
          <p:cNvSpPr/>
          <p:nvPr/>
        </p:nvSpPr>
        <p:spPr>
          <a:xfrm>
            <a:off x="3651250" y="5245100"/>
            <a:ext cx="4035298" cy="36220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>
                <a:solidFill>
                  <a:srgbClr val="000000"/>
                </a:solidFill>
                <a:latin typeface="Trebuchet MS" panose="020B0603020202020204" pitchFamily="34" charset="0"/>
              </a:rPr>
              <a:t>Exeter College offers Level 3, HNC and HND Courses in Computing</a:t>
            </a:r>
          </a:p>
        </p:txBody>
      </p:sp>
    </p:spTree>
    <p:extLst>
      <p:ext uri="{BB962C8B-B14F-4D97-AF65-F5344CB8AC3E}">
        <p14:creationId xmlns:p14="http://schemas.microsoft.com/office/powerpoint/2010/main" val="203128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8B26-AD25-643E-6D96-CE433C96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world of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A7A56-4EE9-A8B7-EDA3-1F15B64BC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https://padlet.com/simonrundell/EverythingIsCode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Let’s think about and suggest as many examples as possible for each category.</a:t>
            </a:r>
          </a:p>
        </p:txBody>
      </p:sp>
    </p:spTree>
    <p:extLst>
      <p:ext uri="{BB962C8B-B14F-4D97-AF65-F5344CB8AC3E}">
        <p14:creationId xmlns:p14="http://schemas.microsoft.com/office/powerpoint/2010/main" val="152888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Power of Code How Programming Shapes our World  Neal Chopra  TEDxSacredHeartSchoolsAtherton">
            <a:hlinkClick r:id="" action="ppaction://media"/>
            <a:extLst>
              <a:ext uri="{FF2B5EF4-FFF2-40B4-BE49-F238E27FC236}">
                <a16:creationId xmlns:a16="http://schemas.microsoft.com/office/drawing/2014/main" id="{9EF27BF6-5656-6E68-FB3C-6D93C0A4C4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1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D72E7-FC36-0A1F-CB11-14F203A62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08" y="644852"/>
            <a:ext cx="9452211" cy="1325563"/>
          </a:xfrm>
        </p:spPr>
        <p:txBody>
          <a:bodyPr/>
          <a:lstStyle/>
          <a:p>
            <a:r>
              <a:rPr lang="en-GB" dirty="0"/>
              <a:t>Mini Research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B2DF6-106F-D9EA-FC72-239D378DB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one technology area</a:t>
            </a:r>
          </a:p>
          <a:p>
            <a:pPr lvl="1"/>
            <a:r>
              <a:rPr lang="en-US" dirty="0"/>
              <a:t>e.g. smart home devices, mobile apps, gaming, AI assistants, automotive systems</a:t>
            </a:r>
          </a:p>
          <a:p>
            <a:r>
              <a:rPr lang="en-US" dirty="0"/>
              <a:t>Using the </a:t>
            </a:r>
            <a:r>
              <a:rPr lang="en-US" b="1" dirty="0"/>
              <a:t>Research Template</a:t>
            </a:r>
            <a:r>
              <a:rPr lang="en-US" dirty="0"/>
              <a:t>, you must find out:</a:t>
            </a:r>
          </a:p>
          <a:p>
            <a:pPr marL="0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the technology does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code is used within 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Which programming languages are commonly used.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Why coding is essential to its operation.</a:t>
            </a:r>
            <a:endParaRPr lang="en-GB" dirty="0"/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F627EF56-FB90-153A-8A6A-269839C085CF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DB19EBA-5AAB-4E36-1544-3B7C731E6227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25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309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02C7-4F0F-1D74-0F2F-5973B4099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Reflect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29125-37CD-3AFE-2B26-CC01B64FF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794310" cy="4351338"/>
          </a:xfrm>
        </p:spPr>
        <p:txBody>
          <a:bodyPr>
            <a:normAutofit/>
          </a:bodyPr>
          <a:lstStyle/>
          <a:p>
            <a:r>
              <a:rPr lang="en-GB" sz="3600" dirty="0"/>
              <a:t>Which technology surprised you most?</a:t>
            </a:r>
          </a:p>
          <a:p>
            <a:r>
              <a:rPr lang="en-US" sz="3600" dirty="0"/>
              <a:t>What would happen if its code stopped working?</a:t>
            </a:r>
            <a:endParaRPr lang="en-GB" sz="3600" dirty="0"/>
          </a:p>
        </p:txBody>
      </p:sp>
      <p:pic>
        <p:nvPicPr>
          <p:cNvPr id="4" name="Content Placeholder 4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958D4DEF-6464-02D1-CAA9-D478F67DD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5103452" y="148399"/>
            <a:ext cx="6466889" cy="646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DF629-94C5-A362-2C12-DAA6516C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FCF48-94F7-F07D-3200-5C2AE510C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Write a short reflection (around 150 words):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>
                <a:highlight>
                  <a:srgbClr val="FFFF00"/>
                </a:highlight>
              </a:rPr>
              <a:t>“Choose one technology from today’s lesson. Explain how it uses code and what could happen if the code contained an error.”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Add to your OneNote Workbook</a:t>
            </a:r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7E1617B5-230E-4DA4-6452-FDFD0FC1DE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857" y="577053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35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Make it So" descr="a bald man says &quot; make it so &quot; in front of a blurred background">
            <a:extLst>
              <a:ext uri="{FF2B5EF4-FFF2-40B4-BE49-F238E27FC236}">
                <a16:creationId xmlns:a16="http://schemas.microsoft.com/office/drawing/2014/main" id="{0E9C3023-93DD-51A1-33A9-C73AACE46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041" y="3897014"/>
            <a:ext cx="1014616" cy="101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ote this down">
            <a:extLst>
              <a:ext uri="{FF2B5EF4-FFF2-40B4-BE49-F238E27FC236}">
                <a16:creationId xmlns:a16="http://schemas.microsoft.com/office/drawing/2014/main" id="{FEDFFF18-ABA5-B1C7-FFE9-A2BCDFC37B9F}"/>
              </a:ext>
            </a:extLst>
          </p:cNvPr>
          <p:cNvSpPr/>
          <p:nvPr/>
        </p:nvSpPr>
        <p:spPr>
          <a:xfrm>
            <a:off x="10061847" y="199268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8" name="Working Independently">
            <a:extLst>
              <a:ext uri="{FF2B5EF4-FFF2-40B4-BE49-F238E27FC236}">
                <a16:creationId xmlns:a16="http://schemas.microsoft.com/office/drawing/2014/main" id="{458CC26D-D628-2081-072C-7EE832EA8BF7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10" name="In small groups">
            <a:extLst>
              <a:ext uri="{FF2B5EF4-FFF2-40B4-BE49-F238E27FC236}">
                <a16:creationId xmlns:a16="http://schemas.microsoft.com/office/drawing/2014/main" id="{B71A90BC-314D-A74B-5B81-EC87BDF82085}"/>
              </a:ext>
            </a:extLst>
          </p:cNvPr>
          <p:cNvSpPr/>
          <p:nvPr/>
        </p:nvSpPr>
        <p:spPr>
          <a:xfrm>
            <a:off x="10086828" y="2384401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11" name="In pairs">
            <a:extLst>
              <a:ext uri="{FF2B5EF4-FFF2-40B4-BE49-F238E27FC236}">
                <a16:creationId xmlns:a16="http://schemas.microsoft.com/office/drawing/2014/main" id="{9EEA8949-7B8D-7369-71F6-BDF80319DDE1}"/>
              </a:ext>
            </a:extLst>
          </p:cNvPr>
          <p:cNvSpPr/>
          <p:nvPr/>
        </p:nvSpPr>
        <p:spPr>
          <a:xfrm>
            <a:off x="10086828" y="8703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pairs</a:t>
            </a:r>
          </a:p>
        </p:txBody>
      </p:sp>
      <p:sp>
        <p:nvSpPr>
          <p:cNvPr id="3" name="Deadline">
            <a:extLst>
              <a:ext uri="{FF2B5EF4-FFF2-40B4-BE49-F238E27FC236}">
                <a16:creationId xmlns:a16="http://schemas.microsoft.com/office/drawing/2014/main" id="{EA1BB79D-A724-1E52-AB58-F7EB19A482A6}"/>
              </a:ext>
            </a:extLst>
          </p:cNvPr>
          <p:cNvSpPr/>
          <p:nvPr/>
        </p:nvSpPr>
        <p:spPr>
          <a:xfrm>
            <a:off x="10061847" y="3027811"/>
            <a:ext cx="1873045" cy="11800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        6 days time</a:t>
            </a:r>
          </a:p>
        </p:txBody>
      </p:sp>
      <p:sp>
        <p:nvSpPr>
          <p:cNvPr id="38" name="Minutes display">
            <a:extLst>
              <a:ext uri="{FF2B5EF4-FFF2-40B4-BE49-F238E27FC236}">
                <a16:creationId xmlns:a16="http://schemas.microsoft.com/office/drawing/2014/main" id="{0AD693B3-BBD6-65D6-C6ED-AD104C1002EC}"/>
              </a:ext>
            </a:extLst>
          </p:cNvPr>
          <p:cNvSpPr/>
          <p:nvPr/>
        </p:nvSpPr>
        <p:spPr>
          <a:xfrm>
            <a:off x="10494464" y="432627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X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15" name="Until EOL">
            <a:extLst>
              <a:ext uri="{FF2B5EF4-FFF2-40B4-BE49-F238E27FC236}">
                <a16:creationId xmlns:a16="http://schemas.microsoft.com/office/drawing/2014/main" id="{E0D02345-FFEA-BD31-3E54-5DCF60BFF8DD}"/>
              </a:ext>
            </a:extLst>
          </p:cNvPr>
          <p:cNvSpPr/>
          <p:nvPr/>
        </p:nvSpPr>
        <p:spPr>
          <a:xfrm>
            <a:off x="10356478" y="2182786"/>
            <a:ext cx="1333742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800" b="1" dirty="0">
                <a:latin typeface="Trebuchet MS" panose="020B0603020202020204" pitchFamily="34" charset="0"/>
              </a:rPr>
              <a:t>Until EOL</a:t>
            </a:r>
          </a:p>
        </p:txBody>
      </p:sp>
      <p:pic>
        <p:nvPicPr>
          <p:cNvPr id="7" name="Exeter College B/W">
            <a:extLst>
              <a:ext uri="{FF2B5EF4-FFF2-40B4-BE49-F238E27FC236}">
                <a16:creationId xmlns:a16="http://schemas.microsoft.com/office/drawing/2014/main" id="{6438D3FE-08B8-B013-D403-B5ECC2332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1183" y="4847936"/>
            <a:ext cx="1613353" cy="657051"/>
          </a:xfrm>
          <a:prstGeom prst="rect">
            <a:avLst/>
          </a:prstGeom>
        </p:spPr>
      </p:pic>
      <p:pic>
        <p:nvPicPr>
          <p:cNvPr id="23" name="Circle in Red" descr="A red circle with black background&#10;&#10;AI-generated content may be incorrect.">
            <a:extLst>
              <a:ext uri="{FF2B5EF4-FFF2-40B4-BE49-F238E27FC236}">
                <a16:creationId xmlns:a16="http://schemas.microsoft.com/office/drawing/2014/main" id="{659A9FA2-4A92-83DC-1F4F-9A7A7D09C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35" y="1880247"/>
            <a:ext cx="4109813" cy="2063126"/>
          </a:xfrm>
          <a:prstGeom prst="rect">
            <a:avLst/>
          </a:prstGeom>
        </p:spPr>
      </p:pic>
      <p:pic>
        <p:nvPicPr>
          <p:cNvPr id="12" name="questionmark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F7AB15EC-F119-A94C-88EA-C0E3638025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4513444" y="220836"/>
            <a:ext cx="1833400" cy="1833400"/>
          </a:xfrm>
          <a:prstGeom prst="rect">
            <a:avLst/>
          </a:prstGeom>
        </p:spPr>
      </p:pic>
      <p:pic>
        <p:nvPicPr>
          <p:cNvPr id="13" name="Forms">
            <a:extLst>
              <a:ext uri="{FF2B5EF4-FFF2-40B4-BE49-F238E27FC236}">
                <a16:creationId xmlns:a16="http://schemas.microsoft.com/office/drawing/2014/main" id="{AA985F3F-771E-8E38-D58A-4D83C58739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29" y="4729499"/>
            <a:ext cx="812806" cy="812806"/>
          </a:xfrm>
          <a:prstGeom prst="rect">
            <a:avLst/>
          </a:prstGeom>
        </p:spPr>
      </p:pic>
      <p:pic>
        <p:nvPicPr>
          <p:cNvPr id="30" name="OneNote">
            <a:extLst>
              <a:ext uri="{FF2B5EF4-FFF2-40B4-BE49-F238E27FC236}">
                <a16:creationId xmlns:a16="http://schemas.microsoft.com/office/drawing/2014/main" id="{8900A1C7-83F1-3F05-C8CE-4BA930801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29" y="5684625"/>
            <a:ext cx="812806" cy="812806"/>
          </a:xfrm>
          <a:prstGeom prst="rect">
            <a:avLst/>
          </a:prstGeom>
        </p:spPr>
      </p:pic>
      <p:pic>
        <p:nvPicPr>
          <p:cNvPr id="17" name="PowerPoint">
            <a:extLst>
              <a:ext uri="{FF2B5EF4-FFF2-40B4-BE49-F238E27FC236}">
                <a16:creationId xmlns:a16="http://schemas.microsoft.com/office/drawing/2014/main" id="{A3AE8874-BA50-1F23-7934-8E89D0EF9E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230" y="3827395"/>
            <a:ext cx="815837" cy="815837"/>
          </a:xfrm>
          <a:prstGeom prst="rect">
            <a:avLst/>
          </a:prstGeom>
        </p:spPr>
      </p:pic>
      <p:pic>
        <p:nvPicPr>
          <p:cNvPr id="14" name="Yes Stamp">
            <a:extLst>
              <a:ext uri="{FF2B5EF4-FFF2-40B4-BE49-F238E27FC236}">
                <a16:creationId xmlns:a16="http://schemas.microsoft.com/office/drawing/2014/main" id="{EC23CF34-8C4E-9217-AADF-29DFEBAE70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960" y="5403685"/>
            <a:ext cx="1370922" cy="825016"/>
          </a:xfrm>
          <a:prstGeom prst="rect">
            <a:avLst/>
          </a:prstGeom>
        </p:spPr>
      </p:pic>
      <p:pic>
        <p:nvPicPr>
          <p:cNvPr id="16" name="No Stamp" descr="A red stamp with a black background&#10;&#10;AI-generated content may be incorrect.">
            <a:extLst>
              <a:ext uri="{FF2B5EF4-FFF2-40B4-BE49-F238E27FC236}">
                <a16:creationId xmlns:a16="http://schemas.microsoft.com/office/drawing/2014/main" id="{08806C4E-71A9-B5E6-7770-A00F5AFAFA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870" y="4835904"/>
            <a:ext cx="1100091" cy="750215"/>
          </a:xfrm>
          <a:prstGeom prst="rect">
            <a:avLst/>
          </a:prstGeom>
        </p:spPr>
      </p:pic>
      <p:pic>
        <p:nvPicPr>
          <p:cNvPr id="19" name="Tru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4F306E1C-AB8E-5B1F-93B2-F35CFADF31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41" y="4900097"/>
            <a:ext cx="2168519" cy="698263"/>
          </a:xfrm>
          <a:prstGeom prst="rect">
            <a:avLst/>
          </a:prstGeom>
        </p:spPr>
      </p:pic>
      <p:pic>
        <p:nvPicPr>
          <p:cNvPr id="21" name="False Stamp" descr="A red and black sign&#10;&#10;AI-generated content may be incorrect.">
            <a:extLst>
              <a:ext uri="{FF2B5EF4-FFF2-40B4-BE49-F238E27FC236}">
                <a16:creationId xmlns:a16="http://schemas.microsoft.com/office/drawing/2014/main" id="{1F3257F8-37BE-8953-52DC-EBFF80800A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232" y="4884964"/>
            <a:ext cx="2177501" cy="701155"/>
          </a:xfrm>
          <a:prstGeom prst="rect">
            <a:avLst/>
          </a:prstGeom>
        </p:spPr>
      </p:pic>
      <p:sp>
        <p:nvSpPr>
          <p:cNvPr id="6" name="Complete Definitions">
            <a:extLst>
              <a:ext uri="{FF2B5EF4-FFF2-40B4-BE49-F238E27FC236}">
                <a16:creationId xmlns:a16="http://schemas.microsoft.com/office/drawing/2014/main" id="{4CF0E52B-CE3B-6301-63C8-9DA967B0D143}"/>
              </a:ext>
            </a:extLst>
          </p:cNvPr>
          <p:cNvSpPr/>
          <p:nvPr/>
        </p:nvSpPr>
        <p:spPr>
          <a:xfrm>
            <a:off x="5779733" y="4804307"/>
            <a:ext cx="1947672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Complete these definitions during the lesson</a:t>
            </a:r>
          </a:p>
        </p:txBody>
      </p:sp>
      <p:sp>
        <p:nvSpPr>
          <p:cNvPr id="22" name="Bullet Point Box">
            <a:extLst>
              <a:ext uri="{FF2B5EF4-FFF2-40B4-BE49-F238E27FC236}">
                <a16:creationId xmlns:a16="http://schemas.microsoft.com/office/drawing/2014/main" id="{AD480110-FBA1-F457-3E18-47DB65019ED3}"/>
              </a:ext>
            </a:extLst>
          </p:cNvPr>
          <p:cNvSpPr/>
          <p:nvPr/>
        </p:nvSpPr>
        <p:spPr>
          <a:xfrm>
            <a:off x="299994" y="1481039"/>
            <a:ext cx="3096948" cy="128288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</a:pPr>
            <a:r>
              <a:rPr lang="en-GB" sz="2400" b="1" i="0" u="none" strike="noStrike" cap="none" dirty="0">
                <a:solidFill>
                  <a:srgbClr val="000000"/>
                </a:solidFill>
                <a:latin typeface="Trebuchet MS" panose="020B0603020202020204" pitchFamily="34" charset="0"/>
                <a:ea typeface="Century Gothic"/>
                <a:cs typeface="Century Gothic"/>
                <a:sym typeface="Century Gothic"/>
              </a:rPr>
              <a:t>&lt;title&gt;</a:t>
            </a: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</a:pPr>
            <a:endParaRPr lang="en-GB" sz="1600" b="1" i="0" u="none" strike="noStrike" cap="none" dirty="0">
              <a:solidFill>
                <a:srgbClr val="000000"/>
              </a:solidFill>
              <a:latin typeface="Trebuchet MS" panose="020B0603020202020204" pitchFamily="34" charset="0"/>
              <a:ea typeface="Century Gothic"/>
              <a:cs typeface="Century Gothic"/>
              <a:sym typeface="Century Gothic"/>
            </a:endParaRP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</a:pPr>
            <a:r>
              <a:rPr lang="en-GB" sz="1600" b="1" dirty="0">
                <a:solidFill>
                  <a:srgbClr val="000000"/>
                </a:solidFill>
                <a:latin typeface="Trebuchet MS" panose="020B0603020202020204" pitchFamily="34" charset="0"/>
                <a:ea typeface="Century Gothic"/>
                <a:cs typeface="Century Gothic"/>
                <a:sym typeface="Century Gothic"/>
              </a:rPr>
              <a:t>First  Point</a:t>
            </a:r>
          </a:p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</a:pPr>
            <a:r>
              <a:rPr lang="en-GB" sz="1600" b="1" i="0" u="none" strike="noStrike" cap="none" dirty="0">
                <a:solidFill>
                  <a:srgbClr val="000000"/>
                </a:solidFill>
                <a:latin typeface="Trebuchet MS" panose="020B0603020202020204" pitchFamily="34" charset="0"/>
                <a:ea typeface="Century Gothic"/>
                <a:cs typeface="Century Gothic"/>
                <a:sym typeface="Century Gothic"/>
              </a:rPr>
              <a:t>Second Point</a:t>
            </a:r>
          </a:p>
        </p:txBody>
      </p:sp>
      <p:pic>
        <p:nvPicPr>
          <p:cNvPr id="28" name="Thumbs Up or Down" descr="A green and red circle with a thumbs up and a thumbs up symbol&#10;&#10;AI-generated content may be incorrect.">
            <a:extLst>
              <a:ext uri="{FF2B5EF4-FFF2-40B4-BE49-F238E27FC236}">
                <a16:creationId xmlns:a16="http://schemas.microsoft.com/office/drawing/2014/main" id="{0CDFB289-5B92-145B-C1EC-0AC8B96498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1017" y="2695814"/>
            <a:ext cx="1279312" cy="601277"/>
          </a:xfrm>
          <a:prstGeom prst="rect">
            <a:avLst/>
          </a:prstGeom>
        </p:spPr>
      </p:pic>
      <p:pic>
        <p:nvPicPr>
          <p:cNvPr id="33" name="Tick in a Box" descr="A black check mark in a square&#10;&#10;AI-generated content may be incorrect.">
            <a:extLst>
              <a:ext uri="{FF2B5EF4-FFF2-40B4-BE49-F238E27FC236}">
                <a16:creationId xmlns:a16="http://schemas.microsoft.com/office/drawing/2014/main" id="{7B0336BB-B29D-8765-B441-F021B9DA8D2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38542" y="2412342"/>
            <a:ext cx="1058400" cy="1058400"/>
          </a:xfrm>
          <a:prstGeom prst="rect">
            <a:avLst/>
          </a:prstGeom>
        </p:spPr>
      </p:pic>
      <p:pic>
        <p:nvPicPr>
          <p:cNvPr id="35" name="Success Kid" descr="A baby on the beach&#10;&#10;AI-generated content may be incorrect.">
            <a:extLst>
              <a:ext uri="{FF2B5EF4-FFF2-40B4-BE49-F238E27FC236}">
                <a16:creationId xmlns:a16="http://schemas.microsoft.com/office/drawing/2014/main" id="{E4D082DD-0B73-DBB5-08F6-D65C977BB5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44950" y="83865"/>
            <a:ext cx="2458425" cy="1558157"/>
          </a:xfrm>
          <a:prstGeom prst="rect">
            <a:avLst/>
          </a:prstGeom>
        </p:spPr>
      </p:pic>
      <p:sp>
        <p:nvSpPr>
          <p:cNvPr id="108" name="Big Box Title"/>
          <p:cNvSpPr/>
          <p:nvPr/>
        </p:nvSpPr>
        <p:spPr>
          <a:xfrm>
            <a:off x="352957" y="83866"/>
            <a:ext cx="3096948" cy="1282889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lang="en-GB" sz="4800" b="1" i="0" u="none" strike="noStrike" cap="none" dirty="0">
                <a:solidFill>
                  <a:srgbClr val="000000"/>
                </a:solidFill>
                <a:latin typeface="Trebuchet MS" panose="020B0603020202020204" pitchFamily="34" charset="0"/>
                <a:ea typeface="Century Gothic"/>
                <a:cs typeface="Century Gothic"/>
                <a:sym typeface="Century Gothic"/>
              </a:rPr>
              <a:t>&lt;title&gt;</a:t>
            </a:r>
            <a:endParaRPr sz="1800" b="1" i="0" u="none" strike="noStrike" cap="none" dirty="0">
              <a:solidFill>
                <a:srgbClr val="000000"/>
              </a:solidFill>
              <a:latin typeface="Trebuchet MS" panose="020B0603020202020204" pitchFamily="34" charset="0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Stop Sign" descr="A red stop sign with white text&#10;&#10;AI-generated content may be incorrect.">
            <a:extLst>
              <a:ext uri="{FF2B5EF4-FFF2-40B4-BE49-F238E27FC236}">
                <a16:creationId xmlns:a16="http://schemas.microsoft.com/office/drawing/2014/main" id="{058022F8-87D3-14A3-27F3-52B2D7FB21A1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09" y="3486825"/>
            <a:ext cx="1349079" cy="1349079"/>
          </a:xfrm>
          <a:prstGeom prst="rect">
            <a:avLst/>
          </a:prstGeom>
        </p:spPr>
      </p:pic>
      <p:pic>
        <p:nvPicPr>
          <p:cNvPr id="9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D5A9A3EE-CBF2-8070-F036-34C3F54F30C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277616" y="1608771"/>
            <a:ext cx="2384175" cy="1292363"/>
          </a:xfrm>
          <a:prstGeom prst="rect">
            <a:avLst/>
          </a:prstGeom>
        </p:spPr>
      </p:pic>
      <p:pic>
        <p:nvPicPr>
          <p:cNvPr id="18" name="Prohibited Sign" descr="A red circle with a black background&#10;&#10;AI-generated content may be incorrect.">
            <a:extLst>
              <a:ext uri="{FF2B5EF4-FFF2-40B4-BE49-F238E27FC236}">
                <a16:creationId xmlns:a16="http://schemas.microsoft.com/office/drawing/2014/main" id="{F59697D5-006B-EDEE-8834-7C282FF0E64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810" y="3574759"/>
            <a:ext cx="1214643" cy="1214643"/>
          </a:xfrm>
          <a:prstGeom prst="rect">
            <a:avLst/>
          </a:prstGeom>
        </p:spPr>
      </p:pic>
      <p:pic>
        <p:nvPicPr>
          <p:cNvPr id="49" name="True or False Gif" descr="A person in a suit with his hands out&#10;&#10;AI-generated content may be incorrect.">
            <a:extLst>
              <a:ext uri="{FF2B5EF4-FFF2-40B4-BE49-F238E27FC236}">
                <a16:creationId xmlns:a16="http://schemas.microsoft.com/office/drawing/2014/main" id="{AF9BB866-BB17-896C-1035-0B31A7869B5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79681" y="2933497"/>
            <a:ext cx="1128387" cy="754609"/>
          </a:xfrm>
          <a:prstGeom prst="rect">
            <a:avLst/>
          </a:prstGeom>
        </p:spPr>
      </p:pic>
      <p:pic>
        <p:nvPicPr>
          <p:cNvPr id="55" name="Matrix Cascade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19D26DFE-F2E2-BD62-2694-9D03898D10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128" y="2941542"/>
            <a:ext cx="941663" cy="753331"/>
          </a:xfrm>
          <a:prstGeom prst="rect">
            <a:avLst/>
          </a:prstGeom>
        </p:spPr>
      </p:pic>
      <p:pic>
        <p:nvPicPr>
          <p:cNvPr id="5" name="Item 1" descr="A red number in a circle&#10;&#10;AI-generated content may be incorrect.">
            <a:extLst>
              <a:ext uri="{FF2B5EF4-FFF2-40B4-BE49-F238E27FC236}">
                <a16:creationId xmlns:a16="http://schemas.microsoft.com/office/drawing/2014/main" id="{685B99DE-59ED-EB93-8231-68498B45506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708" y="2497620"/>
            <a:ext cx="931479" cy="997663"/>
          </a:xfrm>
          <a:prstGeom prst="rect">
            <a:avLst/>
          </a:prstGeom>
        </p:spPr>
      </p:pic>
      <p:pic>
        <p:nvPicPr>
          <p:cNvPr id="25" name="Item 2" descr="A red number in a circle&#10;&#10;AI-generated content may be incorrect.">
            <a:extLst>
              <a:ext uri="{FF2B5EF4-FFF2-40B4-BE49-F238E27FC236}">
                <a16:creationId xmlns:a16="http://schemas.microsoft.com/office/drawing/2014/main" id="{2ADDC43F-2D33-DD85-BD35-D9B545E9ADE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235" y="2561112"/>
            <a:ext cx="971820" cy="934171"/>
          </a:xfrm>
          <a:prstGeom prst="rect">
            <a:avLst/>
          </a:prstGeom>
        </p:spPr>
      </p:pic>
      <p:pic>
        <p:nvPicPr>
          <p:cNvPr id="29" name="Item 3" descr="A red circle with a number on it&#10;&#10;AI-generated content may be incorrect.">
            <a:extLst>
              <a:ext uri="{FF2B5EF4-FFF2-40B4-BE49-F238E27FC236}">
                <a16:creationId xmlns:a16="http://schemas.microsoft.com/office/drawing/2014/main" id="{643E61EF-B159-AACC-5EAC-683372A7883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18" y="2561112"/>
            <a:ext cx="971820" cy="9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9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3989751F-C86C-4BBF-AB5C-23C588029F8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92228E7-8662-4E66-8A59-BC5446D50EEF}" vid="{15441409-2CE2-413A-AC50-90BB2A2FF03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81</TotalTime>
  <Words>376</Words>
  <Application>Microsoft Office PowerPoint</Application>
  <PresentationFormat>Widescreen</PresentationFormat>
  <Paragraphs>86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Century Gothic</vt:lpstr>
      <vt:lpstr>Impact</vt:lpstr>
      <vt:lpstr>Trebuchet MS</vt:lpstr>
      <vt:lpstr>Office Theme</vt:lpstr>
      <vt:lpstr>Office Theme</vt:lpstr>
      <vt:lpstr>Technologies that use code</vt:lpstr>
      <vt:lpstr>Recall from last lesson</vt:lpstr>
      <vt:lpstr>PowerPoint Presentation</vt:lpstr>
      <vt:lpstr>Technologies that use code</vt:lpstr>
      <vt:lpstr>PowerPoint Presentation</vt:lpstr>
      <vt:lpstr>Code is everywhere…</vt:lpstr>
      <vt:lpstr>Code is everywhere…</vt:lpstr>
      <vt:lpstr>Code is everywhere…</vt:lpstr>
      <vt:lpstr>From the obvious to the hidden</vt:lpstr>
      <vt:lpstr>The world of code</vt:lpstr>
      <vt:lpstr>PowerPoint Presentation</vt:lpstr>
      <vt:lpstr>Mini Research Project</vt:lpstr>
      <vt:lpstr>Reflect</vt:lpstr>
      <vt:lpstr>Homework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2025-10-28T20:19:04Z</dcterms:created>
  <dcterms:modified xsi:type="dcterms:W3CDTF">2026-07-07T07:32:46Z</dcterms:modified>
</cp:coreProperties>
</file>