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0"/>
  </p:notesMasterIdLst>
  <p:sldIdLst>
    <p:sldId id="266" r:id="rId3"/>
    <p:sldId id="263" r:id="rId4"/>
    <p:sldId id="264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65" r:id="rId13"/>
    <p:sldId id="274" r:id="rId14"/>
    <p:sldId id="275" r:id="rId15"/>
    <p:sldId id="276" r:id="rId16"/>
    <p:sldId id="277" r:id="rId17"/>
    <p:sldId id="278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5175F8-F646-4B80-844C-4083B50E8D11}" v="2" dt="2026-07-07T07:39:09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custSel modSld">
      <pc:chgData name="Simon Rundell" userId="02f36d3d-9692-43c5-873c-1a596eba61c5" providerId="ADAL" clId="{E495193B-C273-4421-898B-4796DEC811A2}" dt="2026-07-07T07:39:30.546" v="69" actId="478"/>
      <pc:docMkLst>
        <pc:docMk/>
      </pc:docMkLst>
      <pc:sldChg chg="modSp mod">
        <pc:chgData name="Simon Rundell" userId="02f36d3d-9692-43c5-873c-1a596eba61c5" providerId="ADAL" clId="{E495193B-C273-4421-898B-4796DEC811A2}" dt="2026-07-07T07:39:23.545" v="68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07:39:23.545" v="68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delSp mod">
        <pc:chgData name="Simon Rundell" userId="02f36d3d-9692-43c5-873c-1a596eba61c5" providerId="ADAL" clId="{E495193B-C273-4421-898B-4796DEC811A2}" dt="2026-07-07T07:39:30.546" v="69" actId="478"/>
        <pc:sldMkLst>
          <pc:docMk/>
          <pc:sldMk cId="1702118680" sldId="264"/>
        </pc:sldMkLst>
        <pc:spChg chg="del">
          <ac:chgData name="Simon Rundell" userId="02f36d3d-9692-43c5-873c-1a596eba61c5" providerId="ADAL" clId="{E495193B-C273-4421-898B-4796DEC811A2}" dt="2026-07-07T07:39:30.546" v="69" actId="478"/>
          <ac:spMkLst>
            <pc:docMk/>
            <pc:sldMk cId="1702118680" sldId="264"/>
            <ac:spMk id="2" creationId="{BCEDFF7B-7054-0077-4058-185DFF1BC12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nationalcareers.service.gov.uk/explore-careers/job-sector/digita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simonrundell@exe-coll.ac.uk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569552-0AB3-240F-4D15-7C9B55D2E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5155157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Roles in the Coding Industry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2B97A22-1B3F-50A6-09C9-14F938D3C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47299" y="5898345"/>
            <a:ext cx="1753643" cy="41355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0B5C4F-B441-C2B0-83C1-D2445B620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25613">
            <a:off x="5632389" y="1111935"/>
            <a:ext cx="5351806" cy="46341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6437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from last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Visit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>
                <a:hlinkClick r:id="rId2"/>
              </a:rPr>
              <a:t>http://retrieval.toolsforteaching.co.uk</a:t>
            </a:r>
            <a:r>
              <a:rPr lang="en-GB" sz="3600" dirty="0"/>
              <a:t> 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38n7fo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BC602-3726-3D5E-4F54-D4A05DF5A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480C3A-3471-78BE-78FA-F2726BEE4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5155157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Roles in the Coding Industry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ADF70D9-56E1-FBAE-3F62-A3E02A9D9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47299" y="5898345"/>
            <a:ext cx="1753643" cy="41355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3D9A31-CE4A-B0C6-F8F7-EA79D1F7B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25613">
            <a:off x="5632389" y="1111935"/>
            <a:ext cx="5351806" cy="46341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949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76C26-51DF-B074-DE81-E8ED14D75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06A16-8162-A3D5-8DE9-EA1CE7819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the lesson, learners should be able to:</a:t>
            </a:r>
          </a:p>
          <a:p>
            <a:r>
              <a:rPr lang="en-GB" dirty="0"/>
              <a:t>Identify at least 5 roles found in software and digital development teams.</a:t>
            </a:r>
          </a:p>
          <a:p>
            <a:r>
              <a:rPr lang="en-GB" dirty="0"/>
              <a:t>Describe the main responsibilities of each role in simple terms.</a:t>
            </a:r>
          </a:p>
          <a:p>
            <a:r>
              <a:rPr lang="en-GB" dirty="0"/>
              <a:t>Distinguish which roles focus on coding, testing, design, analysis, deployment and maintenance.</a:t>
            </a:r>
          </a:p>
          <a:p>
            <a:r>
              <a:rPr lang="en-GB" dirty="0"/>
              <a:t>Relate roles to real-world products they use (apps, websites, games)</a:t>
            </a:r>
          </a:p>
        </p:txBody>
      </p:sp>
    </p:spTree>
    <p:extLst>
      <p:ext uri="{BB962C8B-B14F-4D97-AF65-F5344CB8AC3E}">
        <p14:creationId xmlns:p14="http://schemas.microsoft.com/office/powerpoint/2010/main" val="1985135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977DA-F67C-0FEC-B14F-898CA8F0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builds…?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12E13-67EC-C979-494E-ED7BBD95B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313299"/>
            <a:ext cx="9177251" cy="3035655"/>
          </a:xfrm>
        </p:spPr>
        <p:txBody>
          <a:bodyPr>
            <a:normAutofit/>
          </a:bodyPr>
          <a:lstStyle/>
          <a:p>
            <a:r>
              <a:rPr lang="en-GB" sz="3600" dirty="0"/>
              <a:t>Who designs how the app looks?</a:t>
            </a:r>
          </a:p>
          <a:p>
            <a:r>
              <a:rPr lang="en-GB" sz="3600" dirty="0"/>
              <a:t>Who writes the code?</a:t>
            </a:r>
          </a:p>
          <a:p>
            <a:r>
              <a:rPr lang="en-GB" sz="3600" dirty="0"/>
              <a:t>Who tests the features?</a:t>
            </a:r>
          </a:p>
          <a:p>
            <a:r>
              <a:rPr lang="en-GB" sz="3600" dirty="0"/>
              <a:t>Who keeps the system running?</a:t>
            </a:r>
          </a:p>
        </p:txBody>
      </p:sp>
      <p:pic>
        <p:nvPicPr>
          <p:cNvPr id="2050" name="Picture 2" descr="Minecraft Logo, symbol, meaning, history, PNG, brand">
            <a:extLst>
              <a:ext uri="{FF2B5EF4-FFF2-40B4-BE49-F238E27FC236}">
                <a16:creationId xmlns:a16="http://schemas.microsoft.com/office/drawing/2014/main" id="{21845FEC-840D-3A36-3402-D5FC6EE4A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62" y="1446414"/>
            <a:ext cx="2447499" cy="137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2156BC-ABC2-4FD8-89FF-D98D2B2E8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733" y="1258813"/>
            <a:ext cx="1657444" cy="1657444"/>
          </a:xfrm>
          <a:prstGeom prst="rect">
            <a:avLst/>
          </a:prstGeom>
        </p:spPr>
      </p:pic>
      <p:pic>
        <p:nvPicPr>
          <p:cNvPr id="2052" name="Picture 4" descr="THE NEW TIKTOK LOGO PNG IN 2025 - eDigital Agency">
            <a:extLst>
              <a:ext uri="{FF2B5EF4-FFF2-40B4-BE49-F238E27FC236}">
                <a16:creationId xmlns:a16="http://schemas.microsoft.com/office/drawing/2014/main" id="{413E5957-A63A-C841-85C1-FAD61C43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268" y="1446414"/>
            <a:ext cx="1055930" cy="128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DF6EB15-706C-290F-9332-2A3864FFC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879" y="1586639"/>
            <a:ext cx="3330633" cy="100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job1">
            <a:extLst>
              <a:ext uri="{FF2B5EF4-FFF2-40B4-BE49-F238E27FC236}">
                <a16:creationId xmlns:a16="http://schemas.microsoft.com/office/drawing/2014/main" id="{ECA32876-466A-7EE2-1967-140F0309427B}"/>
              </a:ext>
            </a:extLst>
          </p:cNvPr>
          <p:cNvSpPr/>
          <p:nvPr/>
        </p:nvSpPr>
        <p:spPr>
          <a:xfrm>
            <a:off x="7661840" y="3345853"/>
            <a:ext cx="1947672" cy="50854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UI/UX Designer</a:t>
            </a:r>
          </a:p>
        </p:txBody>
      </p:sp>
      <p:sp>
        <p:nvSpPr>
          <p:cNvPr id="6" name="job1">
            <a:extLst>
              <a:ext uri="{FF2B5EF4-FFF2-40B4-BE49-F238E27FC236}">
                <a16:creationId xmlns:a16="http://schemas.microsoft.com/office/drawing/2014/main" id="{D704E487-6821-E4F3-9C8E-14C16407B301}"/>
              </a:ext>
            </a:extLst>
          </p:cNvPr>
          <p:cNvSpPr/>
          <p:nvPr/>
        </p:nvSpPr>
        <p:spPr>
          <a:xfrm>
            <a:off x="7661840" y="4015299"/>
            <a:ext cx="1947672" cy="50854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Developer</a:t>
            </a:r>
          </a:p>
        </p:txBody>
      </p:sp>
      <p:sp>
        <p:nvSpPr>
          <p:cNvPr id="7" name="job1">
            <a:extLst>
              <a:ext uri="{FF2B5EF4-FFF2-40B4-BE49-F238E27FC236}">
                <a16:creationId xmlns:a16="http://schemas.microsoft.com/office/drawing/2014/main" id="{5EFFF85C-C72E-3C39-064D-3259A837D51D}"/>
              </a:ext>
            </a:extLst>
          </p:cNvPr>
          <p:cNvSpPr/>
          <p:nvPr/>
        </p:nvSpPr>
        <p:spPr>
          <a:xfrm>
            <a:off x="7661840" y="4673584"/>
            <a:ext cx="1947672" cy="50854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Tester</a:t>
            </a:r>
          </a:p>
        </p:txBody>
      </p:sp>
      <p:sp>
        <p:nvSpPr>
          <p:cNvPr id="8" name="job1">
            <a:extLst>
              <a:ext uri="{FF2B5EF4-FFF2-40B4-BE49-F238E27FC236}">
                <a16:creationId xmlns:a16="http://schemas.microsoft.com/office/drawing/2014/main" id="{6D09EF0D-58EA-3BEE-D82E-B4000FECD04F}"/>
              </a:ext>
            </a:extLst>
          </p:cNvPr>
          <p:cNvSpPr/>
          <p:nvPr/>
        </p:nvSpPr>
        <p:spPr>
          <a:xfrm>
            <a:off x="7661840" y="5271361"/>
            <a:ext cx="1947672" cy="50854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DevOps Engineer</a:t>
            </a:r>
          </a:p>
        </p:txBody>
      </p:sp>
    </p:spTree>
    <p:extLst>
      <p:ext uri="{BB962C8B-B14F-4D97-AF65-F5344CB8AC3E}">
        <p14:creationId xmlns:p14="http://schemas.microsoft.com/office/powerpoint/2010/main" val="328841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C1B2A-91E6-EF57-6643-FF4E9D495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Activity: Career Card Sort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361C8-8F8F-3E86-609A-782AAFDE9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Your group has a series of </a:t>
            </a:r>
            <a:r>
              <a:rPr lang="en-GB" b="1" dirty="0">
                <a:solidFill>
                  <a:srgbClr val="FF0000"/>
                </a:solidFill>
              </a:rPr>
              <a:t>job roles </a:t>
            </a:r>
            <a:r>
              <a:rPr lang="en-GB" dirty="0"/>
              <a:t>and a number of </a:t>
            </a:r>
            <a:r>
              <a:rPr lang="en-GB" b="1" dirty="0">
                <a:solidFill>
                  <a:srgbClr val="FF0000"/>
                </a:solidFill>
              </a:rPr>
              <a:t>responsibilities</a:t>
            </a:r>
          </a:p>
          <a:p>
            <a:r>
              <a:rPr lang="en-GB" dirty="0"/>
              <a:t>Match the responsibilities to the roles</a:t>
            </a:r>
          </a:p>
          <a:p>
            <a:endParaRPr lang="en-GB" dirty="0"/>
          </a:p>
        </p:txBody>
      </p:sp>
      <p:sp>
        <p:nvSpPr>
          <p:cNvPr id="4" name="In small groups">
            <a:extLst>
              <a:ext uri="{FF2B5EF4-FFF2-40B4-BE49-F238E27FC236}">
                <a16:creationId xmlns:a16="http://schemas.microsoft.com/office/drawing/2014/main" id="{440B044D-02BB-7BF6-4F02-829D4D5773D6}"/>
              </a:ext>
            </a:extLst>
          </p:cNvPr>
          <p:cNvSpPr/>
          <p:nvPr/>
        </p:nvSpPr>
        <p:spPr>
          <a:xfrm>
            <a:off x="10116325" y="703236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6CB84022-B2E5-2084-64EF-77B4725EC6B7}"/>
              </a:ext>
            </a:extLst>
          </p:cNvPr>
          <p:cNvSpPr/>
          <p:nvPr/>
        </p:nvSpPr>
        <p:spPr>
          <a:xfrm>
            <a:off x="10523961" y="2841599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136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FC5C-16EC-2C38-B3DB-6B8C82C05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6A782-3F7F-78B0-0E95-C9A3782A4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Visit </a:t>
            </a:r>
            <a:r>
              <a:rPr lang="en-GB" dirty="0">
                <a:hlinkClick r:id="rId2"/>
              </a:rPr>
              <a:t>https://nationalcareers.service.gov.uk/explore-careers/job-sector/digital</a:t>
            </a:r>
            <a:r>
              <a:rPr lang="en-GB" dirty="0"/>
              <a:t> </a:t>
            </a:r>
          </a:p>
          <a:p>
            <a:r>
              <a:rPr lang="en-GB" dirty="0"/>
              <a:t>Explore some of the key roles in the Digital Sector</a:t>
            </a:r>
          </a:p>
          <a:p>
            <a:pPr lvl="1"/>
            <a:r>
              <a:rPr lang="en-GB" dirty="0"/>
              <a:t>What do they do?</a:t>
            </a:r>
          </a:p>
          <a:p>
            <a:pPr lvl="1"/>
            <a:r>
              <a:rPr lang="en-GB" dirty="0"/>
              <a:t>What skills do you need?</a:t>
            </a:r>
          </a:p>
          <a:p>
            <a:pPr lvl="1"/>
            <a:r>
              <a:rPr lang="en-GB" dirty="0"/>
              <a:t>What qualifications will you need?</a:t>
            </a:r>
          </a:p>
          <a:p>
            <a:pPr lvl="1"/>
            <a:r>
              <a:rPr lang="en-GB" dirty="0"/>
              <a:t>What is the Salary Range?</a:t>
            </a:r>
          </a:p>
          <a:p>
            <a:r>
              <a:rPr lang="en-GB" dirty="0"/>
              <a:t>Make notes in your OneNote Notebook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A34B9870-7617-4749-CCB5-CD1921CF26C9}"/>
              </a:ext>
            </a:extLst>
          </p:cNvPr>
          <p:cNvSpPr/>
          <p:nvPr/>
        </p:nvSpPr>
        <p:spPr>
          <a:xfrm>
            <a:off x="9952038" y="2731893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Hint: many of the key roles are the ones on the previous exercise</a:t>
            </a: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9DAD8212-D123-5783-46EA-DBFF36F6D660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6AF8C858-67EE-07D1-1C57-CF854F4FA29C}"/>
              </a:ext>
            </a:extLst>
          </p:cNvPr>
          <p:cNvSpPr/>
          <p:nvPr/>
        </p:nvSpPr>
        <p:spPr>
          <a:xfrm>
            <a:off x="10469483" y="4852467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7" name="MyShape">
            <a:extLst>
              <a:ext uri="{FF2B5EF4-FFF2-40B4-BE49-F238E27FC236}">
                <a16:creationId xmlns:a16="http://schemas.microsoft.com/office/drawing/2014/main" id="{994DD22D-C465-B68B-19FF-94DEFCA1D923}"/>
              </a:ext>
            </a:extLst>
          </p:cNvPr>
          <p:cNvSpPr/>
          <p:nvPr/>
        </p:nvSpPr>
        <p:spPr>
          <a:xfrm>
            <a:off x="2922343" y="5669885"/>
            <a:ext cx="6644444" cy="1007806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If you have time, look at some of the other digital roles mentioned by the careers service</a:t>
            </a:r>
          </a:p>
        </p:txBody>
      </p:sp>
    </p:spTree>
    <p:extLst>
      <p:ext uri="{BB962C8B-B14F-4D97-AF65-F5344CB8AC3E}">
        <p14:creationId xmlns:p14="http://schemas.microsoft.com/office/powerpoint/2010/main" val="94311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F5A0B-AB72-A407-1FC9-D2C2A256A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 a Tech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BBCE5-363D-89DF-6D41-C0995C0AD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47019"/>
            <a:ext cx="9452211" cy="482676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Divide into 4 Groups</a:t>
            </a:r>
          </a:p>
          <a:p>
            <a:r>
              <a:rPr lang="en-GB" dirty="0"/>
              <a:t>These are your briefs: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Build an app to help students track homework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Build a website for a local animal rescue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Create a simple platform game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Design a cinema booking system</a:t>
            </a:r>
          </a:p>
          <a:p>
            <a:r>
              <a:rPr lang="en-US" dirty="0"/>
              <a:t>Your group must decide:</a:t>
            </a:r>
          </a:p>
          <a:p>
            <a:pPr lvl="1"/>
            <a:r>
              <a:rPr lang="en-US" dirty="0"/>
              <a:t>Which role writes the code?</a:t>
            </a:r>
          </a:p>
          <a:p>
            <a:pPr lvl="1"/>
            <a:r>
              <a:rPr lang="en-US" dirty="0"/>
              <a:t>Who ensures it works?</a:t>
            </a:r>
          </a:p>
          <a:p>
            <a:pPr lvl="1"/>
            <a:r>
              <a:rPr lang="en-US" dirty="0"/>
              <a:t>Who talks to the client?</a:t>
            </a:r>
          </a:p>
          <a:p>
            <a:pPr lvl="1"/>
            <a:r>
              <a:rPr lang="en-US" dirty="0"/>
              <a:t>Who designs the interface?</a:t>
            </a:r>
          </a:p>
          <a:p>
            <a:pPr lvl="1"/>
            <a:r>
              <a:rPr lang="en-US" dirty="0"/>
              <a:t>Who deploys it?</a:t>
            </a:r>
            <a:endParaRPr lang="en-GB" dirty="0"/>
          </a:p>
        </p:txBody>
      </p:sp>
      <p:sp>
        <p:nvSpPr>
          <p:cNvPr id="4" name="In small groups">
            <a:extLst>
              <a:ext uri="{FF2B5EF4-FFF2-40B4-BE49-F238E27FC236}">
                <a16:creationId xmlns:a16="http://schemas.microsoft.com/office/drawing/2014/main" id="{8359E66D-FB08-31DA-A704-5CADB5ED737F}"/>
              </a:ext>
            </a:extLst>
          </p:cNvPr>
          <p:cNvSpPr/>
          <p:nvPr/>
        </p:nvSpPr>
        <p:spPr>
          <a:xfrm>
            <a:off x="10106492" y="703236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3F72B586-62F2-0141-1F13-8A56B97F345E}"/>
              </a:ext>
            </a:extLst>
          </p:cNvPr>
          <p:cNvSpPr/>
          <p:nvPr/>
        </p:nvSpPr>
        <p:spPr>
          <a:xfrm>
            <a:off x="10514128" y="388381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MyShape">
            <a:extLst>
              <a:ext uri="{FF2B5EF4-FFF2-40B4-BE49-F238E27FC236}">
                <a16:creationId xmlns:a16="http://schemas.microsoft.com/office/drawing/2014/main" id="{5FC35F1C-2223-4996-72B6-6030CF7EA1EC}"/>
              </a:ext>
            </a:extLst>
          </p:cNvPr>
          <p:cNvSpPr/>
          <p:nvPr/>
        </p:nvSpPr>
        <p:spPr>
          <a:xfrm>
            <a:off x="5220929" y="4845828"/>
            <a:ext cx="4339074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Create a Team Plan on PowerPoint and when complete send it to </a:t>
            </a: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  <a:hlinkClick r:id="rId2"/>
              </a:rPr>
              <a:t>simonrundell@exe-coll.ac.uk</a:t>
            </a: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767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E3832-56EF-8489-3775-EA4E2D7B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DBBAE-2ACC-7426-4C70-CD4BE4A4E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1606550"/>
          </a:xfrm>
        </p:spPr>
        <p:txBody>
          <a:bodyPr/>
          <a:lstStyle/>
          <a:p>
            <a:r>
              <a:rPr lang="en-GB" dirty="0"/>
              <a:t>Download and complete a copy of the </a:t>
            </a:r>
            <a:r>
              <a:rPr lang="en-GB" dirty="0">
                <a:solidFill>
                  <a:srgbClr val="FF0000"/>
                </a:solidFill>
              </a:rPr>
              <a:t>Worksheet of Job Roles </a:t>
            </a:r>
            <a:r>
              <a:rPr lang="en-GB" dirty="0"/>
              <a:t>from Teams / Classwork / Unit 1</a:t>
            </a:r>
          </a:p>
          <a:p>
            <a:r>
              <a:rPr lang="en-GB" dirty="0"/>
              <a:t>When complete, save it in your OneDrive folder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BFFA7A-B241-DD93-FD6A-D58E4848C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30654">
            <a:off x="5034115" y="3463258"/>
            <a:ext cx="5016534" cy="4143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80FA71A0-02D5-52CD-6B83-7161ACF371ED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7" name="Minutes display">
            <a:extLst>
              <a:ext uri="{FF2B5EF4-FFF2-40B4-BE49-F238E27FC236}">
                <a16:creationId xmlns:a16="http://schemas.microsoft.com/office/drawing/2014/main" id="{0C30D6AD-AC7C-3D12-5D1D-23093F1FCE78}"/>
              </a:ext>
            </a:extLst>
          </p:cNvPr>
          <p:cNvSpPr/>
          <p:nvPr/>
        </p:nvSpPr>
        <p:spPr>
          <a:xfrm>
            <a:off x="10494464" y="432627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50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A21C4-7FB9-BD22-32D5-C4C779FB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2A8A9-EC60-244F-AE96-484BE4AF7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74162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Which role suits your personality and skills?</a:t>
            </a:r>
          </a:p>
          <a:p>
            <a:r>
              <a:rPr lang="en-US" sz="3600" dirty="0"/>
              <a:t>Which role do you think will become more important in the next 10 years and why?</a:t>
            </a:r>
          </a:p>
          <a:p>
            <a:r>
              <a:rPr lang="en-US" sz="3600" dirty="0"/>
              <a:t>How might AI change or support these roles?</a:t>
            </a:r>
            <a:endParaRPr lang="en-GB" sz="3600" dirty="0"/>
          </a:p>
        </p:txBody>
      </p:sp>
      <p:pic>
        <p:nvPicPr>
          <p:cNvPr id="8" name="Content Placeholder 4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F6486B8B-22CA-6DAB-A141-3C7CE1EF2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5930446" y="-181054"/>
            <a:ext cx="6466889" cy="646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5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1AFAE-04F9-F688-F6C2-76B701431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Plenary: Two truths and a lie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F9E25-94EA-CE70-05C4-E954238E2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I’m going to show you some of the roles</a:t>
            </a:r>
          </a:p>
          <a:p>
            <a:r>
              <a:rPr lang="en-GB" dirty="0"/>
              <a:t>Two statements about the role are</a:t>
            </a:r>
          </a:p>
          <a:p>
            <a:r>
              <a:rPr lang="en-GB" dirty="0"/>
              <a:t>One of them is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  To win a sticker you must:</a:t>
            </a:r>
          </a:p>
          <a:p>
            <a:pPr lvl="1"/>
            <a:r>
              <a:rPr lang="en-US" dirty="0"/>
              <a:t>Identify which statement is incorrect.</a:t>
            </a:r>
          </a:p>
          <a:p>
            <a:pPr lvl="1"/>
            <a:r>
              <a:rPr lang="en-US" dirty="0"/>
              <a:t>Explain why it’s incorrect.</a:t>
            </a:r>
          </a:p>
          <a:p>
            <a:pPr lvl="1"/>
            <a:r>
              <a:rPr lang="en-US" dirty="0"/>
              <a:t>Clarify the correct information.</a:t>
            </a:r>
            <a:endParaRPr lang="en-GB" dirty="0"/>
          </a:p>
        </p:txBody>
      </p:sp>
      <p:pic>
        <p:nvPicPr>
          <p:cNvPr id="4" name="Tru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70C8D3BE-963D-BAC0-78F0-DC491B61F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106" y="2284716"/>
            <a:ext cx="2168519" cy="698263"/>
          </a:xfrm>
          <a:prstGeom prst="rect">
            <a:avLst/>
          </a:prstGeom>
        </p:spPr>
      </p:pic>
      <p:pic>
        <p:nvPicPr>
          <p:cNvPr id="5" name="Fals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AEEF01D3-C7E8-2DAB-DDA6-806D95384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942" y="2810357"/>
            <a:ext cx="2177501" cy="70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2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7BD9A-A7CB-1666-168C-E00E7BC4C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Software Tester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B3DA8-30B9-3DAF-671E-E69F1C961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Testers find bugs before software is released.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Testers create test cases and test plans.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Testers design how the user interface looks.</a:t>
            </a:r>
            <a:endParaRPr lang="en-GB" dirty="0"/>
          </a:p>
        </p:txBody>
      </p:sp>
      <p:pic>
        <p:nvPicPr>
          <p:cNvPr id="4" name="Fals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1363DF63-48C3-14C5-6937-AC6D63B2D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5949">
            <a:off x="4408480" y="4059054"/>
            <a:ext cx="2177501" cy="70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0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4AA1B-5B2A-7515-6954-FFFB4AEC0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UI/UX Designer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4186F-2652-FF1F-5D90-3B4618578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/>
              <a:t>UI/UX designers create wireframes and prototypes.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/>
              <a:t>UI/UX designers fix server errors.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/>
              <a:t>UI/UX designers focus on user experience.</a:t>
            </a:r>
          </a:p>
        </p:txBody>
      </p:sp>
      <p:pic>
        <p:nvPicPr>
          <p:cNvPr id="5" name="Fals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9452D7B5-7471-5DC9-E7A4-A30415109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7102">
            <a:off x="3631731" y="3078422"/>
            <a:ext cx="2177501" cy="70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3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57353-24AE-FE59-3AB3-9783DCD0A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DevOps Engineer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CA996-3293-F619-1797-41998F05F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27" y="1812617"/>
            <a:ext cx="9834936" cy="4351338"/>
          </a:xfrm>
        </p:spPr>
        <p:txBody>
          <a:bodyPr/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/>
              <a:t>DevOps engineers design character animations in games. 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/>
              <a:t>DevOps engineers deploy updates.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GB" dirty="0"/>
              <a:t>DevOps engineers monitor system performance.</a:t>
            </a:r>
          </a:p>
        </p:txBody>
      </p:sp>
      <p:pic>
        <p:nvPicPr>
          <p:cNvPr id="4" name="Fals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B7033E41-EA92-D057-CE6E-A6A4A9A8D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7347">
            <a:off x="5372041" y="2053174"/>
            <a:ext cx="2177501" cy="70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27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3ED17-3B10-BCD2-2399-304DE3BB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Business Analyst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F3E33-0DF5-728A-8610-EBA35979B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Business analysts write all the project’s source code.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Business analysts gather requirements from clients.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Business analysts translate needs into documentation.</a:t>
            </a:r>
          </a:p>
        </p:txBody>
      </p:sp>
      <p:pic>
        <p:nvPicPr>
          <p:cNvPr id="4" name="Fals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9894D2FA-DDD4-9F7A-02FE-7F896580F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7347">
            <a:off x="5755501" y="2082671"/>
            <a:ext cx="2177501" cy="70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7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A0AE-259F-6C7D-6D37-2D4241D07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F8636-3DFE-DDE6-2DE9-001DD4FF4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highlight>
                  <a:srgbClr val="FFFF00"/>
                </a:highlight>
              </a:rPr>
              <a:t>“When I grow up I want to be…”</a:t>
            </a:r>
            <a:endParaRPr lang="en-GB" sz="3600" dirty="0"/>
          </a:p>
          <a:p>
            <a:r>
              <a:rPr lang="en-GB" sz="3600" dirty="0"/>
              <a:t>Write 200 words on which of the jobs in Coding you think you’d like and tell me why.</a:t>
            </a:r>
          </a:p>
        </p:txBody>
      </p:sp>
      <p:sp>
        <p:nvSpPr>
          <p:cNvPr id="4" name="Deadline">
            <a:extLst>
              <a:ext uri="{FF2B5EF4-FFF2-40B4-BE49-F238E27FC236}">
                <a16:creationId xmlns:a16="http://schemas.microsoft.com/office/drawing/2014/main" id="{D7D09F0A-65D2-E302-21A5-688523F78622}"/>
              </a:ext>
            </a:extLst>
          </p:cNvPr>
          <p:cNvSpPr/>
          <p:nvPr/>
        </p:nvSpPr>
        <p:spPr>
          <a:xfrm>
            <a:off x="10026665" y="1646238"/>
            <a:ext cx="1873045" cy="11800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latin typeface="Trebuchet MS" panose="020B0603020202020204" pitchFamily="34" charset="0"/>
              </a:rPr>
              <a:t>Deadline:</a:t>
            </a: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Midnight 6 days time</a:t>
            </a:r>
          </a:p>
        </p:txBody>
      </p:sp>
    </p:spTree>
    <p:extLst>
      <p:ext uri="{BB962C8B-B14F-4D97-AF65-F5344CB8AC3E}">
        <p14:creationId xmlns:p14="http://schemas.microsoft.com/office/powerpoint/2010/main" val="1425967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FBBB031B-BD8F-48C8-8522-65C82CC4FC4C}" vid="{F63CC1E6-A9F0-4424-A434-6584F5A6314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FBBB031B-BD8F-48C8-8522-65C82CC4FC4C}" vid="{3D308168-3BD4-424B-9C2C-50A47D9A599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155</TotalTime>
  <Words>624</Words>
  <Application>Microsoft Office PowerPoint</Application>
  <PresentationFormat>Widescreen</PresentationFormat>
  <Paragraphs>101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Impact</vt:lpstr>
      <vt:lpstr>Trebuchet MS</vt:lpstr>
      <vt:lpstr>Office Theme</vt:lpstr>
      <vt:lpstr>Office Theme</vt:lpstr>
      <vt:lpstr>Roles in the Coding Industry</vt:lpstr>
      <vt:lpstr>Recall from last lesson</vt:lpstr>
      <vt:lpstr>PowerPoint Presentation</vt:lpstr>
      <vt:lpstr>Roles in the Coding Industry</vt:lpstr>
      <vt:lpstr>Learning Objectives</vt:lpstr>
      <vt:lpstr>Who builds…?</vt:lpstr>
      <vt:lpstr>Activity: Career Card Sort </vt:lpstr>
      <vt:lpstr>Research</vt:lpstr>
      <vt:lpstr>Build a Tech Team</vt:lpstr>
      <vt:lpstr>Worksheet</vt:lpstr>
      <vt:lpstr>Reflect</vt:lpstr>
      <vt:lpstr>Plenary: Two truths and a lie</vt:lpstr>
      <vt:lpstr>Software Tester</vt:lpstr>
      <vt:lpstr>UI/UX Designer</vt:lpstr>
      <vt:lpstr>DevOps Engineer</vt:lpstr>
      <vt:lpstr>Business Analyst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4</cp:revision>
  <dcterms:created xsi:type="dcterms:W3CDTF">2025-11-18T09:33:10Z</dcterms:created>
  <dcterms:modified xsi:type="dcterms:W3CDTF">2026-07-07T07:39:36Z</dcterms:modified>
</cp:coreProperties>
</file>