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29"/>
  </p:notesMasterIdLst>
  <p:sldIdLst>
    <p:sldId id="266" r:id="rId3"/>
    <p:sldId id="263" r:id="rId4"/>
    <p:sldId id="264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8" r:id="rId26"/>
    <p:sldId id="287" r:id="rId27"/>
    <p:sldId id="26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80EA04-97CC-4968-999A-8DE307244246}" v="2" dt="2026-07-07T07:50:55.4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custSel modSld">
      <pc:chgData name="Simon Rundell" userId="02f36d3d-9692-43c5-873c-1a596eba61c5" providerId="ADAL" clId="{E495193B-C273-4421-898B-4796DEC811A2}" dt="2026-07-07T07:53:34.839" v="108" actId="20577"/>
      <pc:docMkLst>
        <pc:docMk/>
      </pc:docMkLst>
      <pc:sldChg chg="modSp mod">
        <pc:chgData name="Simon Rundell" userId="02f36d3d-9692-43c5-873c-1a596eba61c5" providerId="ADAL" clId="{E495193B-C273-4421-898B-4796DEC811A2}" dt="2026-07-07T07:51:11.915" v="66" actId="207"/>
        <pc:sldMkLst>
          <pc:docMk/>
          <pc:sldMk cId="1644293576" sldId="263"/>
        </pc:sldMkLst>
        <pc:spChg chg="mod">
          <ac:chgData name="Simon Rundell" userId="02f36d3d-9692-43c5-873c-1a596eba61c5" providerId="ADAL" clId="{E495193B-C273-4421-898B-4796DEC811A2}" dt="2026-07-07T07:51:11.915" v="66" actId="207"/>
          <ac:spMkLst>
            <pc:docMk/>
            <pc:sldMk cId="1644293576" sldId="263"/>
            <ac:spMk id="3" creationId="{44BE340F-1537-1DD8-A4C0-90C99D913A49}"/>
          </ac:spMkLst>
        </pc:spChg>
      </pc:sldChg>
      <pc:sldChg chg="delSp mod">
        <pc:chgData name="Simon Rundell" userId="02f36d3d-9692-43c5-873c-1a596eba61c5" providerId="ADAL" clId="{E495193B-C273-4421-898B-4796DEC811A2}" dt="2026-07-07T07:51:15.222" v="67" actId="478"/>
        <pc:sldMkLst>
          <pc:docMk/>
          <pc:sldMk cId="1702118680" sldId="264"/>
        </pc:sldMkLst>
        <pc:spChg chg="del">
          <ac:chgData name="Simon Rundell" userId="02f36d3d-9692-43c5-873c-1a596eba61c5" providerId="ADAL" clId="{E495193B-C273-4421-898B-4796DEC811A2}" dt="2026-07-07T07:51:15.222" v="67" actId="478"/>
          <ac:spMkLst>
            <pc:docMk/>
            <pc:sldMk cId="1702118680" sldId="264"/>
            <ac:spMk id="2" creationId="{BCEDFF7B-7054-0077-4058-185DFF1BC121}"/>
          </ac:spMkLst>
        </pc:spChg>
      </pc:sldChg>
      <pc:sldChg chg="delSp modSp mod">
        <pc:chgData name="Simon Rundell" userId="02f36d3d-9692-43c5-873c-1a596eba61c5" providerId="ADAL" clId="{E495193B-C273-4421-898B-4796DEC811A2}" dt="2026-07-07T07:53:34.839" v="108" actId="20577"/>
        <pc:sldMkLst>
          <pc:docMk/>
          <pc:sldMk cId="477050314" sldId="265"/>
        </pc:sldMkLst>
        <pc:spChg chg="del">
          <ac:chgData name="Simon Rundell" userId="02f36d3d-9692-43c5-873c-1a596eba61c5" providerId="ADAL" clId="{E495193B-C273-4421-898B-4796DEC811A2}" dt="2026-07-07T07:53:07.418" v="68" actId="478"/>
          <ac:spMkLst>
            <pc:docMk/>
            <pc:sldMk cId="477050314" sldId="265"/>
            <ac:spMk id="3" creationId="{9B4E420E-0169-31B4-637B-3F0F25515777}"/>
          </ac:spMkLst>
        </pc:spChg>
        <pc:spChg chg="mod">
          <ac:chgData name="Simon Rundell" userId="02f36d3d-9692-43c5-873c-1a596eba61c5" providerId="ADAL" clId="{E495193B-C273-4421-898B-4796DEC811A2}" dt="2026-07-07T07:53:34.839" v="108" actId="20577"/>
          <ac:spMkLst>
            <pc:docMk/>
            <pc:sldMk cId="477050314" sldId="265"/>
            <ac:spMk id="7" creationId="{7F72A8A9-EC60-244F-AE96-484BE4AF7F7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retrieval.toolsforteaching.co.uk/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simonrundell@exe-coll.ac.uk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D678A-9DE4-C15A-E631-798AB8E4C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473" y="4100950"/>
            <a:ext cx="9144000" cy="2387600"/>
          </a:xfrm>
        </p:spPr>
        <p:txBody>
          <a:bodyPr/>
          <a:lstStyle/>
          <a:p>
            <a:r>
              <a:rPr lang="en-GB" dirty="0"/>
              <a:t>Planning a Software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083AC3-01C7-1BEB-0A88-1CA9449621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17394" y="5879690"/>
            <a:ext cx="1766138" cy="402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L2 Coding</a:t>
            </a:r>
          </a:p>
        </p:txBody>
      </p:sp>
      <p:pic>
        <p:nvPicPr>
          <p:cNvPr id="1026" name="Picture 2" descr="software development team">
            <a:extLst>
              <a:ext uri="{FF2B5EF4-FFF2-40B4-BE49-F238E27FC236}">
                <a16:creationId xmlns:a16="http://schemas.microsoft.com/office/drawing/2014/main" id="{CBC28FD7-0881-ACA1-A75E-0CF16D2E7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36" y="1563329"/>
            <a:ext cx="9366473" cy="292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481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from last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http://retrieval.toolsforteaching.co.uk</a:t>
            </a:r>
            <a:r>
              <a:rPr lang="en-GB" sz="4000" dirty="0"/>
              <a:t> 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pyrr8e</a:t>
            </a:r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7273B-FA0D-AAE4-AE28-6D303DB47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94828-9A64-E975-3AAF-FAEEDECE8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473" y="4100950"/>
            <a:ext cx="9144000" cy="2387600"/>
          </a:xfrm>
        </p:spPr>
        <p:txBody>
          <a:bodyPr/>
          <a:lstStyle/>
          <a:p>
            <a:r>
              <a:rPr lang="en-GB" dirty="0"/>
              <a:t>Planning a Software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35EEA9-23FC-5708-8911-A648372B01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17394" y="5879690"/>
            <a:ext cx="1766138" cy="402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L2 Coding</a:t>
            </a:r>
          </a:p>
        </p:txBody>
      </p:sp>
      <p:pic>
        <p:nvPicPr>
          <p:cNvPr id="1026" name="Picture 2" descr="software development team">
            <a:extLst>
              <a:ext uri="{FF2B5EF4-FFF2-40B4-BE49-F238E27FC236}">
                <a16:creationId xmlns:a16="http://schemas.microsoft.com/office/drawing/2014/main" id="{9A47C55D-7B59-14B3-3D57-AC523BF64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36" y="1563329"/>
            <a:ext cx="9366473" cy="292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373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0D97F-81D4-FF03-77FC-F271C3A07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DCC6F-B0C0-ED4B-A803-38F5DD7E6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89" y="1468488"/>
            <a:ext cx="9452211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By the end of the lesson students will be able to: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Identify the key stages of the Software Development Lifecycle (SDLC).</a:t>
            </a:r>
          </a:p>
          <a:p>
            <a:r>
              <a:rPr lang="en-US" dirty="0"/>
              <a:t>Explain what happens in the planning stage, including requirements analysis and design.</a:t>
            </a:r>
          </a:p>
          <a:p>
            <a:r>
              <a:rPr lang="en-US" dirty="0"/>
              <a:t>Describe why planning is important in preventing risk, reducing cost/time overruns, and ensuring clear requirements.</a:t>
            </a:r>
          </a:p>
          <a:p>
            <a:r>
              <a:rPr lang="en-US" dirty="0"/>
              <a:t>Apply planning techniques to outline a small software project.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8641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E12E4-F5F8-AC7E-0A16-513EA9C3D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Robot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DDCE5-FDFF-9E03-C94E-A4DB9ED76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need a robot…</a:t>
            </a:r>
          </a:p>
          <a:p>
            <a:r>
              <a:rPr lang="en-GB" dirty="0"/>
              <a:t>…and I need a programmer</a:t>
            </a:r>
          </a:p>
          <a:p>
            <a:endParaRPr lang="en-GB" dirty="0"/>
          </a:p>
          <a:p>
            <a:r>
              <a:rPr lang="en-GB" dirty="0"/>
              <a:t>Rules:</a:t>
            </a:r>
          </a:p>
          <a:p>
            <a:pPr lvl="1"/>
            <a:r>
              <a:rPr lang="en-US" dirty="0"/>
              <a:t>Programmer can only speak, no pointing/gestures.</a:t>
            </a:r>
          </a:p>
          <a:p>
            <a:pPr lvl="1"/>
            <a:r>
              <a:rPr lang="en-US" dirty="0"/>
              <a:t>Robot follows instructions </a:t>
            </a:r>
            <a:r>
              <a:rPr lang="en-US" dirty="0">
                <a:solidFill>
                  <a:srgbClr val="FF0000"/>
                </a:solidFill>
              </a:rPr>
              <a:t>literally</a:t>
            </a:r>
            <a:r>
              <a:rPr lang="en-US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8620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3C833-CB81-5439-D400-7A4E4517D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2253520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DBB98-C4E9-60F1-71D8-ADC50048E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6156C-1FEC-D6A8-BDB8-AB73298C0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went wrong?</a:t>
            </a:r>
          </a:p>
          <a:p>
            <a:r>
              <a:rPr lang="en-US" dirty="0"/>
              <a:t>Why didn’t the robot match the intended design?</a:t>
            </a:r>
          </a:p>
          <a:p>
            <a:r>
              <a:rPr lang="en-US" dirty="0"/>
              <a:t>Which instructions were unclear or missing?</a:t>
            </a:r>
          </a:p>
          <a:p>
            <a:r>
              <a:rPr lang="en-US" dirty="0"/>
              <a:t>How does this relate to planning a software project?</a:t>
            </a:r>
          </a:p>
          <a:p>
            <a:r>
              <a:rPr lang="en-US" dirty="0"/>
              <a:t>What do you think is included in the planning stage of the </a:t>
            </a:r>
            <a:r>
              <a:rPr lang="en-US" dirty="0">
                <a:solidFill>
                  <a:srgbClr val="FF0000"/>
                </a:solidFill>
              </a:rPr>
              <a:t>SDLC</a:t>
            </a:r>
            <a:r>
              <a:rPr lang="en-US" dirty="0"/>
              <a:t>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517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B7802-A5D9-9593-086B-1298E29CF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Emoji Instructions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34CE1-9A85-23A3-D4C2-00E52F8054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4000" dirty="0"/>
              <a:t>🔑 ➡️ 🚪 ➡️ 🙂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000" dirty="0"/>
              <a:t>☕ ➕ 🔥 ➕ 💧 ➡️ 😀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000" dirty="0"/>
              <a:t>💻 ➡️ 📝 ➡️ 💾 ➡️ ✔️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000" dirty="0"/>
              <a:t>🏠 ➡️ 🚌 ➡️ 🏫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000" dirty="0"/>
              <a:t>👨‍💻 ➡️ 🐞 ❗ ➡️ 🔧 ➡️ 😀</a:t>
            </a:r>
          </a:p>
          <a:p>
            <a:pPr marL="0" indent="0">
              <a:buNone/>
            </a:pPr>
            <a:endParaRPr lang="en-GB" sz="4000" dirty="0"/>
          </a:p>
        </p:txBody>
      </p:sp>
      <p:sp>
        <p:nvSpPr>
          <p:cNvPr id="4" name="In pairs">
            <a:extLst>
              <a:ext uri="{FF2B5EF4-FFF2-40B4-BE49-F238E27FC236}">
                <a16:creationId xmlns:a16="http://schemas.microsoft.com/office/drawing/2014/main" id="{9F69CF82-8F27-290A-6C9B-C2662D50871C}"/>
              </a:ext>
            </a:extLst>
          </p:cNvPr>
          <p:cNvSpPr/>
          <p:nvPr/>
        </p:nvSpPr>
        <p:spPr>
          <a:xfrm>
            <a:off x="10086828" y="8703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pairs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C1172C30-EF11-B775-B369-4E0DC4B29FDF}"/>
              </a:ext>
            </a:extLst>
          </p:cNvPr>
          <p:cNvSpPr/>
          <p:nvPr/>
        </p:nvSpPr>
        <p:spPr>
          <a:xfrm>
            <a:off x="10494464" y="1917366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7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6" name="MyShape">
            <a:extLst>
              <a:ext uri="{FF2B5EF4-FFF2-40B4-BE49-F238E27FC236}">
                <a16:creationId xmlns:a16="http://schemas.microsoft.com/office/drawing/2014/main" id="{D5716E9F-474A-9E75-BCA8-10C0D083C75A}"/>
              </a:ext>
            </a:extLst>
          </p:cNvPr>
          <p:cNvSpPr/>
          <p:nvPr/>
        </p:nvSpPr>
        <p:spPr>
          <a:xfrm>
            <a:off x="10049513" y="2647188"/>
            <a:ext cx="194767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This is like interpreting unclear client requirements</a:t>
            </a:r>
          </a:p>
        </p:txBody>
      </p:sp>
    </p:spTree>
    <p:extLst>
      <p:ext uri="{BB962C8B-B14F-4D97-AF65-F5344CB8AC3E}">
        <p14:creationId xmlns:p14="http://schemas.microsoft.com/office/powerpoint/2010/main" val="1741537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7D478-68C2-8D27-D151-00630579F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2582EE-3C38-D43C-1BF7-F78F84CD7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78" y="2007392"/>
            <a:ext cx="3610479" cy="3315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B0BEF6-7B0B-FCF4-94B5-6604FBC34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757" y="2007392"/>
            <a:ext cx="3458058" cy="30388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753F52-BC5D-A840-AB2C-C2812951F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8976" y="1926417"/>
            <a:ext cx="3762900" cy="32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65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ECD35-CAFD-1A79-13BE-1189CA417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E0C39-ACD8-B381-19CA-0BD4E9A93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AE396C-4240-7A4B-5D5D-FB7EC71A7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34" y="1980998"/>
            <a:ext cx="3696216" cy="28960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3E1666-E303-728B-47D8-04F1E3406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4105" y="1980998"/>
            <a:ext cx="3534268" cy="310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77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89CDC3A-F332-76DB-D069-7D50E5303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Debrief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076647-451B-1726-8098-B1EBC3258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Did everyone interpret the emojis the same way?</a:t>
            </a:r>
          </a:p>
          <a:p>
            <a:r>
              <a:rPr lang="en-US" dirty="0"/>
              <a:t>Why not?</a:t>
            </a:r>
          </a:p>
          <a:p>
            <a:r>
              <a:rPr lang="en-US" dirty="0"/>
              <a:t>How does this show that clients often provide unclear requirements?</a:t>
            </a:r>
          </a:p>
          <a:p>
            <a:r>
              <a:rPr lang="en-US" dirty="0"/>
              <a:t>What must developers do during the planning stage to avoid misunderstandings?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395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D8340A-CD5D-C3DF-FC04-5E9993F05D7F}"/>
              </a:ext>
            </a:extLst>
          </p:cNvPr>
          <p:cNvSpPr txBox="1"/>
          <p:nvPr/>
        </p:nvSpPr>
        <p:spPr>
          <a:xfrm>
            <a:off x="1091381" y="2250343"/>
            <a:ext cx="33906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300" dirty="0">
                <a:latin typeface="Trebuchet MS" panose="020B0603020202020204" pitchFamily="34" charset="0"/>
              </a:rPr>
              <a:t>Planning =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D9A198-B432-1076-A1A6-DF7E863281A1}"/>
              </a:ext>
            </a:extLst>
          </p:cNvPr>
          <p:cNvSpPr txBox="1"/>
          <p:nvPr/>
        </p:nvSpPr>
        <p:spPr>
          <a:xfrm>
            <a:off x="4482053" y="2250343"/>
            <a:ext cx="44614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300" dirty="0">
                <a:latin typeface="Trebuchet MS" panose="020B0603020202020204" pitchFamily="34" charset="0"/>
              </a:rPr>
              <a:t>Requirements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1B7EC-E1E1-7FBB-4298-7F73A3FBD801}"/>
              </a:ext>
            </a:extLst>
          </p:cNvPr>
          <p:cNvSpPr txBox="1"/>
          <p:nvPr/>
        </p:nvSpPr>
        <p:spPr>
          <a:xfrm>
            <a:off x="3863044" y="2957503"/>
            <a:ext cx="27638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300" dirty="0">
                <a:latin typeface="Trebuchet MS" panose="020B0603020202020204" pitchFamily="34" charset="0"/>
              </a:rPr>
              <a:t>+ Design</a:t>
            </a:r>
          </a:p>
        </p:txBody>
      </p:sp>
    </p:spTree>
    <p:extLst>
      <p:ext uri="{BB962C8B-B14F-4D97-AF65-F5344CB8AC3E}">
        <p14:creationId xmlns:p14="http://schemas.microsoft.com/office/powerpoint/2010/main" val="95754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C3E3D-5E31-0647-AC70-34268564A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Requirement Gathering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F4340-7BC5-2F9C-D09A-9BC6188CD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Understanding what is required</a:t>
            </a:r>
          </a:p>
          <a:p>
            <a:r>
              <a:rPr lang="en-GB" dirty="0"/>
              <a:t>Who will be using the software?</a:t>
            </a:r>
          </a:p>
          <a:p>
            <a:r>
              <a:rPr lang="en-GB" dirty="0"/>
              <a:t>In what circumstances?</a:t>
            </a:r>
          </a:p>
          <a:p>
            <a:r>
              <a:rPr lang="en-GB" dirty="0"/>
              <a:t>What data do I need?</a:t>
            </a:r>
          </a:p>
          <a:p>
            <a:r>
              <a:rPr lang="en-GB" dirty="0"/>
              <a:t>What do I need to do to that data?</a:t>
            </a:r>
          </a:p>
          <a:p>
            <a:r>
              <a:rPr lang="en-GB" dirty="0"/>
              <a:t>What do I need to output?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562365B1-C9AE-2050-C201-043D3CEB0F8D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</p:spTree>
    <p:extLst>
      <p:ext uri="{BB962C8B-B14F-4D97-AF65-F5344CB8AC3E}">
        <p14:creationId xmlns:p14="http://schemas.microsoft.com/office/powerpoint/2010/main" val="31223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CEF12-81B5-A57A-516F-0B34EA4E3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04F84-FA15-E087-AE11-8F1EFFD6D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User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22400-0E22-2118-35C9-8860ECBBC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910918"/>
          </a:xfrm>
        </p:spPr>
        <p:txBody>
          <a:bodyPr/>
          <a:lstStyle/>
          <a:p>
            <a:r>
              <a:rPr lang="en-GB" dirty="0"/>
              <a:t>These are descriptive sentences which describe what users will do.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766D6FFA-663C-34AD-914A-1EC1D784EF11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pic>
        <p:nvPicPr>
          <p:cNvPr id="2050" name="Picture 2" descr="20 Useful user story examples to get you started - Justinmind">
            <a:extLst>
              <a:ext uri="{FF2B5EF4-FFF2-40B4-BE49-F238E27FC236}">
                <a16:creationId xmlns:a16="http://schemas.microsoft.com/office/drawing/2014/main" id="{5A552360-49F6-15D1-EB85-FC9B1204A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129" y="2733368"/>
            <a:ext cx="7876372" cy="393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x1">
            <a:extLst>
              <a:ext uri="{FF2B5EF4-FFF2-40B4-BE49-F238E27FC236}">
                <a16:creationId xmlns:a16="http://schemas.microsoft.com/office/drawing/2014/main" id="{2CE28802-2B1C-0BFB-CC71-B80EE0EE87AC}"/>
              </a:ext>
            </a:extLst>
          </p:cNvPr>
          <p:cNvSpPr/>
          <p:nvPr/>
        </p:nvSpPr>
        <p:spPr>
          <a:xfrm>
            <a:off x="8312786" y="2592520"/>
            <a:ext cx="3498121" cy="1672959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“As a customer, I want to add items to my shopping cart and be able to modify quantities or remove items before checkout"</a:t>
            </a:r>
            <a:endParaRPr lang="en-GB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ex1">
            <a:extLst>
              <a:ext uri="{FF2B5EF4-FFF2-40B4-BE49-F238E27FC236}">
                <a16:creationId xmlns:a16="http://schemas.microsoft.com/office/drawing/2014/main" id="{800CC8D4-7B70-3C16-10C4-B68602E1E174}"/>
              </a:ext>
            </a:extLst>
          </p:cNvPr>
          <p:cNvSpPr/>
          <p:nvPr/>
        </p:nvSpPr>
        <p:spPr>
          <a:xfrm>
            <a:off x="8312786" y="4425333"/>
            <a:ext cx="3498121" cy="1672959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"As a new user, I want to register an account so that I can log in and save my preferences for next time"</a:t>
            </a:r>
            <a:endParaRPr lang="en-GB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6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BC78C-F4BA-06DC-8BCC-820EDC593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0E46F-68A7-B055-0D76-ECE6C3E3E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89" y="44603"/>
            <a:ext cx="9452211" cy="1325563"/>
          </a:xfrm>
        </p:spPr>
        <p:txBody>
          <a:bodyPr/>
          <a:lstStyle/>
          <a:p>
            <a:r>
              <a:rPr lang="en-GB" dirty="0"/>
              <a:t>Constraints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EA7B2-8232-180A-CEF3-DBA9B068C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89" y="1051502"/>
            <a:ext cx="9452211" cy="1839182"/>
          </a:xfrm>
        </p:spPr>
        <p:txBody>
          <a:bodyPr>
            <a:normAutofit/>
          </a:bodyPr>
          <a:lstStyle/>
          <a:p>
            <a:r>
              <a:rPr lang="en-GB" sz="3200" dirty="0"/>
              <a:t>Budget</a:t>
            </a:r>
          </a:p>
          <a:p>
            <a:r>
              <a:rPr lang="en-GB" sz="3200" dirty="0"/>
              <a:t>Time</a:t>
            </a:r>
          </a:p>
          <a:p>
            <a:r>
              <a:rPr lang="en-GB" sz="3200" dirty="0"/>
              <a:t>Scope (what we are doing)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C420F394-AEB7-A5FC-08A5-66B2AF3CDCD6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3537D4-9823-D4DF-A32D-855BC65F6AB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36736" y="647215"/>
            <a:ext cx="7387155" cy="43513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9EB62CE-731A-AB76-D7BD-B2569D232E1D}"/>
              </a:ext>
            </a:extLst>
          </p:cNvPr>
          <p:cNvSpPr txBox="1"/>
          <p:nvPr/>
        </p:nvSpPr>
        <p:spPr>
          <a:xfrm>
            <a:off x="292289" y="2866131"/>
            <a:ext cx="7285704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Project Management Triangle highlights necessary trade-offs:</a:t>
            </a:r>
          </a:p>
          <a:p>
            <a:r>
              <a:rPr lang="en-US" sz="800" dirty="0"/>
              <a:t> </a:t>
            </a:r>
            <a:r>
              <a:rPr lang="en-US" dirty="0"/>
              <a:t> </a:t>
            </a:r>
          </a:p>
          <a:p>
            <a:r>
              <a:rPr lang="en-US" b="1" dirty="0"/>
              <a:t>Quickly + Cheaply = Not Well </a:t>
            </a:r>
            <a:r>
              <a:rPr lang="en-US" dirty="0"/>
              <a:t>Speed and affordability often lead to lower quality, potential errors, or an end product that does not fully meet requirements.</a:t>
            </a:r>
          </a:p>
          <a:p>
            <a:endParaRPr lang="en-US" sz="1000" dirty="0"/>
          </a:p>
          <a:p>
            <a:r>
              <a:rPr lang="en-US" b="1" dirty="0"/>
              <a:t>Quickly + Well = Not Cheap </a:t>
            </a:r>
            <a:r>
              <a:rPr lang="en-US" dirty="0"/>
              <a:t>Achieving high quality on a tight deadline requires significant investment, such as additional resources, overtime, or top-tier talent, all of which increase costs.</a:t>
            </a:r>
          </a:p>
          <a:p>
            <a:endParaRPr lang="en-US" sz="1000" dirty="0"/>
          </a:p>
          <a:p>
            <a:r>
              <a:rPr lang="en-US" b="1" dirty="0"/>
              <a:t>Well + Cheaply = Not Quickly </a:t>
            </a:r>
            <a:r>
              <a:rPr lang="en-US" dirty="0"/>
              <a:t>Prioritizing high quality and a low budget means progress will be slower, as limited resources result in extended timelines.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272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B7C0E-9614-850A-7217-61AE0A8D3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19ACB-4781-34DD-C110-B9F9E0AEB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Design decisions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8E8F3-2243-2C69-D9E6-40A521D95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the </a:t>
            </a:r>
            <a:r>
              <a:rPr lang="en-GB" b="1" dirty="0">
                <a:solidFill>
                  <a:srgbClr val="FF0000"/>
                </a:solidFill>
              </a:rPr>
              <a:t>Constraints</a:t>
            </a:r>
            <a:r>
              <a:rPr lang="en-GB" dirty="0"/>
              <a:t> in mind, certain design decisions must be made</a:t>
            </a:r>
          </a:p>
          <a:p>
            <a:pPr lvl="1"/>
            <a:r>
              <a:rPr lang="en-GB" dirty="0"/>
              <a:t>Things to include</a:t>
            </a:r>
          </a:p>
          <a:p>
            <a:pPr lvl="1"/>
            <a:r>
              <a:rPr lang="en-GB" dirty="0"/>
              <a:t>Things to delay until the next version</a:t>
            </a:r>
          </a:p>
          <a:p>
            <a:pPr lvl="1"/>
            <a:r>
              <a:rPr lang="en-GB" dirty="0"/>
              <a:t>Things to not do</a:t>
            </a:r>
          </a:p>
          <a:p>
            <a:r>
              <a:rPr lang="en-GB" dirty="0"/>
              <a:t>This is often referred to as </a:t>
            </a:r>
            <a:r>
              <a:rPr lang="en-GB" sz="4400" b="1" dirty="0" err="1">
                <a:solidFill>
                  <a:srgbClr val="FF0000"/>
                </a:solidFill>
              </a:rPr>
              <a:t>M</a:t>
            </a:r>
            <a:r>
              <a:rPr lang="en-GB" sz="4400" dirty="0" err="1"/>
              <a:t>o</a:t>
            </a:r>
            <a:r>
              <a:rPr lang="en-GB" sz="4400" b="1" dirty="0" err="1">
                <a:solidFill>
                  <a:srgbClr val="FF0000"/>
                </a:solidFill>
              </a:rPr>
              <a:t>SC</a:t>
            </a:r>
            <a:r>
              <a:rPr lang="en-GB" sz="4400" dirty="0" err="1"/>
              <a:t>o</a:t>
            </a:r>
            <a:r>
              <a:rPr lang="en-GB" sz="4400" b="1" dirty="0" err="1">
                <a:solidFill>
                  <a:srgbClr val="FF0000"/>
                </a:solidFill>
              </a:rPr>
              <a:t>W</a:t>
            </a:r>
            <a:endParaRPr lang="en-GB" sz="4400" b="1" dirty="0">
              <a:solidFill>
                <a:srgbClr val="FF0000"/>
              </a:solidFill>
            </a:endParaRPr>
          </a:p>
          <a:p>
            <a:r>
              <a:rPr lang="en-GB" dirty="0">
                <a:solidFill>
                  <a:srgbClr val="FF0000"/>
                </a:solidFill>
              </a:rPr>
              <a:t>M</a:t>
            </a:r>
            <a:r>
              <a:rPr lang="en-GB" dirty="0"/>
              <a:t>ust have, </a:t>
            </a:r>
            <a:r>
              <a:rPr lang="en-GB" dirty="0">
                <a:solidFill>
                  <a:srgbClr val="FF0000"/>
                </a:solidFill>
              </a:rPr>
              <a:t>S</a:t>
            </a:r>
            <a:r>
              <a:rPr lang="en-GB" dirty="0"/>
              <a:t>hould have, </a:t>
            </a:r>
            <a:r>
              <a:rPr lang="en-GB" dirty="0">
                <a:solidFill>
                  <a:srgbClr val="FF0000"/>
                </a:solidFill>
              </a:rPr>
              <a:t>C</a:t>
            </a:r>
            <a:r>
              <a:rPr lang="en-GB" dirty="0"/>
              <a:t>ould have, </a:t>
            </a:r>
            <a:r>
              <a:rPr lang="en-GB" dirty="0">
                <a:solidFill>
                  <a:srgbClr val="FF0000"/>
                </a:solidFill>
              </a:rPr>
              <a:t>W</a:t>
            </a:r>
            <a:r>
              <a:rPr lang="en-GB" dirty="0"/>
              <a:t>on’t have </a:t>
            </a:r>
          </a:p>
          <a:p>
            <a:r>
              <a:rPr lang="en-GB" dirty="0"/>
              <a:t>This ensures the project doesn’t get so large it can never be delivered.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C07322B2-6BEB-E3E9-8A54-7C9F4F9E3E71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</p:spTree>
    <p:extLst>
      <p:ext uri="{BB962C8B-B14F-4D97-AF65-F5344CB8AC3E}">
        <p14:creationId xmlns:p14="http://schemas.microsoft.com/office/powerpoint/2010/main" val="2932773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6F43D-5EAF-DF33-DEE3-BB60FA84B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DE5F2-41AD-35F5-AC36-ABAEE2B32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Wireframes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487D5-35E3-C70F-A8E2-324E1439B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6086269" cy="4351338"/>
          </a:xfrm>
        </p:spPr>
        <p:txBody>
          <a:bodyPr/>
          <a:lstStyle/>
          <a:p>
            <a:r>
              <a:rPr lang="en-GB" dirty="0"/>
              <a:t>Designing the layout.</a:t>
            </a:r>
          </a:p>
          <a:p>
            <a:r>
              <a:rPr lang="en-GB" dirty="0"/>
              <a:t>Often starts on paper with a pencil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Then moves to a wireframe app like </a:t>
            </a:r>
            <a:r>
              <a:rPr lang="en-GB" dirty="0" err="1"/>
              <a:t>Mockitt</a:t>
            </a:r>
            <a:r>
              <a:rPr lang="en-GB" dirty="0"/>
              <a:t> or Canva</a:t>
            </a:r>
          </a:p>
          <a:p>
            <a:r>
              <a:rPr lang="en-GB" dirty="0"/>
              <a:t>Can demonstrate functionality and user flow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0B6B698E-AD97-6E44-6CED-FE525221B67E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pic>
        <p:nvPicPr>
          <p:cNvPr id="4098" name="Picture 2" descr="How paper wireframing will make you a better designer | by Alexander  Skogberg | Prototypr">
            <a:extLst>
              <a:ext uri="{FF2B5EF4-FFF2-40B4-BE49-F238E27FC236}">
                <a16:creationId xmlns:a16="http://schemas.microsoft.com/office/drawing/2014/main" id="{13A73175-83BB-DC09-7CE9-734E7C151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559" y="1278347"/>
            <a:ext cx="3419603" cy="2349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1648F2-24A8-BADC-27B0-E735D73F9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559" y="3733224"/>
            <a:ext cx="5556333" cy="312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0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BBC14-DC30-5D08-551E-6FB21EBD8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3A0C0-D6EE-E52A-25AB-3003BE6AA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2A03F-5A18-1CE4-E50F-4CB1A26D8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4073233" cy="4351338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E</a:t>
            </a:r>
            <a:r>
              <a:rPr lang="en-GB" dirty="0"/>
              <a:t>ntity </a:t>
            </a:r>
            <a:r>
              <a:rPr lang="en-GB" b="1" dirty="0">
                <a:solidFill>
                  <a:srgbClr val="FF0000"/>
                </a:solidFill>
              </a:rPr>
              <a:t>R</a:t>
            </a:r>
            <a:r>
              <a:rPr lang="en-GB" dirty="0"/>
              <a:t>elationship </a:t>
            </a:r>
            <a:r>
              <a:rPr lang="en-GB" b="1" dirty="0">
                <a:solidFill>
                  <a:srgbClr val="FF0000"/>
                </a:solidFill>
              </a:rPr>
              <a:t>D</a:t>
            </a:r>
            <a:r>
              <a:rPr lang="en-GB" dirty="0"/>
              <a:t>iagrams  (</a:t>
            </a:r>
            <a:r>
              <a:rPr lang="en-GB" b="1" dirty="0">
                <a:solidFill>
                  <a:srgbClr val="FF0000"/>
                </a:solidFill>
              </a:rPr>
              <a:t>ERD</a:t>
            </a:r>
            <a:r>
              <a:rPr lang="en-GB" dirty="0"/>
              <a:t>)</a:t>
            </a:r>
          </a:p>
          <a:p>
            <a:r>
              <a:rPr lang="en-GB" dirty="0"/>
              <a:t>Show data fields, </a:t>
            </a:r>
            <a:r>
              <a:rPr lang="en-GB" b="1" dirty="0">
                <a:solidFill>
                  <a:srgbClr val="FF0000"/>
                </a:solidFill>
              </a:rPr>
              <a:t>data types</a:t>
            </a:r>
            <a:r>
              <a:rPr lang="en-GB" dirty="0"/>
              <a:t> and the relationships between tables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06B0E714-5297-8821-7796-CC706D797664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20683A3-A327-61FD-A8B1-5C90DD39B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167" y="2162391"/>
            <a:ext cx="5182333" cy="4534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77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07050-1F18-E0E1-930B-4292AE834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09E23-660C-58B6-2CDC-56E6B3182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Technologies to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E856F-039B-3CE9-13E6-F25EF9793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4564845" cy="4351338"/>
          </a:xfrm>
        </p:spPr>
        <p:txBody>
          <a:bodyPr/>
          <a:lstStyle/>
          <a:p>
            <a:r>
              <a:rPr lang="en-GB" dirty="0"/>
              <a:t>Is this a Mobile App?</a:t>
            </a:r>
          </a:p>
          <a:p>
            <a:pPr lvl="1"/>
            <a:r>
              <a:rPr lang="en-GB" dirty="0"/>
              <a:t>Native Android or iOS?</a:t>
            </a:r>
          </a:p>
          <a:p>
            <a:pPr lvl="1"/>
            <a:r>
              <a:rPr lang="en-GB" dirty="0"/>
              <a:t>Hybrid App?</a:t>
            </a:r>
          </a:p>
          <a:p>
            <a:pPr lvl="1"/>
            <a:r>
              <a:rPr lang="en-GB" dirty="0"/>
              <a:t>Web Only App?</a:t>
            </a:r>
          </a:p>
          <a:p>
            <a:pPr lvl="1"/>
            <a:r>
              <a:rPr lang="en-GB" dirty="0"/>
              <a:t>Desktop App – Windows, OSX, Linux?</a:t>
            </a:r>
          </a:p>
          <a:p>
            <a:endParaRPr lang="en-GB" dirty="0"/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483EDB03-7425-6F14-A617-7643BA8E847F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D54D3E-610B-CF50-9222-84C13B92E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331" y="3609975"/>
            <a:ext cx="4876800" cy="32480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8F19BE-D3F7-7E70-9CE0-BBD2FFD95E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703"/>
          <a:stretch>
            <a:fillRect/>
          </a:stretch>
        </p:blipFill>
        <p:spPr>
          <a:xfrm>
            <a:off x="4948330" y="1494503"/>
            <a:ext cx="4876801" cy="211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82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FA274-7435-F6A4-9F56-8C81C444C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177C8-B4C9-38D0-2B95-46A9443B0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 Risks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3F57F-9586-E7AB-3598-5E9F25CA3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822450"/>
            <a:ext cx="5007651" cy="4351338"/>
          </a:xfrm>
        </p:spPr>
        <p:txBody>
          <a:bodyPr/>
          <a:lstStyle/>
          <a:p>
            <a:r>
              <a:rPr lang="en-GB" dirty="0"/>
              <a:t>The project scope might change in the middle of development</a:t>
            </a:r>
          </a:p>
          <a:p>
            <a:r>
              <a:rPr lang="en-GB" dirty="0"/>
              <a:t>Staff may leave and new staff might need to be brought up to speed</a:t>
            </a:r>
          </a:p>
          <a:p>
            <a:r>
              <a:rPr lang="en-GB" dirty="0"/>
              <a:t>Other risks might be identified which can place the project in jeopardy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1629B2BE-30F0-227C-89CC-E0305D70540A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pic>
        <p:nvPicPr>
          <p:cNvPr id="8" name="Picture 7" descr="A black background with a triangle and text&#10;&#10;AI-generated content may be incorrect.">
            <a:extLst>
              <a:ext uri="{FF2B5EF4-FFF2-40B4-BE49-F238E27FC236}">
                <a16:creationId xmlns:a16="http://schemas.microsoft.com/office/drawing/2014/main" id="{4C4AF175-ADEF-58A5-CFFC-4AD0BBC95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942" y="0"/>
            <a:ext cx="4761905" cy="47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03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3A5BE-11B0-5830-FD52-88829C6E7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planning matters: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97881-0658-B112-3519-996CD0B45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Avoids scope creep</a:t>
            </a:r>
          </a:p>
          <a:p>
            <a:r>
              <a:rPr lang="en-US" dirty="0"/>
              <a:t>Ensures developers know what to build</a:t>
            </a:r>
          </a:p>
          <a:p>
            <a:r>
              <a:rPr lang="en-US" dirty="0"/>
              <a:t>Reduces bugs in later stages</a:t>
            </a:r>
          </a:p>
          <a:p>
            <a:r>
              <a:rPr lang="en-US" dirty="0"/>
              <a:t>Saves time/cost</a:t>
            </a:r>
          </a:p>
          <a:p>
            <a:r>
              <a:rPr lang="en-US" dirty="0"/>
              <a:t>Allows teams to work in parallel</a:t>
            </a:r>
            <a:endParaRPr lang="en-GB" dirty="0"/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BEFF0444-4CA3-7DE4-B045-8A80E658CD95}"/>
              </a:ext>
            </a:extLst>
          </p:cNvPr>
          <p:cNvSpPr/>
          <p:nvPr/>
        </p:nvSpPr>
        <p:spPr>
          <a:xfrm>
            <a:off x="10058400" y="361975"/>
            <a:ext cx="1841310" cy="1242961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What could go wrong if planning is skipped?</a:t>
            </a:r>
          </a:p>
        </p:txBody>
      </p:sp>
      <p:sp>
        <p:nvSpPr>
          <p:cNvPr id="5" name="Answers">
            <a:extLst>
              <a:ext uri="{FF2B5EF4-FFF2-40B4-BE49-F238E27FC236}">
                <a16:creationId xmlns:a16="http://schemas.microsoft.com/office/drawing/2014/main" id="{191C2F8A-CEA3-B8E1-6CA3-413386B3E832}"/>
              </a:ext>
            </a:extLst>
          </p:cNvPr>
          <p:cNvSpPr/>
          <p:nvPr/>
        </p:nvSpPr>
        <p:spPr>
          <a:xfrm>
            <a:off x="10005219" y="1822450"/>
            <a:ext cx="1947672" cy="435133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42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EF1EF-9346-2863-A040-C292E0057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Task: How Do Real Companies Plan Software?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887B5-17DE-1AE8-55CC-C711A5653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822450"/>
            <a:ext cx="4751658" cy="4351338"/>
          </a:xfrm>
        </p:spPr>
        <p:txBody>
          <a:bodyPr>
            <a:normAutofit fontScale="92500"/>
          </a:bodyPr>
          <a:lstStyle/>
          <a:p>
            <a:r>
              <a:rPr lang="en-GB" dirty="0"/>
              <a:t>I will allocate to you one method for you to research:</a:t>
            </a:r>
          </a:p>
          <a:p>
            <a:endParaRPr lang="en-GB" sz="1100" dirty="0"/>
          </a:p>
          <a:p>
            <a:pPr lvl="1"/>
            <a:r>
              <a:rPr lang="en-GB" dirty="0"/>
              <a:t>Agile User Stories</a:t>
            </a:r>
          </a:p>
          <a:p>
            <a:pPr lvl="1"/>
            <a:r>
              <a:rPr lang="en-GB" dirty="0"/>
              <a:t>Kanban boards</a:t>
            </a:r>
          </a:p>
          <a:p>
            <a:pPr lvl="1"/>
            <a:r>
              <a:rPr lang="en-GB" dirty="0"/>
              <a:t>Gantt charts</a:t>
            </a:r>
          </a:p>
          <a:p>
            <a:pPr lvl="1"/>
            <a:r>
              <a:rPr lang="en-GB" dirty="0"/>
              <a:t>UML diagrams</a:t>
            </a:r>
          </a:p>
          <a:p>
            <a:pPr lvl="1"/>
            <a:r>
              <a:rPr lang="en-GB" dirty="0"/>
              <a:t>Wireframes</a:t>
            </a:r>
          </a:p>
          <a:p>
            <a:pPr lvl="1"/>
            <a:r>
              <a:rPr lang="en-GB" dirty="0"/>
              <a:t>Functional &amp; Non-Functional Requirements</a:t>
            </a:r>
          </a:p>
          <a:p>
            <a:pPr lvl="1"/>
            <a:r>
              <a:rPr lang="en-GB" dirty="0" err="1"/>
              <a:t>MoSCoW</a:t>
            </a:r>
            <a:r>
              <a:rPr lang="en-GB" dirty="0"/>
              <a:t> prioritisation</a:t>
            </a:r>
          </a:p>
          <a:p>
            <a:pPr lvl="1"/>
            <a:r>
              <a:rPr lang="en-GB" dirty="0"/>
              <a:t>Flowcharts</a:t>
            </a:r>
          </a:p>
        </p:txBody>
      </p:sp>
      <p:sp>
        <p:nvSpPr>
          <p:cNvPr id="4" name="In small groups">
            <a:extLst>
              <a:ext uri="{FF2B5EF4-FFF2-40B4-BE49-F238E27FC236}">
                <a16:creationId xmlns:a16="http://schemas.microsoft.com/office/drawing/2014/main" id="{0D149433-BDA9-7732-168C-CC58070553E6}"/>
              </a:ext>
            </a:extLst>
          </p:cNvPr>
          <p:cNvSpPr/>
          <p:nvPr/>
        </p:nvSpPr>
        <p:spPr>
          <a:xfrm>
            <a:off x="10026665" y="418180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small groups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243B9944-3FE1-4EF2-C709-9C7F03857237}"/>
              </a:ext>
            </a:extLst>
          </p:cNvPr>
          <p:cNvSpPr/>
          <p:nvPr/>
        </p:nvSpPr>
        <p:spPr>
          <a:xfrm>
            <a:off x="10197993" y="1356696"/>
            <a:ext cx="1530388" cy="7670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</a:t>
            </a:r>
            <a:r>
              <a:rPr lang="en-US" sz="1800" b="1" dirty="0">
                <a:latin typeface="Trebuchet MS" panose="020B0603020202020204" pitchFamily="34" charset="0"/>
              </a:rPr>
              <a:t> mins researching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6" name="Minutes display">
            <a:extLst>
              <a:ext uri="{FF2B5EF4-FFF2-40B4-BE49-F238E27FC236}">
                <a16:creationId xmlns:a16="http://schemas.microsoft.com/office/drawing/2014/main" id="{DB326296-419B-67C1-61AC-90A17A1D40A1}"/>
              </a:ext>
            </a:extLst>
          </p:cNvPr>
          <p:cNvSpPr/>
          <p:nvPr/>
        </p:nvSpPr>
        <p:spPr>
          <a:xfrm>
            <a:off x="5330806" y="3481159"/>
            <a:ext cx="4286864" cy="305616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>
                <a:latin typeface="Trebuchet MS" panose="020B0603020202020204" pitchFamily="34" charset="0"/>
              </a:rPr>
              <a:t>Produce a 1-2 minute explanation:</a:t>
            </a:r>
          </a:p>
          <a:p>
            <a:endParaRPr lang="en-US" b="1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rebuchet MS" panose="020B0603020202020204" pitchFamily="34" charset="0"/>
              </a:rPr>
              <a:t>What the method 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rebuchet MS" panose="020B0603020202020204" pitchFamily="34" charset="0"/>
              </a:rPr>
              <a:t>Who uses 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rebuchet MS" panose="020B0603020202020204" pitchFamily="34" charset="0"/>
              </a:rPr>
              <a:t>Why it is useful in 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rebuchet MS" panose="020B0603020202020204" pitchFamily="34" charset="0"/>
            </a:endParaRPr>
          </a:p>
          <a:p>
            <a:r>
              <a:rPr lang="en-US" b="1" dirty="0">
                <a:latin typeface="Trebuchet MS" panose="020B0603020202020204" pitchFamily="34" charset="0"/>
              </a:rPr>
              <a:t>You will all be asked to present to the class. </a:t>
            </a:r>
            <a:r>
              <a:rPr lang="en-US" b="1" dirty="0" err="1">
                <a:latin typeface="Trebuchet MS" panose="020B0603020202020204" pitchFamily="34" charset="0"/>
              </a:rPr>
              <a:t>EMail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  <a:r>
              <a:rPr lang="en-US" b="1" dirty="0" err="1">
                <a:latin typeface="Trebuchet MS" panose="020B0603020202020204" pitchFamily="34" charset="0"/>
              </a:rPr>
              <a:t>Powerpoints</a:t>
            </a:r>
            <a:r>
              <a:rPr lang="en-US" b="1" dirty="0">
                <a:latin typeface="Trebuchet MS" panose="020B0603020202020204" pitchFamily="34" charset="0"/>
              </a:rPr>
              <a:t> to </a:t>
            </a:r>
            <a:r>
              <a:rPr lang="en-US" b="1" dirty="0">
                <a:latin typeface="Trebuchet MS" panose="020B0603020202020204" pitchFamily="34" charset="0"/>
                <a:hlinkClick r:id="rId2"/>
              </a:rPr>
              <a:t>simonrundell@exe-coll.ac.uk</a:t>
            </a:r>
            <a:r>
              <a:rPr lang="en-US" b="1" dirty="0">
                <a:latin typeface="Trebuchet MS" panose="020B0603020202020204" pitchFamily="34" charset="0"/>
              </a:rPr>
              <a:t> </a:t>
            </a:r>
          </a:p>
          <a:p>
            <a:pPr algn="ctr"/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1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77024-3EB5-CCE4-6D0E-E2C271B24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Mini-Project Planning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31D77-C237-B385-08E5-4A6151E3D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Your brief: </a:t>
            </a:r>
            <a:r>
              <a:rPr lang="en-US" dirty="0">
                <a:highlight>
                  <a:srgbClr val="FFFF00"/>
                </a:highlight>
              </a:rPr>
              <a:t>“Create a simple quiz app for 10–12-year-old users. The app should allow multiple-choice questions, track scores, and show a final result.”</a:t>
            </a:r>
          </a:p>
          <a:p>
            <a:r>
              <a:rPr lang="en-GB" dirty="0"/>
              <a:t>Produce a planning sheet containing</a:t>
            </a:r>
          </a:p>
          <a:p>
            <a:endParaRPr lang="en-GB" sz="900" dirty="0"/>
          </a:p>
          <a:p>
            <a:pPr lvl="1"/>
            <a:r>
              <a:rPr lang="en-US" dirty="0"/>
              <a:t>Requirements list (functional + non-functional)</a:t>
            </a:r>
          </a:p>
          <a:p>
            <a:pPr lvl="1"/>
            <a:r>
              <a:rPr lang="en-US" dirty="0"/>
              <a:t>Stakeholders</a:t>
            </a:r>
          </a:p>
          <a:p>
            <a:pPr lvl="1"/>
            <a:r>
              <a:rPr lang="en-US" dirty="0"/>
              <a:t>Constraints (time, budget, skills)</a:t>
            </a:r>
          </a:p>
          <a:p>
            <a:pPr lvl="1"/>
            <a:r>
              <a:rPr lang="en-US" dirty="0"/>
              <a:t>Wireframe or sketch</a:t>
            </a:r>
          </a:p>
          <a:p>
            <a:pPr lvl="1"/>
            <a:r>
              <a:rPr lang="en-US" dirty="0"/>
              <a:t>Success criteria</a:t>
            </a:r>
            <a:endParaRPr lang="en-GB" dirty="0"/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33CCF858-7468-380E-6167-0F1F3479D4EB}"/>
              </a:ext>
            </a:extLst>
          </p:cNvPr>
          <p:cNvSpPr/>
          <p:nvPr/>
        </p:nvSpPr>
        <p:spPr>
          <a:xfrm>
            <a:off x="10026665" y="615345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390FF853-E77A-F117-E3EE-297C762A62F7}"/>
              </a:ext>
            </a:extLst>
          </p:cNvPr>
          <p:cNvSpPr/>
          <p:nvPr/>
        </p:nvSpPr>
        <p:spPr>
          <a:xfrm>
            <a:off x="10434301" y="182245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6" name="MyShape">
            <a:extLst>
              <a:ext uri="{FF2B5EF4-FFF2-40B4-BE49-F238E27FC236}">
                <a16:creationId xmlns:a16="http://schemas.microsoft.com/office/drawing/2014/main" id="{399D5F34-276C-1317-6369-A24B462080E0}"/>
              </a:ext>
            </a:extLst>
          </p:cNvPr>
          <p:cNvSpPr/>
          <p:nvPr/>
        </p:nvSpPr>
        <p:spPr>
          <a:xfrm>
            <a:off x="7211885" y="4632322"/>
            <a:ext cx="4687825" cy="1033863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000000"/>
                </a:solidFill>
                <a:latin typeface="Trebuchet MS" panose="020B0603020202020204" pitchFamily="34" charset="0"/>
              </a:rPr>
              <a:t>“Who will use it?”</a:t>
            </a:r>
          </a:p>
          <a:p>
            <a:r>
              <a:rPr lang="en-US" dirty="0">
                <a:solidFill>
                  <a:srgbClr val="000000"/>
                </a:solidFill>
                <a:latin typeface="Trebuchet MS" panose="020B0603020202020204" pitchFamily="34" charset="0"/>
              </a:rPr>
              <a:t>“What must it do?”</a:t>
            </a:r>
          </a:p>
          <a:p>
            <a:r>
              <a:rPr lang="en-US" dirty="0">
                <a:solidFill>
                  <a:srgbClr val="000000"/>
                </a:solidFill>
                <a:latin typeface="Trebuchet MS" panose="020B0603020202020204" pitchFamily="34" charset="0"/>
              </a:rPr>
              <a:t>“What would be nice but not essential?”</a:t>
            </a:r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537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0493A-5624-9FE2-0BE9-12CB3F2B6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458" y="2434610"/>
            <a:ext cx="9452211" cy="1325563"/>
          </a:xfrm>
        </p:spPr>
        <p:txBody>
          <a:bodyPr>
            <a:normAutofit fontScale="90000"/>
          </a:bodyPr>
          <a:lstStyle/>
          <a:p>
            <a:r>
              <a:rPr lang="en-GB" sz="6000" dirty="0"/>
              <a:t>One thing I learned today…</a:t>
            </a:r>
          </a:p>
        </p:txBody>
      </p:sp>
      <p:pic>
        <p:nvPicPr>
          <p:cNvPr id="4" name="Exit Ticket" descr="A green sign with a person running&#10;&#10;AI-generated content may be incorrect.">
            <a:extLst>
              <a:ext uri="{FF2B5EF4-FFF2-40B4-BE49-F238E27FC236}">
                <a16:creationId xmlns:a16="http://schemas.microsoft.com/office/drawing/2014/main" id="{4D0B017E-7BAB-38E0-7637-C333DA485B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5" t="27142" r="7934" b="27368"/>
          <a:stretch/>
        </p:blipFill>
        <p:spPr>
          <a:xfrm>
            <a:off x="7350494" y="143764"/>
            <a:ext cx="2384175" cy="129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8947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A21C4-7FB9-BD22-32D5-C4C779FB6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72A8A9-EC60-244F-AE96-484BE4AF7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Refine your mini-project planning sheet into a </a:t>
            </a:r>
            <a:r>
              <a:rPr lang="en-US" b="1" dirty="0"/>
              <a:t>formal document</a:t>
            </a:r>
            <a:r>
              <a:rPr lang="en-US" dirty="0"/>
              <a:t> including:</a:t>
            </a:r>
          </a:p>
          <a:p>
            <a:endParaRPr lang="en-US" sz="1000" dirty="0"/>
          </a:p>
          <a:p>
            <a:pPr lvl="1"/>
            <a:r>
              <a:rPr lang="en-US" dirty="0"/>
              <a:t>Purpose of the software</a:t>
            </a:r>
          </a:p>
          <a:p>
            <a:pPr lvl="1"/>
            <a:r>
              <a:rPr lang="en-US" dirty="0"/>
              <a:t>Expected users</a:t>
            </a:r>
          </a:p>
          <a:p>
            <a:pPr lvl="1"/>
            <a:r>
              <a:rPr lang="en-US" dirty="0"/>
              <a:t>System requirements</a:t>
            </a:r>
          </a:p>
          <a:p>
            <a:pPr lvl="1"/>
            <a:r>
              <a:rPr lang="en-US" dirty="0"/>
              <a:t>Risks and mitigations</a:t>
            </a:r>
          </a:p>
          <a:p>
            <a:pPr lvl="1"/>
            <a:r>
              <a:rPr lang="en-US" dirty="0"/>
              <a:t>Annotated design</a:t>
            </a:r>
          </a:p>
          <a:p>
            <a:pPr lvl="1"/>
            <a:r>
              <a:rPr lang="en-US" dirty="0"/>
              <a:t>Outline SDLC plan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sz="3200" dirty="0"/>
              <a:t>Add it to your OneNote workbook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7050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98625329-4377-43BC-BF07-F1428B5ADB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FB6E5620-8E1F-4084-8CD0-479343ABCA7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286</TotalTime>
  <Words>941</Words>
  <Application>Microsoft Office PowerPoint</Application>
  <PresentationFormat>Widescreen</PresentationFormat>
  <Paragraphs>165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Aptos</vt:lpstr>
      <vt:lpstr>Arial</vt:lpstr>
      <vt:lpstr>Impact</vt:lpstr>
      <vt:lpstr>Trebuchet MS</vt:lpstr>
      <vt:lpstr>Office Theme</vt:lpstr>
      <vt:lpstr>Office Theme</vt:lpstr>
      <vt:lpstr>Planning a Software Project</vt:lpstr>
      <vt:lpstr>Recall from last lesson</vt:lpstr>
      <vt:lpstr>PowerPoint Presentation</vt:lpstr>
      <vt:lpstr>Planning a Software Project</vt:lpstr>
      <vt:lpstr>Learning Objectives</vt:lpstr>
      <vt:lpstr>Robot Planning</vt:lpstr>
      <vt:lpstr>Output</vt:lpstr>
      <vt:lpstr>Conclusion</vt:lpstr>
      <vt:lpstr>Emoji Instructions Challenge</vt:lpstr>
      <vt:lpstr>Answers</vt:lpstr>
      <vt:lpstr>Answers</vt:lpstr>
      <vt:lpstr>Debrief</vt:lpstr>
      <vt:lpstr>PowerPoint Presentation</vt:lpstr>
      <vt:lpstr>Requirement Gathering</vt:lpstr>
      <vt:lpstr>User Stories</vt:lpstr>
      <vt:lpstr>Constraints</vt:lpstr>
      <vt:lpstr>Design decisions</vt:lpstr>
      <vt:lpstr>Wireframes</vt:lpstr>
      <vt:lpstr>Data Structures</vt:lpstr>
      <vt:lpstr>Technologies to use</vt:lpstr>
      <vt:lpstr>Project Risks</vt:lpstr>
      <vt:lpstr>Why planning matters:</vt:lpstr>
      <vt:lpstr>Research Task: How Do Real Companies Plan Software?</vt:lpstr>
      <vt:lpstr>Mini-Project Planning Task</vt:lpstr>
      <vt:lpstr>One thing I learned today…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2025-11-23T12:20:36Z</dcterms:created>
  <dcterms:modified xsi:type="dcterms:W3CDTF">2026-07-07T07:53:43Z</dcterms:modified>
</cp:coreProperties>
</file>