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6" r:id="rId2"/>
    <p:sldId id="280" r:id="rId3"/>
    <p:sldId id="264" r:id="rId4"/>
    <p:sldId id="267" r:id="rId5"/>
    <p:sldId id="268" r:id="rId6"/>
    <p:sldId id="269" r:id="rId7"/>
    <p:sldId id="270" r:id="rId8"/>
    <p:sldId id="271" r:id="rId9"/>
    <p:sldId id="275" r:id="rId10"/>
    <p:sldId id="272" r:id="rId11"/>
    <p:sldId id="273" r:id="rId12"/>
    <p:sldId id="274" r:id="rId13"/>
    <p:sldId id="276" r:id="rId14"/>
    <p:sldId id="277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04F7FC-736E-4AB3-A92D-17D9EEF44FCC}" v="2" dt="2026-07-07T08:53:08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addSld delSld modSld">
      <pc:chgData name="Simon Rundell" userId="02f36d3d-9692-43c5-873c-1a596eba61c5" providerId="ADAL" clId="{E495193B-C273-4421-898B-4796DEC811A2}" dt="2026-07-07T08:54:28.988" v="119" actId="20577"/>
      <pc:docMkLst>
        <pc:docMk/>
      </pc:docMkLst>
      <pc:sldChg chg="del">
        <pc:chgData name="Simon Rundell" userId="02f36d3d-9692-43c5-873c-1a596eba61c5" providerId="ADAL" clId="{E495193B-C273-4421-898B-4796DEC811A2}" dt="2026-07-07T08:54:12.469" v="91" actId="47"/>
        <pc:sldMkLst>
          <pc:docMk/>
          <pc:sldMk cId="2448371319" sldId="278"/>
        </pc:sldMkLst>
      </pc:sldChg>
      <pc:sldChg chg="delSp modSp mod">
        <pc:chgData name="Simon Rundell" userId="02f36d3d-9692-43c5-873c-1a596eba61c5" providerId="ADAL" clId="{E495193B-C273-4421-898B-4796DEC811A2}" dt="2026-07-07T08:54:28.988" v="119" actId="20577"/>
        <pc:sldMkLst>
          <pc:docMk/>
          <pc:sldMk cId="534913027" sldId="279"/>
        </pc:sldMkLst>
        <pc:spChg chg="mod">
          <ac:chgData name="Simon Rundell" userId="02f36d3d-9692-43c5-873c-1a596eba61c5" providerId="ADAL" clId="{E495193B-C273-4421-898B-4796DEC811A2}" dt="2026-07-07T08:54:28.988" v="119" actId="20577"/>
          <ac:spMkLst>
            <pc:docMk/>
            <pc:sldMk cId="534913027" sldId="279"/>
            <ac:spMk id="3" creationId="{61518379-A439-183E-6199-50F8D08877F3}"/>
          </ac:spMkLst>
        </pc:spChg>
        <pc:spChg chg="del">
          <ac:chgData name="Simon Rundell" userId="02f36d3d-9692-43c5-873c-1a596eba61c5" providerId="ADAL" clId="{E495193B-C273-4421-898B-4796DEC811A2}" dt="2026-07-07T08:54:18.731" v="92" actId="478"/>
          <ac:spMkLst>
            <pc:docMk/>
            <pc:sldMk cId="534913027" sldId="279"/>
            <ac:spMk id="4" creationId="{CF6379AD-8CEE-B0BA-D082-DD2F33300B6B}"/>
          </ac:spMkLst>
        </pc:spChg>
      </pc:sldChg>
      <pc:sldChg chg="modSp new mod">
        <pc:chgData name="Simon Rundell" userId="02f36d3d-9692-43c5-873c-1a596eba61c5" providerId="ADAL" clId="{E495193B-C273-4421-898B-4796DEC811A2}" dt="2026-07-07T08:53:21.311" v="90" actId="207"/>
        <pc:sldMkLst>
          <pc:docMk/>
          <pc:sldMk cId="1250397453" sldId="280"/>
        </pc:sldMkLst>
        <pc:spChg chg="mod">
          <ac:chgData name="Simon Rundell" userId="02f36d3d-9692-43c5-873c-1a596eba61c5" providerId="ADAL" clId="{E495193B-C273-4421-898B-4796DEC811A2}" dt="2026-07-07T08:49:06.039" v="22" actId="20577"/>
          <ac:spMkLst>
            <pc:docMk/>
            <pc:sldMk cId="1250397453" sldId="280"/>
            <ac:spMk id="2" creationId="{8A48043D-0D35-39C4-CF85-6B3F8643CB46}"/>
          </ac:spMkLst>
        </pc:spChg>
        <pc:spChg chg="mod">
          <ac:chgData name="Simon Rundell" userId="02f36d3d-9692-43c5-873c-1a596eba61c5" providerId="ADAL" clId="{E495193B-C273-4421-898B-4796DEC811A2}" dt="2026-07-07T08:53:21.311" v="90" actId="207"/>
          <ac:spMkLst>
            <pc:docMk/>
            <pc:sldMk cId="1250397453" sldId="280"/>
            <ac:spMk id="3" creationId="{1A9E42E2-AF0B-0D5C-2711-C2F5686BA5A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ucid.app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C940C0-62B3-3DB8-A702-11C6C7BD4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813" y="2399642"/>
            <a:ext cx="5908267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Software Development Lifecycle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87ABC42-D87D-464E-CBB3-15D370F6E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51439" y="5943599"/>
            <a:ext cx="1732053" cy="41035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07</a:t>
            </a:r>
          </a:p>
        </p:txBody>
      </p:sp>
      <p:pic>
        <p:nvPicPr>
          <p:cNvPr id="6" name="Picture 5" descr="A diagram of software development&#10;&#10;AI-generated content may be incorrect.">
            <a:extLst>
              <a:ext uri="{FF2B5EF4-FFF2-40B4-BE49-F238E27FC236}">
                <a16:creationId xmlns:a16="http://schemas.microsoft.com/office/drawing/2014/main" id="{73F6DEF6-0BFD-0DA7-9CE5-40E7F3BFF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0036"/>
            <a:ext cx="3474508" cy="52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8043D-0D35-39C4-CF85-6B3F8643C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Retrieval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E42E2-AF0B-0D5C-2711-C2F5686B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 dirty="0"/>
              <a:t>Visit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lwvg0z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39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15A6-27B3-051D-ACC5-BBB846575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5E669E-24A7-C257-AD98-7156805DC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813" y="2399642"/>
            <a:ext cx="5908267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Software Development Lifecycle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31ED748-138D-2AA5-F978-83C996A83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51439" y="5943599"/>
            <a:ext cx="1732053" cy="41035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07</a:t>
            </a:r>
          </a:p>
        </p:txBody>
      </p:sp>
      <p:pic>
        <p:nvPicPr>
          <p:cNvPr id="6" name="Picture 5" descr="A diagram of software development&#10;&#10;AI-generated content may be incorrect.">
            <a:extLst>
              <a:ext uri="{FF2B5EF4-FFF2-40B4-BE49-F238E27FC236}">
                <a16:creationId xmlns:a16="http://schemas.microsoft.com/office/drawing/2014/main" id="{7290D74B-1E83-6973-2139-3A804BCE1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0036"/>
            <a:ext cx="3474508" cy="52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51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A563-2BA4-42C9-EDF6-F529391B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70A84-98C6-B804-8F09-8E067AA72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students will be able to:</a:t>
            </a:r>
          </a:p>
          <a:p>
            <a:r>
              <a:rPr lang="en-GB" dirty="0"/>
              <a:t>List the main stages of the </a:t>
            </a:r>
            <a:r>
              <a:rPr lang="en-GB" b="1" dirty="0">
                <a:solidFill>
                  <a:srgbClr val="FF0000"/>
                </a:solidFill>
              </a:rPr>
              <a:t>S</a:t>
            </a:r>
            <a:r>
              <a:rPr lang="en-GB" dirty="0"/>
              <a:t>oftware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  <a:r>
              <a:rPr lang="en-GB" dirty="0"/>
              <a:t>evelopment </a:t>
            </a:r>
            <a:r>
              <a:rPr lang="en-GB" b="1" dirty="0" err="1">
                <a:solidFill>
                  <a:srgbClr val="FF0000"/>
                </a:solidFill>
              </a:rPr>
              <a:t>L</a:t>
            </a:r>
            <a:r>
              <a:rPr lang="en-GB" dirty="0" err="1"/>
              <a:t>ife</a:t>
            </a:r>
            <a:r>
              <a:rPr lang="en-GB" b="1" dirty="0" err="1">
                <a:solidFill>
                  <a:srgbClr val="FF0000"/>
                </a:solidFill>
              </a:rPr>
              <a:t>C</a:t>
            </a:r>
            <a:r>
              <a:rPr lang="en-GB" dirty="0" err="1"/>
              <a:t>ycle</a:t>
            </a:r>
            <a:r>
              <a:rPr lang="en-GB" dirty="0"/>
              <a:t> (</a:t>
            </a:r>
            <a:r>
              <a:rPr lang="en-GB" b="1" dirty="0">
                <a:solidFill>
                  <a:srgbClr val="FF0000"/>
                </a:solidFill>
              </a:rPr>
              <a:t>SDLC</a:t>
            </a:r>
            <a:r>
              <a:rPr lang="en-GB" dirty="0"/>
              <a:t>)</a:t>
            </a:r>
          </a:p>
          <a:p>
            <a:r>
              <a:rPr lang="en-GB" dirty="0"/>
              <a:t>Describe the purpose of each stage</a:t>
            </a:r>
          </a:p>
          <a:p>
            <a:r>
              <a:rPr lang="en-GB" dirty="0"/>
              <a:t>Explain how SDLC stages link together to form a process</a:t>
            </a:r>
          </a:p>
          <a:p>
            <a:r>
              <a:rPr lang="en-GB" dirty="0"/>
              <a:t>Apply SDLC thinking to a simple real-world scenario</a:t>
            </a:r>
          </a:p>
        </p:txBody>
      </p:sp>
    </p:spTree>
    <p:extLst>
      <p:ext uri="{BB962C8B-B14F-4D97-AF65-F5344CB8AC3E}">
        <p14:creationId xmlns:p14="http://schemas.microsoft.com/office/powerpoint/2010/main" val="128171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F69C-F967-9F0D-EDB0-BCB4D972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Guess the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4F89F-4E94-5806-B9CF-A4BD48967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8323390" cy="4351338"/>
          </a:xfrm>
        </p:spPr>
        <p:txBody>
          <a:bodyPr>
            <a:normAutofit/>
          </a:bodyPr>
          <a:lstStyle/>
          <a:p>
            <a:r>
              <a:rPr lang="en-GB" sz="3200" dirty="0"/>
              <a:t>The team interviews the client to find out what they want.</a:t>
            </a:r>
          </a:p>
          <a:p>
            <a:r>
              <a:rPr lang="en-GB" sz="3200" dirty="0"/>
              <a:t>The developers turn the plan into working code.</a:t>
            </a:r>
          </a:p>
          <a:p>
            <a:r>
              <a:rPr lang="en-GB" sz="3200" dirty="0"/>
              <a:t>The software is released and users start using it.</a:t>
            </a:r>
          </a:p>
          <a:p>
            <a:r>
              <a:rPr lang="en-GB" sz="3200" dirty="0"/>
              <a:t>The team checks for errors and bugs.</a:t>
            </a:r>
          </a:p>
        </p:txBody>
      </p:sp>
      <p:pic>
        <p:nvPicPr>
          <p:cNvPr id="5" name="Picture 4" descr="A diagram of software development&#10;&#10;AI-generated content may be incorrect.">
            <a:extLst>
              <a:ext uri="{FF2B5EF4-FFF2-40B4-BE49-F238E27FC236}">
                <a16:creationId xmlns:a16="http://schemas.microsoft.com/office/drawing/2014/main" id="{6E00D7CF-E331-3341-FE28-644498155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492" y="0"/>
            <a:ext cx="3474508" cy="5211762"/>
          </a:xfrm>
          <a:prstGeom prst="rect">
            <a:avLst/>
          </a:prstGeom>
        </p:spPr>
      </p:pic>
      <p:sp>
        <p:nvSpPr>
          <p:cNvPr id="6" name="Guess">
            <a:extLst>
              <a:ext uri="{FF2B5EF4-FFF2-40B4-BE49-F238E27FC236}">
                <a16:creationId xmlns:a16="http://schemas.microsoft.com/office/drawing/2014/main" id="{8176AEA2-ECE7-B223-19B5-A7F8825B8115}"/>
              </a:ext>
            </a:extLst>
          </p:cNvPr>
          <p:cNvSpPr/>
          <p:nvPr/>
        </p:nvSpPr>
        <p:spPr>
          <a:xfrm>
            <a:off x="4620385" y="592955"/>
            <a:ext cx="4046202" cy="78100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Guess which SDLC stage each description matches</a:t>
            </a:r>
          </a:p>
        </p:txBody>
      </p:sp>
    </p:spTree>
    <p:extLst>
      <p:ext uri="{BB962C8B-B14F-4D97-AF65-F5344CB8AC3E}">
        <p14:creationId xmlns:p14="http://schemas.microsoft.com/office/powerpoint/2010/main" val="408719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C8962-735E-DC01-A938-35FFD565D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Introducing the SDLC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D1E03-FA4F-ABE6-91EA-ACA93633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Definition: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A structured process software teams use to plan, build, test and release software.</a:t>
            </a:r>
          </a:p>
          <a:p>
            <a:pPr marL="0" indent="0">
              <a:buNone/>
            </a:pPr>
            <a:endParaRPr lang="en-GB" sz="105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dirty="0"/>
              <a:t>Why it exists:</a:t>
            </a:r>
          </a:p>
          <a:p>
            <a:pPr lvl="1"/>
            <a:r>
              <a:rPr lang="en-GB" dirty="0"/>
              <a:t>consistency, </a:t>
            </a:r>
          </a:p>
          <a:p>
            <a:pPr lvl="1"/>
            <a:r>
              <a:rPr lang="en-GB" dirty="0"/>
              <a:t>quality, </a:t>
            </a:r>
          </a:p>
          <a:p>
            <a:pPr lvl="1"/>
            <a:r>
              <a:rPr lang="en-GB" dirty="0"/>
              <a:t>communication, </a:t>
            </a:r>
          </a:p>
          <a:p>
            <a:pPr lvl="1"/>
            <a:r>
              <a:rPr lang="en-GB" dirty="0"/>
              <a:t>reduced risk.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E921442E-6F7B-4990-4ECA-1DAF546A29ED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367704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EA657-C89E-10CF-2FCE-5E672236A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532845" cy="1325563"/>
          </a:xfrm>
        </p:spPr>
        <p:txBody>
          <a:bodyPr/>
          <a:lstStyle/>
          <a:p>
            <a:r>
              <a:rPr lang="en-GB" dirty="0"/>
              <a:t>The Six Classic Waterfall SDLC Stages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F9780-FD5E-A522-60D6-B9BBF7AE7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Requirements / Analysis</a:t>
            </a:r>
          </a:p>
          <a:p>
            <a:r>
              <a:rPr lang="en-GB" sz="4000" dirty="0"/>
              <a:t>Design</a:t>
            </a:r>
          </a:p>
          <a:p>
            <a:r>
              <a:rPr lang="en-GB" sz="4000" dirty="0"/>
              <a:t>Implementation (Coding)</a:t>
            </a:r>
          </a:p>
          <a:p>
            <a:r>
              <a:rPr lang="en-GB" sz="4000" dirty="0"/>
              <a:t>Testing</a:t>
            </a:r>
          </a:p>
          <a:p>
            <a:r>
              <a:rPr lang="en-GB" sz="4000" dirty="0"/>
              <a:t>Deployment</a:t>
            </a:r>
          </a:p>
          <a:p>
            <a:r>
              <a:rPr lang="en-GB" sz="4000" dirty="0"/>
              <a:t>Maintenance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24AAC463-E1C4-182F-7900-65B633B4FA10}"/>
              </a:ext>
            </a:extLst>
          </p:cNvPr>
          <p:cNvSpPr/>
          <p:nvPr/>
        </p:nvSpPr>
        <p:spPr>
          <a:xfrm>
            <a:off x="10108500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429275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E6DDB-FB31-1049-DB2B-97528C2A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remember it…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3D5897-5431-7163-1C70-2EE0A04B1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1681163"/>
            <a:ext cx="4138772" cy="3551740"/>
          </a:xfrm>
        </p:spPr>
        <p:txBody>
          <a:bodyPr/>
          <a:lstStyle/>
          <a:p>
            <a:r>
              <a:rPr lang="en-GB" dirty="0"/>
              <a:t>Planning</a:t>
            </a:r>
          </a:p>
          <a:p>
            <a:r>
              <a:rPr lang="en-GB" dirty="0"/>
              <a:t>Analysis</a:t>
            </a:r>
          </a:p>
          <a:p>
            <a:r>
              <a:rPr lang="en-GB" dirty="0"/>
              <a:t>Design</a:t>
            </a:r>
          </a:p>
          <a:p>
            <a:r>
              <a:rPr lang="en-GB" dirty="0"/>
              <a:t>Implementation</a:t>
            </a:r>
          </a:p>
          <a:p>
            <a:r>
              <a:rPr lang="en-GB" dirty="0"/>
              <a:t>Testing</a:t>
            </a:r>
          </a:p>
          <a:p>
            <a:r>
              <a:rPr lang="en-GB" dirty="0"/>
              <a:t>Deployment</a:t>
            </a:r>
          </a:p>
          <a:p>
            <a:r>
              <a:rPr lang="en-GB" dirty="0"/>
              <a:t>Maintenance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CBDB40-AA68-D9E3-232A-590578091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1681163"/>
            <a:ext cx="4159155" cy="3615114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P</a:t>
            </a:r>
            <a:r>
              <a:rPr lang="en-GB" dirty="0"/>
              <a:t>eople</a:t>
            </a:r>
          </a:p>
          <a:p>
            <a:r>
              <a:rPr lang="en-GB" dirty="0">
                <a:solidFill>
                  <a:srgbClr val="FF0000"/>
                </a:solidFill>
              </a:rPr>
              <a:t>A</a:t>
            </a:r>
            <a:r>
              <a:rPr lang="en-GB" dirty="0"/>
              <a:t>lways</a:t>
            </a:r>
          </a:p>
          <a:p>
            <a:r>
              <a:rPr lang="en-GB" dirty="0">
                <a:solidFill>
                  <a:srgbClr val="FF0000"/>
                </a:solidFill>
              </a:rPr>
              <a:t>D</a:t>
            </a:r>
            <a:r>
              <a:rPr lang="en-GB" dirty="0"/>
              <a:t>o</a:t>
            </a:r>
          </a:p>
          <a:p>
            <a:r>
              <a:rPr lang="en-GB" dirty="0">
                <a:solidFill>
                  <a:srgbClr val="FF0000"/>
                </a:solidFill>
              </a:rPr>
              <a:t>I</a:t>
            </a:r>
            <a:r>
              <a:rPr lang="en-GB" dirty="0"/>
              <a:t>nteresting</a:t>
            </a:r>
          </a:p>
          <a:p>
            <a:r>
              <a:rPr lang="en-GB" dirty="0">
                <a:solidFill>
                  <a:srgbClr val="FF0000"/>
                </a:solidFill>
              </a:rPr>
              <a:t>T</a:t>
            </a:r>
            <a:r>
              <a:rPr lang="en-GB" dirty="0"/>
              <a:t>hings</a:t>
            </a:r>
          </a:p>
          <a:p>
            <a:r>
              <a:rPr lang="en-GB" dirty="0">
                <a:solidFill>
                  <a:srgbClr val="FF0000"/>
                </a:solidFill>
              </a:rPr>
              <a:t>D</a:t>
            </a:r>
            <a:r>
              <a:rPr lang="en-GB" dirty="0"/>
              <a:t>uring</a:t>
            </a:r>
          </a:p>
          <a:p>
            <a:r>
              <a:rPr lang="en-GB" dirty="0">
                <a:solidFill>
                  <a:srgbClr val="FF0000"/>
                </a:solidFill>
              </a:rPr>
              <a:t>M</a:t>
            </a:r>
            <a:r>
              <a:rPr lang="en-GB" dirty="0"/>
              <a:t>eetings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0131EA-C9D8-1E48-9A11-B6CC0547A6A1}"/>
              </a:ext>
            </a:extLst>
          </p:cNvPr>
          <p:cNvSpPr txBox="1"/>
          <p:nvPr/>
        </p:nvSpPr>
        <p:spPr>
          <a:xfrm>
            <a:off x="643977" y="5531667"/>
            <a:ext cx="8682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P</a:t>
            </a:r>
            <a:r>
              <a:rPr lang="en-GB" sz="2800" dirty="0">
                <a:latin typeface="Trebuchet MS" panose="020B0603020202020204" pitchFamily="34" charset="0"/>
              </a:rPr>
              <a:t>eople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A</a:t>
            </a:r>
            <a:r>
              <a:rPr lang="en-GB" sz="2800" dirty="0">
                <a:latin typeface="Trebuchet MS" panose="020B0603020202020204" pitchFamily="34" charset="0"/>
              </a:rPr>
              <a:t>lways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D</a:t>
            </a:r>
            <a:r>
              <a:rPr lang="en-GB" sz="2800" dirty="0">
                <a:latin typeface="Trebuchet MS" panose="020B0603020202020204" pitchFamily="34" charset="0"/>
              </a:rPr>
              <a:t>o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I</a:t>
            </a:r>
            <a:r>
              <a:rPr lang="en-GB" sz="2800" dirty="0">
                <a:latin typeface="Trebuchet MS" panose="020B0603020202020204" pitchFamily="34" charset="0"/>
              </a:rPr>
              <a:t>nteresting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T</a:t>
            </a:r>
            <a:r>
              <a:rPr lang="en-GB" sz="2800" dirty="0">
                <a:latin typeface="Trebuchet MS" panose="020B0603020202020204" pitchFamily="34" charset="0"/>
              </a:rPr>
              <a:t>hings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D</a:t>
            </a:r>
            <a:r>
              <a:rPr lang="en-GB" sz="2800" dirty="0">
                <a:latin typeface="Trebuchet MS" panose="020B0603020202020204" pitchFamily="34" charset="0"/>
              </a:rPr>
              <a:t>uring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M</a:t>
            </a:r>
            <a:r>
              <a:rPr lang="en-GB" sz="2800" dirty="0">
                <a:latin typeface="Trebuchet MS" panose="020B0603020202020204" pitchFamily="34" charset="0"/>
              </a:rPr>
              <a:t>eetings</a:t>
            </a:r>
          </a:p>
        </p:txBody>
      </p:sp>
    </p:spTree>
    <p:extLst>
      <p:ext uri="{BB962C8B-B14F-4D97-AF65-F5344CB8AC3E}">
        <p14:creationId xmlns:p14="http://schemas.microsoft.com/office/powerpoint/2010/main" val="22851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B028E-0669-7F54-0C09-D7435212E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a Pizza Restaurant App is like cooking a meal.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9F10-63F7-594F-3966-8A2465A70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Requirements ⇢ What meal is needed?</a:t>
            </a:r>
          </a:p>
          <a:p>
            <a:r>
              <a:rPr lang="en-GB" sz="3200" dirty="0"/>
              <a:t>Design ⇢ Recipe + steps</a:t>
            </a:r>
          </a:p>
          <a:p>
            <a:r>
              <a:rPr lang="en-GB" sz="3200" dirty="0"/>
              <a:t>Implementation ⇢ Actually cooking</a:t>
            </a:r>
          </a:p>
          <a:p>
            <a:r>
              <a:rPr lang="en-GB" sz="3200" dirty="0"/>
              <a:t>Testing ⇢ Tasting + fixing</a:t>
            </a:r>
          </a:p>
          <a:p>
            <a:r>
              <a:rPr lang="en-GB" sz="3200" dirty="0"/>
              <a:t>Deployment ⇢ Serving the meal</a:t>
            </a:r>
          </a:p>
          <a:p>
            <a:r>
              <a:rPr lang="en-GB" sz="3200" dirty="0"/>
              <a:t>Maintenance ⇢ New menu items; fixing problems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581758-810D-ADA3-1D8F-63F2F60FD207}"/>
              </a:ext>
            </a:extLst>
          </p:cNvPr>
          <p:cNvSpPr/>
          <p:nvPr/>
        </p:nvSpPr>
        <p:spPr>
          <a:xfrm>
            <a:off x="3648173" y="1822449"/>
            <a:ext cx="4619134" cy="543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7B83D0-D31F-915C-D3E9-87ABB7E59C86}"/>
              </a:ext>
            </a:extLst>
          </p:cNvPr>
          <p:cNvSpPr/>
          <p:nvPr/>
        </p:nvSpPr>
        <p:spPr>
          <a:xfrm>
            <a:off x="2329991" y="2432180"/>
            <a:ext cx="4619134" cy="508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FAFAF9-23D2-1BBC-C5D1-A1F2FCC8FE02}"/>
              </a:ext>
            </a:extLst>
          </p:cNvPr>
          <p:cNvSpPr/>
          <p:nvPr/>
        </p:nvSpPr>
        <p:spPr>
          <a:xfrm>
            <a:off x="4084948" y="2975858"/>
            <a:ext cx="4619134" cy="508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4A98B-A915-6E17-8E82-252FD34B7F4C}"/>
              </a:ext>
            </a:extLst>
          </p:cNvPr>
          <p:cNvSpPr/>
          <p:nvPr/>
        </p:nvSpPr>
        <p:spPr>
          <a:xfrm>
            <a:off x="2447499" y="3599181"/>
            <a:ext cx="4619134" cy="508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3B01FA-1BCD-4464-5C51-5BF092225673}"/>
              </a:ext>
            </a:extLst>
          </p:cNvPr>
          <p:cNvSpPr/>
          <p:nvPr/>
        </p:nvSpPr>
        <p:spPr>
          <a:xfrm>
            <a:off x="3327006" y="4142859"/>
            <a:ext cx="4619134" cy="508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2F3B58-5A1D-1B54-C14D-041EAD4864C6}"/>
              </a:ext>
            </a:extLst>
          </p:cNvPr>
          <p:cNvSpPr/>
          <p:nvPr/>
        </p:nvSpPr>
        <p:spPr>
          <a:xfrm>
            <a:off x="3518355" y="4686537"/>
            <a:ext cx="6153545" cy="508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10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545C-5EBD-7589-A675-86D650B4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SDLC Roleplay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6BA1C-C689-62F6-CB12-08696C07A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5964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Build an app for students to track their homework.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GB" b="1" dirty="0"/>
              <a:t>Requirements: </a:t>
            </a:r>
            <a:r>
              <a:rPr lang="en-GB" dirty="0"/>
              <a:t>What does the client want the app to do?</a:t>
            </a:r>
          </a:p>
          <a:p>
            <a:pPr marL="0" indent="0">
              <a:buNone/>
            </a:pPr>
            <a:r>
              <a:rPr lang="en-GB" b="1" dirty="0"/>
              <a:t>Design: </a:t>
            </a:r>
            <a:r>
              <a:rPr lang="en-GB" dirty="0"/>
              <a:t>Sketch the interface or database.</a:t>
            </a:r>
          </a:p>
          <a:p>
            <a:pPr marL="0" indent="0">
              <a:buNone/>
            </a:pPr>
            <a:r>
              <a:rPr lang="en-GB" b="1" dirty="0"/>
              <a:t>Implementation: </a:t>
            </a:r>
            <a:r>
              <a:rPr lang="en-GB" dirty="0"/>
              <a:t>Examples of tasks a developer would do.</a:t>
            </a:r>
          </a:p>
          <a:p>
            <a:pPr marL="0" indent="0">
              <a:buNone/>
            </a:pPr>
            <a:r>
              <a:rPr lang="en-GB" b="1" dirty="0"/>
              <a:t>Testing:</a:t>
            </a:r>
            <a:r>
              <a:rPr lang="en-GB" dirty="0"/>
              <a:t> What would you check?</a:t>
            </a:r>
          </a:p>
          <a:p>
            <a:pPr marL="0" indent="0">
              <a:buNone/>
            </a:pPr>
            <a:r>
              <a:rPr lang="en-GB" b="1" dirty="0"/>
              <a:t>Deployment: </a:t>
            </a:r>
            <a:r>
              <a:rPr lang="en-GB" dirty="0"/>
              <a:t>How would users get it?</a:t>
            </a:r>
          </a:p>
          <a:p>
            <a:pPr marL="0" indent="0">
              <a:buNone/>
            </a:pPr>
            <a:r>
              <a:rPr lang="en-GB" b="1" dirty="0"/>
              <a:t>Maintenance: </a:t>
            </a:r>
            <a:r>
              <a:rPr lang="en-GB" dirty="0"/>
              <a:t>What updates might be needed later?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12833A37-313A-CA47-1387-3BC19E55E0FA}"/>
              </a:ext>
            </a:extLst>
          </p:cNvPr>
          <p:cNvSpPr/>
          <p:nvPr/>
        </p:nvSpPr>
        <p:spPr>
          <a:xfrm>
            <a:off x="10481621" y="322738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7A4E915C-BF42-B99C-0378-B11505BBA5D9}"/>
              </a:ext>
            </a:extLst>
          </p:cNvPr>
          <p:cNvSpPr/>
          <p:nvPr/>
        </p:nvSpPr>
        <p:spPr>
          <a:xfrm>
            <a:off x="9982986" y="1602304"/>
            <a:ext cx="2055043" cy="13255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around the room</a:t>
            </a:r>
          </a:p>
        </p:txBody>
      </p:sp>
    </p:spTree>
    <p:extLst>
      <p:ext uri="{BB962C8B-B14F-4D97-AF65-F5344CB8AC3E}">
        <p14:creationId xmlns:p14="http://schemas.microsoft.com/office/powerpoint/2010/main" val="355211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1CFF2-0187-FD73-A465-A7EF97B75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your own SDLC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C833C-7B5E-3E5A-A73B-48643FE29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Using a charting tool such as </a:t>
            </a:r>
            <a:r>
              <a:rPr lang="en-GB" dirty="0">
                <a:hlinkClick r:id="rId2"/>
              </a:rPr>
              <a:t>www.lucid.app</a:t>
            </a:r>
            <a:r>
              <a:rPr lang="en-GB" dirty="0"/>
              <a:t> </a:t>
            </a:r>
          </a:p>
          <a:p>
            <a:r>
              <a:rPr lang="en-GB" dirty="0"/>
              <a:t>Create your own </a:t>
            </a:r>
            <a:r>
              <a:rPr lang="en-GB" b="1" dirty="0">
                <a:solidFill>
                  <a:srgbClr val="FF0000"/>
                </a:solidFill>
              </a:rPr>
              <a:t>Software Development Life Cycle Diagram</a:t>
            </a:r>
          </a:p>
          <a:p>
            <a:r>
              <a:rPr lang="en-GB" dirty="0"/>
              <a:t>Add notes to each step of the cycle to show what happens during each stage</a:t>
            </a:r>
          </a:p>
          <a:p>
            <a:pPr marL="0" indent="0">
              <a:buNone/>
            </a:pPr>
            <a:r>
              <a:rPr lang="en-GB" dirty="0"/>
              <a:t>When complete, submit it as a part of the assessment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A893E905-446D-2723-7FAE-2E21DD7E556A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9B955A2-6FB5-99A9-D8ED-19D978A9539D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87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E5C0E-4B3F-9EC6-2777-1E7EA05A5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stages link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645E9-8801-CDF2-182D-E2F819995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One stage naturally leads onto the next</a:t>
            </a:r>
          </a:p>
          <a:p>
            <a:r>
              <a:rPr lang="en-GB" sz="3600" dirty="0"/>
              <a:t>Poor requirements = poor project</a:t>
            </a:r>
          </a:p>
          <a:p>
            <a:r>
              <a:rPr lang="en-GB" sz="3600" dirty="0"/>
              <a:t>Testing catches many mistakes from implementation</a:t>
            </a:r>
          </a:p>
          <a:p>
            <a:r>
              <a:rPr lang="en-GB" sz="3600" dirty="0"/>
              <a:t>Maintenance keeps the software relevant.</a:t>
            </a:r>
          </a:p>
        </p:txBody>
      </p:sp>
    </p:spTree>
    <p:extLst>
      <p:ext uri="{BB962C8B-B14F-4D97-AF65-F5344CB8AC3E}">
        <p14:creationId xmlns:p14="http://schemas.microsoft.com/office/powerpoint/2010/main" val="137658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6718A-D7E5-B137-3F9D-A2DE3F5D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SDLC in real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CFB75-E14B-1D1F-5539-38F4910D9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FFFF00"/>
                </a:highlight>
              </a:rPr>
              <a:t>Snapchat adds a new feature</a:t>
            </a:r>
          </a:p>
          <a:p>
            <a:r>
              <a:rPr lang="en-GB" sz="3600" dirty="0"/>
              <a:t>Design: how dark mode should look</a:t>
            </a:r>
          </a:p>
          <a:p>
            <a:r>
              <a:rPr lang="en-GB" sz="3600" dirty="0"/>
              <a:t>Implementation: code + UI changes</a:t>
            </a:r>
          </a:p>
          <a:p>
            <a:r>
              <a:rPr lang="en-GB" sz="3600" dirty="0"/>
              <a:t>Testing: check on Android/iOS</a:t>
            </a:r>
          </a:p>
          <a:p>
            <a:r>
              <a:rPr lang="en-GB" sz="3600" dirty="0"/>
              <a:t>Deployment: App Store update</a:t>
            </a:r>
          </a:p>
          <a:p>
            <a:r>
              <a:rPr lang="en-GB" sz="3600" dirty="0"/>
              <a:t>Maintenance: fix brightness bugs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518A55-0F5C-99E2-B61F-D902D6495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038" y="163612"/>
            <a:ext cx="2309464" cy="22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3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90729-C4AD-E9D7-5DCB-E2B74AB50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18379-A439-183E-6199-50F8D0887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Choose one of the following technologies:</a:t>
            </a:r>
          </a:p>
          <a:p>
            <a:pPr lvl="1"/>
            <a:r>
              <a:rPr lang="en-GB" dirty="0"/>
              <a:t>A banking app</a:t>
            </a:r>
          </a:p>
          <a:p>
            <a:pPr lvl="1"/>
            <a:r>
              <a:rPr lang="en-GB" dirty="0"/>
              <a:t>A smart speaker</a:t>
            </a:r>
          </a:p>
          <a:p>
            <a:pPr lvl="1"/>
            <a:r>
              <a:rPr lang="en-GB" dirty="0"/>
              <a:t>A self-checkout system</a:t>
            </a:r>
          </a:p>
          <a:p>
            <a:pPr lvl="1"/>
            <a:r>
              <a:rPr lang="en-GB" dirty="0"/>
              <a:t>A social media app</a:t>
            </a:r>
          </a:p>
          <a:p>
            <a:r>
              <a:rPr lang="en-GB" dirty="0"/>
              <a:t>Describe </a:t>
            </a:r>
            <a:r>
              <a:rPr lang="en-GB" b="1" dirty="0"/>
              <a:t>how the SDLC applies</a:t>
            </a:r>
            <a:r>
              <a:rPr lang="en-GB" dirty="0"/>
              <a:t> to that technology, using one sentence per stage.</a:t>
            </a:r>
          </a:p>
          <a:p>
            <a:r>
              <a:rPr lang="en-GB" dirty="0"/>
              <a:t>150-200 Words in your </a:t>
            </a:r>
            <a:r>
              <a:rPr lang="en-GB"/>
              <a:t>OneNote Workbook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913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98</TotalTime>
  <Words>508</Words>
  <Application>Microsoft Office PowerPoint</Application>
  <PresentationFormat>Widescreen</PresentationFormat>
  <Paragraphs>106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Impact</vt:lpstr>
      <vt:lpstr>Trebuchet MS</vt:lpstr>
      <vt:lpstr>Office Theme</vt:lpstr>
      <vt:lpstr>Software Development Lifecycle</vt:lpstr>
      <vt:lpstr>Retrieval Practice</vt:lpstr>
      <vt:lpstr>PowerPoint Presentation</vt:lpstr>
      <vt:lpstr>Software Development Lifecycle</vt:lpstr>
      <vt:lpstr>Learning Outcomes</vt:lpstr>
      <vt:lpstr>Guess the Stage</vt:lpstr>
      <vt:lpstr>Introducing the SDLC</vt:lpstr>
      <vt:lpstr>The Six Classic Waterfall SDLC Stages</vt:lpstr>
      <vt:lpstr>How to remember it…</vt:lpstr>
      <vt:lpstr>Building a Pizza Restaurant App is like cooking a meal.</vt:lpstr>
      <vt:lpstr>SDLC Roleplay</vt:lpstr>
      <vt:lpstr>Build your own SDLC Diagram</vt:lpstr>
      <vt:lpstr>Why stages link together</vt:lpstr>
      <vt:lpstr>SDLC in real life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2025-11-19T16:06:26Z</dcterms:created>
  <dcterms:modified xsi:type="dcterms:W3CDTF">2026-07-07T08:54:30Z</dcterms:modified>
</cp:coreProperties>
</file>