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16"/>
  </p:notesMasterIdLst>
  <p:sldIdLst>
    <p:sldId id="268" r:id="rId3"/>
    <p:sldId id="263" r:id="rId4"/>
    <p:sldId id="269" r:id="rId5"/>
    <p:sldId id="264" r:id="rId6"/>
    <p:sldId id="266" r:id="rId7"/>
    <p:sldId id="267" r:id="rId8"/>
    <p:sldId id="265" r:id="rId9"/>
    <p:sldId id="270" r:id="rId10"/>
    <p:sldId id="271" r:id="rId11"/>
    <p:sldId id="274" r:id="rId12"/>
    <p:sldId id="272" r:id="rId13"/>
    <p:sldId id="273" r:id="rId14"/>
    <p:sldId id="27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59D26F-7B13-4828-9466-597E59001313}" v="13" dt="2026-07-07T11:29:17.8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2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modSld">
      <pc:chgData name="Simon Rundell" userId="02f36d3d-9692-43c5-873c-1a596eba61c5" providerId="ADAL" clId="{E495193B-C273-4421-898B-4796DEC811A2}" dt="2026-07-07T11:29:17.841" v="12"/>
      <pc:docMkLst>
        <pc:docMk/>
      </pc:docMkLst>
      <pc:sldChg chg="addSp modSp modAnim">
        <pc:chgData name="Simon Rundell" userId="02f36d3d-9692-43c5-873c-1a596eba61c5" providerId="ADAL" clId="{E495193B-C273-4421-898B-4796DEC811A2}" dt="2026-07-07T11:18:52.755" v="1"/>
        <pc:sldMkLst>
          <pc:docMk/>
          <pc:sldMk cId="2805667406" sldId="272"/>
        </pc:sldMkLst>
        <pc:picChg chg="add mod">
          <ac:chgData name="Simon Rundell" userId="02f36d3d-9692-43c5-873c-1a596eba61c5" providerId="ADAL" clId="{E495193B-C273-4421-898B-4796DEC811A2}" dt="2026-07-07T11:18:36.882" v="0"/>
          <ac:picMkLst>
            <pc:docMk/>
            <pc:sldMk cId="2805667406" sldId="272"/>
            <ac:picMk id="4" creationId="{EBE3AD86-C395-77A4-1DD5-76E3EB649B15}"/>
          </ac:picMkLst>
        </pc:picChg>
      </pc:sldChg>
      <pc:sldChg chg="addSp modSp modAnim">
        <pc:chgData name="Simon Rundell" userId="02f36d3d-9692-43c5-873c-1a596eba61c5" providerId="ADAL" clId="{E495193B-C273-4421-898B-4796DEC811A2}" dt="2026-07-07T11:28:06.154" v="11" actId="20577"/>
        <pc:sldMkLst>
          <pc:docMk/>
          <pc:sldMk cId="2145365562" sldId="273"/>
        </pc:sldMkLst>
        <pc:spChg chg="add mod">
          <ac:chgData name="Simon Rundell" userId="02f36d3d-9692-43c5-873c-1a596eba61c5" providerId="ADAL" clId="{E495193B-C273-4421-898B-4796DEC811A2}" dt="2026-07-07T11:28:06.154" v="11" actId="20577"/>
          <ac:spMkLst>
            <pc:docMk/>
            <pc:sldMk cId="2145365562" sldId="273"/>
            <ac:spMk id="4" creationId="{600B9477-501F-4E7A-2A07-4AB8C31B8D10}"/>
          </ac:spMkLst>
        </pc:spChg>
      </pc:sldChg>
      <pc:sldChg chg="addSp modSp modAnim">
        <pc:chgData name="Simon Rundell" userId="02f36d3d-9692-43c5-873c-1a596eba61c5" providerId="ADAL" clId="{E495193B-C273-4421-898B-4796DEC811A2}" dt="2026-07-07T11:25:16.714" v="7"/>
        <pc:sldMkLst>
          <pc:docMk/>
          <pc:sldMk cId="1248288373" sldId="274"/>
        </pc:sldMkLst>
        <pc:spChg chg="add mod">
          <ac:chgData name="Simon Rundell" userId="02f36d3d-9692-43c5-873c-1a596eba61c5" providerId="ADAL" clId="{E495193B-C273-4421-898B-4796DEC811A2}" dt="2026-07-07T11:21:09.061" v="4"/>
          <ac:spMkLst>
            <pc:docMk/>
            <pc:sldMk cId="1248288373" sldId="274"/>
            <ac:spMk id="4" creationId="{F16CFBA4-6A4C-1DC1-81F1-E332CF2FF874}"/>
          </ac:spMkLst>
        </pc:spChg>
        <pc:spChg chg="add mod">
          <ac:chgData name="Simon Rundell" userId="02f36d3d-9692-43c5-873c-1a596eba61c5" providerId="ADAL" clId="{E495193B-C273-4421-898B-4796DEC811A2}" dt="2026-07-07T11:21:41.276" v="5"/>
          <ac:spMkLst>
            <pc:docMk/>
            <pc:sldMk cId="1248288373" sldId="274"/>
            <ac:spMk id="5" creationId="{3929D006-495D-DE07-B0BF-0565613BF56A}"/>
          </ac:spMkLst>
        </pc:spChg>
      </pc:sldChg>
      <pc:sldChg chg="addSp modSp">
        <pc:chgData name="Simon Rundell" userId="02f36d3d-9692-43c5-873c-1a596eba61c5" providerId="ADAL" clId="{E495193B-C273-4421-898B-4796DEC811A2}" dt="2026-07-07T11:29:17.841" v="12"/>
        <pc:sldMkLst>
          <pc:docMk/>
          <pc:sldMk cId="2797527672" sldId="275"/>
        </pc:sldMkLst>
        <pc:spChg chg="add mod">
          <ac:chgData name="Simon Rundell" userId="02f36d3d-9692-43c5-873c-1a596eba61c5" providerId="ADAL" clId="{E495193B-C273-4421-898B-4796DEC811A2}" dt="2026-07-07T11:29:17.841" v="12"/>
          <ac:spMkLst>
            <pc:docMk/>
            <pc:sldMk cId="2797527672" sldId="275"/>
            <ac:spMk id="4" creationId="{5452A495-224C-801F-B26A-EDDB003B122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5287B-A69E-DE88-F592-72EF2A525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Unit 3: Coding Paradigms</a:t>
            </a:r>
          </a:p>
        </p:txBody>
      </p:sp>
      <p:pic>
        <p:nvPicPr>
          <p:cNvPr id="4" name="Picture 3" descr="Programming Paradigms: Comparing Mobile App Development Frameworks">
            <a:extLst>
              <a:ext uri="{FF2B5EF4-FFF2-40B4-BE49-F238E27FC236}">
                <a16:creationId xmlns:a16="http://schemas.microsoft.com/office/drawing/2014/main" id="{A2978D5C-5F37-553E-FF83-CBA8CF8BF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7914"/>
            <a:ext cx="5260086" cy="526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488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Visit: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2"/>
              </a:rPr>
              <a:t>https://retrieval.toolsforteaching.co.uk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5400" dirty="0"/>
              <a:t>Code: </a:t>
            </a:r>
          </a:p>
        </p:txBody>
      </p:sp>
    </p:spTree>
    <p:extLst>
      <p:ext uri="{BB962C8B-B14F-4D97-AF65-F5344CB8AC3E}">
        <p14:creationId xmlns:p14="http://schemas.microsoft.com/office/powerpoint/2010/main" val="164429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69A2E-248B-FA22-CE4F-1FB4489B0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E11F6-3F9D-9715-816F-8D1A12842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Unit 3: Coding Paradigms</a:t>
            </a:r>
          </a:p>
        </p:txBody>
      </p:sp>
      <p:pic>
        <p:nvPicPr>
          <p:cNvPr id="4" name="Picture 3" descr="Programming Paradigms: Comparing Mobile App Development Frameworks">
            <a:extLst>
              <a:ext uri="{FF2B5EF4-FFF2-40B4-BE49-F238E27FC236}">
                <a16:creationId xmlns:a16="http://schemas.microsoft.com/office/drawing/2014/main" id="{4792DC3D-D251-4083-8EDD-5884D96A1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7914"/>
            <a:ext cx="5260086" cy="526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35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F5D7-D0A4-702C-539B-53EC279AF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5A06B-2A44-E594-5D96-095076362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To recognise the names of different approaches to coding</a:t>
            </a:r>
          </a:p>
          <a:p>
            <a:r>
              <a:rPr lang="en-GB" sz="3600" dirty="0"/>
              <a:t>To understand that not every approach is appropriate to any given problem</a:t>
            </a:r>
          </a:p>
        </p:txBody>
      </p:sp>
    </p:spTree>
    <p:extLst>
      <p:ext uri="{BB962C8B-B14F-4D97-AF65-F5344CB8AC3E}">
        <p14:creationId xmlns:p14="http://schemas.microsoft.com/office/powerpoint/2010/main" val="1585042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DCBB3-F475-E198-21D2-7DE287207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Activity: What does Code Control?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4B18-3DC6-A580-A46F-62A492476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89" y="1337818"/>
            <a:ext cx="9452211" cy="481838"/>
          </a:xfrm>
        </p:spPr>
        <p:txBody>
          <a:bodyPr/>
          <a:lstStyle/>
          <a:p>
            <a:r>
              <a:rPr lang="en-GB" dirty="0"/>
              <a:t>Is code involved in these items?</a:t>
            </a:r>
          </a:p>
        </p:txBody>
      </p:sp>
      <p:pic>
        <p:nvPicPr>
          <p:cNvPr id="4" name="Picture 3" descr="Traffic light - Wikipedia">
            <a:extLst>
              <a:ext uri="{FF2B5EF4-FFF2-40B4-BE49-F238E27FC236}">
                <a16:creationId xmlns:a16="http://schemas.microsoft.com/office/drawing/2014/main" id="{925799DB-E60F-3CC8-7278-AB16E49EF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809" y="1851723"/>
            <a:ext cx="1479092" cy="19701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7B2BCB-2C6C-6AB6-A43D-897CC3D23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085" y="1819656"/>
            <a:ext cx="1289202" cy="18954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CD4CFC-1645-19A2-4E7F-66D048A9FF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172" y="2836798"/>
            <a:ext cx="1816648" cy="21915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65426F-32D7-FCA2-32B5-CA27C8D25C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304" y="4043234"/>
            <a:ext cx="2626868" cy="19701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DFB493-A63E-1B73-AB99-4FC2C87BD5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776" y="4246817"/>
            <a:ext cx="3255148" cy="1831021"/>
          </a:xfrm>
          <a:prstGeom prst="rect">
            <a:avLst/>
          </a:prstGeom>
        </p:spPr>
      </p:pic>
      <p:pic>
        <p:nvPicPr>
          <p:cNvPr id="13" name="Yes Stamp">
            <a:extLst>
              <a:ext uri="{FF2B5EF4-FFF2-40B4-BE49-F238E27FC236}">
                <a16:creationId xmlns:a16="http://schemas.microsoft.com/office/drawing/2014/main" id="{36B10853-A6CD-1497-5756-A6E187730F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04" y="1361803"/>
            <a:ext cx="8600120" cy="517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22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F72A8A9-EC60-244F-AE96-484BE4AF7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1" y="1822450"/>
            <a:ext cx="707777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7200" dirty="0"/>
              <a:t>What would happen if code suddenly stopped working</a:t>
            </a:r>
          </a:p>
        </p:txBody>
      </p:sp>
      <p:pic>
        <p:nvPicPr>
          <p:cNvPr id="8" name="Content Placeholder 4" descr="A question mark drawn on a black background&#10;&#10;AI-generated content may be incorrect.">
            <a:extLst>
              <a:ext uri="{FF2B5EF4-FFF2-40B4-BE49-F238E27FC236}">
                <a16:creationId xmlns:a16="http://schemas.microsoft.com/office/drawing/2014/main" id="{F6486B8B-22CA-6DAB-A141-3C7CE1EF2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7137">
            <a:off x="5930446" y="-181054"/>
            <a:ext cx="6466889" cy="646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50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167B7-6D3D-C94C-F497-C8DF49F5B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Remember:</a:t>
            </a:r>
          </a:p>
        </p:txBody>
      </p:sp>
      <p:sp>
        <p:nvSpPr>
          <p:cNvPr id="4" name="MyShape">
            <a:extLst>
              <a:ext uri="{FF2B5EF4-FFF2-40B4-BE49-F238E27FC236}">
                <a16:creationId xmlns:a16="http://schemas.microsoft.com/office/drawing/2014/main" id="{BC152FAE-6B5F-696B-FC51-D5F92D6D32BC}"/>
              </a:ext>
            </a:extLst>
          </p:cNvPr>
          <p:cNvSpPr/>
          <p:nvPr/>
        </p:nvSpPr>
        <p:spPr>
          <a:xfrm>
            <a:off x="640080" y="1463040"/>
            <a:ext cx="7982712" cy="436168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rgbClr val="000000"/>
                </a:solidFill>
                <a:latin typeface="Trebuchet MS" panose="020B0603020202020204" pitchFamily="34" charset="0"/>
              </a:rPr>
              <a:t>Code is </a:t>
            </a:r>
            <a:r>
              <a:rPr lang="en-GB" sz="6600" b="1" dirty="0">
                <a:solidFill>
                  <a:srgbClr val="FF0000"/>
                </a:solidFill>
                <a:latin typeface="Trebuchet MS" panose="020B0603020202020204" pitchFamily="34" charset="0"/>
              </a:rPr>
              <a:t>a set of instructions </a:t>
            </a:r>
            <a:r>
              <a:rPr lang="en-GB" sz="6600" dirty="0">
                <a:solidFill>
                  <a:srgbClr val="000000"/>
                </a:solidFill>
                <a:latin typeface="Trebuchet MS" panose="020B0603020202020204" pitchFamily="34" charset="0"/>
              </a:rPr>
              <a:t>not intelligence</a:t>
            </a:r>
          </a:p>
        </p:txBody>
      </p:sp>
    </p:spTree>
    <p:extLst>
      <p:ext uri="{BB962C8B-B14F-4D97-AF65-F5344CB8AC3E}">
        <p14:creationId xmlns:p14="http://schemas.microsoft.com/office/powerpoint/2010/main" val="1561185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1C1DF9-D101-07CE-AD85-D6929EF97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Paradigm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E1E92F-AC3E-334C-957E-52D0FA199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518414"/>
          </a:xfrm>
        </p:spPr>
        <p:txBody>
          <a:bodyPr/>
          <a:lstStyle/>
          <a:p>
            <a:r>
              <a:rPr lang="en-GB" dirty="0"/>
              <a:t>It’s a bit of a posh word, but it’s the right one.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217B00-31D8-FAA4-3E16-F6A73DAC6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43121"/>
            <a:ext cx="9564624" cy="46148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CEF3CE-09BC-3631-5BC5-72B31145B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6685">
            <a:off x="6353529" y="326595"/>
            <a:ext cx="3845025" cy="629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338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510A-6479-929A-0484-54953CC89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Paradigm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D3752-CE50-ECE9-57F8-D0E1CD4A5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paradigm is therefore </a:t>
            </a:r>
          </a:p>
          <a:p>
            <a:endParaRPr lang="en-GB" dirty="0"/>
          </a:p>
        </p:txBody>
      </p:sp>
      <p:sp>
        <p:nvSpPr>
          <p:cNvPr id="4" name="MyShape">
            <a:extLst>
              <a:ext uri="{FF2B5EF4-FFF2-40B4-BE49-F238E27FC236}">
                <a16:creationId xmlns:a16="http://schemas.microsoft.com/office/drawing/2014/main" id="{F16CFBA4-6A4C-1DC1-81F1-E332CF2FF874}"/>
              </a:ext>
            </a:extLst>
          </p:cNvPr>
          <p:cNvSpPr/>
          <p:nvPr/>
        </p:nvSpPr>
        <p:spPr>
          <a:xfrm>
            <a:off x="1452235" y="2660904"/>
            <a:ext cx="7132320" cy="2505456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chemeClr val="tx1"/>
                </a:solidFill>
              </a:rPr>
              <a:t>“A way of working”</a:t>
            </a:r>
          </a:p>
        </p:txBody>
      </p:sp>
      <p:sp>
        <p:nvSpPr>
          <p:cNvPr id="5" name="Note this down">
            <a:extLst>
              <a:ext uri="{FF2B5EF4-FFF2-40B4-BE49-F238E27FC236}">
                <a16:creationId xmlns:a16="http://schemas.microsoft.com/office/drawing/2014/main" id="{3929D006-495D-DE07-B0BF-0565613BF56A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pic>
        <p:nvPicPr>
          <p:cNvPr id="7" name="OneNote">
            <a:extLst>
              <a:ext uri="{FF2B5EF4-FFF2-40B4-BE49-F238E27FC236}">
                <a16:creationId xmlns:a16="http://schemas.microsoft.com/office/drawing/2014/main" id="{87D405A1-1F3C-11A5-1304-652B477BE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966" y="983456"/>
            <a:ext cx="812806" cy="81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28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2CC4C-EF50-433D-87A5-781297A03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Video</a:t>
            </a:r>
          </a:p>
        </p:txBody>
      </p:sp>
      <p:pic>
        <p:nvPicPr>
          <p:cNvPr id="4" name="What are Programming Paradigms Revoiced">
            <a:hlinkClick r:id="" action="ppaction://media"/>
            <a:extLst>
              <a:ext uri="{FF2B5EF4-FFF2-40B4-BE49-F238E27FC236}">
                <a16:creationId xmlns:a16="http://schemas.microsoft.com/office/drawing/2014/main" id="{EBE3AD86-C395-77A4-1DD5-76E3EB649B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312664"/>
            <a:ext cx="9858375" cy="554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66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22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07800-A139-23AA-2896-89DFFFC27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isn’t there just one programming language?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237ED5-03CD-7288-48EE-A8B7EA824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I’ve mentioned quite a few languages since we began this course</a:t>
            </a:r>
          </a:p>
          <a:p>
            <a:r>
              <a:rPr lang="en-GB" dirty="0"/>
              <a:t>We’ve explicitly taught </a:t>
            </a:r>
            <a:r>
              <a:rPr lang="en-GB" b="1" dirty="0">
                <a:solidFill>
                  <a:srgbClr val="FF0000"/>
                </a:solidFill>
              </a:rPr>
              <a:t>Python</a:t>
            </a:r>
          </a:p>
          <a:p>
            <a:r>
              <a:rPr lang="en-GB" dirty="0"/>
              <a:t>…but what about the others?</a:t>
            </a:r>
          </a:p>
          <a:p>
            <a:r>
              <a:rPr lang="en-GB" dirty="0"/>
              <a:t>Explore some of the other languages, see what they do and answer the questions in your OneNote workbook</a:t>
            </a:r>
          </a:p>
        </p:txBody>
      </p:sp>
      <p:sp>
        <p:nvSpPr>
          <p:cNvPr id="4" name="Minutes display">
            <a:extLst>
              <a:ext uri="{FF2B5EF4-FFF2-40B4-BE49-F238E27FC236}">
                <a16:creationId xmlns:a16="http://schemas.microsoft.com/office/drawing/2014/main" id="{600B9477-501F-4E7A-2A07-4AB8C31B8D10}"/>
              </a:ext>
            </a:extLst>
          </p:cNvPr>
          <p:cNvSpPr/>
          <p:nvPr/>
        </p:nvSpPr>
        <p:spPr>
          <a:xfrm>
            <a:off x="10384736" y="4179966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365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45CBF-1873-FE3A-FFC7-F60BBA16A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Define Coding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F1473-10F4-D469-E3E9-D1440E622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Complete the OneNote Workbook grid to define some of the key coding types</a:t>
            </a:r>
          </a:p>
          <a:p>
            <a:r>
              <a:rPr lang="en-GB" dirty="0"/>
              <a:t>Use examples if you can</a:t>
            </a:r>
          </a:p>
          <a:p>
            <a:pPr lvl="1"/>
            <a:r>
              <a:rPr lang="en-GB" dirty="0"/>
              <a:t>Screenshots from python.toolsforteaching.co.uk </a:t>
            </a:r>
          </a:p>
        </p:txBody>
      </p:sp>
      <p:sp>
        <p:nvSpPr>
          <p:cNvPr id="4" name="Minutes display">
            <a:extLst>
              <a:ext uri="{FF2B5EF4-FFF2-40B4-BE49-F238E27FC236}">
                <a16:creationId xmlns:a16="http://schemas.microsoft.com/office/drawing/2014/main" id="{5452A495-224C-801F-B26A-EDDB003B122A}"/>
              </a:ext>
            </a:extLst>
          </p:cNvPr>
          <p:cNvSpPr/>
          <p:nvPr/>
        </p:nvSpPr>
        <p:spPr>
          <a:xfrm>
            <a:off x="10485320" y="897270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20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527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E5B110B2-899A-4F0D-A60D-8EC765C77203}" vid="{F1ACD5B6-BC30-4F25-8311-6D794E69385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E5B110B2-899A-4F0D-A60D-8EC765C77203}" vid="{BC5D4902-6898-4D02-8E63-411D0365D0A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119</TotalTime>
  <Words>212</Words>
  <Application>Microsoft Office PowerPoint</Application>
  <PresentationFormat>Widescreen</PresentationFormat>
  <Paragraphs>38</Paragraphs>
  <Slides>13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Arial</vt:lpstr>
      <vt:lpstr>Impact</vt:lpstr>
      <vt:lpstr>Trebuchet MS</vt:lpstr>
      <vt:lpstr>Office Theme</vt:lpstr>
      <vt:lpstr>Office Theme</vt:lpstr>
      <vt:lpstr>Unit 3: Coding Paradigms</vt:lpstr>
      <vt:lpstr>Recall Exercise</vt:lpstr>
      <vt:lpstr>Unit 3: Coding Paradigms</vt:lpstr>
      <vt:lpstr>PowerPoint Presentation</vt:lpstr>
      <vt:lpstr>Learning Objectives</vt:lpstr>
      <vt:lpstr>Activity: What does Code Control?</vt:lpstr>
      <vt:lpstr>PowerPoint Presentation</vt:lpstr>
      <vt:lpstr>Remember:</vt:lpstr>
      <vt:lpstr>Paradigm</vt:lpstr>
      <vt:lpstr>Paradigm</vt:lpstr>
      <vt:lpstr>Video</vt:lpstr>
      <vt:lpstr>Why isn’t there just one programming language?</vt:lpstr>
      <vt:lpstr>Define Coding Types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1</cp:revision>
  <dcterms:created xsi:type="dcterms:W3CDTF">2026-07-07T09:30:51Z</dcterms:created>
  <dcterms:modified xsi:type="dcterms:W3CDTF">2026-07-07T11:30:27Z</dcterms:modified>
</cp:coreProperties>
</file>