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8"/>
  </p:notesMasterIdLst>
  <p:sldIdLst>
    <p:sldId id="266" r:id="rId3"/>
    <p:sldId id="298" r:id="rId4"/>
    <p:sldId id="264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6" r:id="rId15"/>
    <p:sldId id="295" r:id="rId16"/>
    <p:sldId id="2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80CDF2-5470-485E-AEB1-93525FC0C305}" v="2" dt="2026-07-07T12:10:21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undo custSel addSld delSld modSld">
      <pc:chgData name="Simon Rundell" userId="02f36d3d-9692-43c5-873c-1a596eba61c5" providerId="ADAL" clId="{E495193B-C273-4421-898B-4796DEC811A2}" dt="2026-07-07T12:10:57.753" v="42" actId="20577"/>
      <pc:docMkLst>
        <pc:docMk/>
      </pc:docMkLst>
      <pc:sldChg chg="add del">
        <pc:chgData name="Simon Rundell" userId="02f36d3d-9692-43c5-873c-1a596eba61c5" providerId="ADAL" clId="{E495193B-C273-4421-898B-4796DEC811A2}" dt="2026-07-07T12:10:49.684" v="29" actId="47"/>
        <pc:sldMkLst>
          <pc:docMk/>
          <pc:sldMk cId="1644293576" sldId="263"/>
        </pc:sldMkLst>
      </pc:sldChg>
      <pc:sldChg chg="modSp mod">
        <pc:chgData name="Simon Rundell" userId="02f36d3d-9692-43c5-873c-1a596eba61c5" providerId="ADAL" clId="{E495193B-C273-4421-898B-4796DEC811A2}" dt="2026-07-07T12:10:43.938" v="28" actId="20577"/>
        <pc:sldMkLst>
          <pc:docMk/>
          <pc:sldMk cId="3496433982" sldId="266"/>
        </pc:sldMkLst>
        <pc:spChg chg="mod">
          <ac:chgData name="Simon Rundell" userId="02f36d3d-9692-43c5-873c-1a596eba61c5" providerId="ADAL" clId="{E495193B-C273-4421-898B-4796DEC811A2}" dt="2026-07-07T12:10:43.938" v="28" actId="20577"/>
          <ac:spMkLst>
            <pc:docMk/>
            <pc:sldMk cId="3496433982" sldId="266"/>
            <ac:spMk id="6" creationId="{37A1E132-811E-CC1C-CCFB-234EC1818F1F}"/>
          </ac:spMkLst>
        </pc:spChg>
      </pc:sldChg>
      <pc:sldChg chg="modSp mod">
        <pc:chgData name="Simon Rundell" userId="02f36d3d-9692-43c5-873c-1a596eba61c5" providerId="ADAL" clId="{E495193B-C273-4421-898B-4796DEC811A2}" dt="2026-07-07T12:10:57.753" v="42" actId="20577"/>
        <pc:sldMkLst>
          <pc:docMk/>
          <pc:sldMk cId="593241257" sldId="286"/>
        </pc:sldMkLst>
        <pc:spChg chg="mod">
          <ac:chgData name="Simon Rundell" userId="02f36d3d-9692-43c5-873c-1a596eba61c5" providerId="ADAL" clId="{E495193B-C273-4421-898B-4796DEC811A2}" dt="2026-07-07T12:10:57.753" v="42" actId="20577"/>
          <ac:spMkLst>
            <pc:docMk/>
            <pc:sldMk cId="593241257" sldId="286"/>
            <ac:spMk id="6" creationId="{962EDA3A-2548-EC20-9367-EE6CF57FADCD}"/>
          </ac:spMkLst>
        </pc:spChg>
      </pc:sldChg>
      <pc:sldChg chg="modSp add mod">
        <pc:chgData name="Simon Rundell" userId="02f36d3d-9692-43c5-873c-1a596eba61c5" providerId="ADAL" clId="{E495193B-C273-4421-898B-4796DEC811A2}" dt="2026-07-07T12:10:25.369" v="8" actId="207"/>
        <pc:sldMkLst>
          <pc:docMk/>
          <pc:sldMk cId="2022069022" sldId="298"/>
        </pc:sldMkLst>
        <pc:spChg chg="mod">
          <ac:chgData name="Simon Rundell" userId="02f36d3d-9692-43c5-873c-1a596eba61c5" providerId="ADAL" clId="{E495193B-C273-4421-898B-4796DEC811A2}" dt="2026-07-07T12:10:25.369" v="8" actId="207"/>
          <ac:spMkLst>
            <pc:docMk/>
            <pc:sldMk cId="2022069022" sldId="298"/>
            <ac:spMk id="3" creationId="{44BE340F-1537-1DD8-A4C0-90C99D913A49}"/>
          </ac:spMkLst>
        </pc:spChg>
      </pc:sldChg>
      <pc:sldChg chg="new add del">
        <pc:chgData name="Simon Rundell" userId="02f36d3d-9692-43c5-873c-1a596eba61c5" providerId="ADAL" clId="{E495193B-C273-4421-898B-4796DEC811A2}" dt="2026-07-07T12:10:27.843" v="9" actId="47"/>
        <pc:sldMkLst>
          <pc:docMk/>
          <pc:sldMk cId="704887451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Declarative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03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f8pmph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206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22C30-84C8-3830-7B1C-12EB3462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D72E8C-B0F5-DD93-9DFE-43AF5A837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62EDA3A-2548-EC20-9367-EE6CF57FA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Declarative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6E58EED-37CF-CE8E-6986-5E0BDB7F9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03</a:t>
            </a:r>
          </a:p>
        </p:txBody>
      </p:sp>
    </p:spTree>
    <p:extLst>
      <p:ext uri="{BB962C8B-B14F-4D97-AF65-F5344CB8AC3E}">
        <p14:creationId xmlns:p14="http://schemas.microsoft.com/office/powerpoint/2010/main" val="59324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Define declarative coding</a:t>
            </a:r>
          </a:p>
          <a:p>
            <a:r>
              <a:rPr lang="en-GB" dirty="0"/>
              <a:t>Explain how declarative coding differs from imperative coding</a:t>
            </a:r>
          </a:p>
          <a:p>
            <a:r>
              <a:rPr lang="en-GB" dirty="0"/>
              <a:t>Identify situations where declarative coding is suitable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31B0-B865-6CBE-8DF7-41ABC5F9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68C1-996E-1F3C-01B3-35765652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Declarative</a:t>
            </a:r>
          </a:p>
          <a:p>
            <a:r>
              <a:rPr lang="en-GB" dirty="0"/>
              <a:t>Condition</a:t>
            </a:r>
          </a:p>
          <a:p>
            <a:r>
              <a:rPr lang="en-GB" dirty="0"/>
              <a:t>Rule</a:t>
            </a:r>
          </a:p>
          <a:p>
            <a:r>
              <a:rPr lang="en-GB" dirty="0"/>
              <a:t>State</a:t>
            </a:r>
          </a:p>
          <a:p>
            <a:r>
              <a:rPr lang="en-GB" dirty="0"/>
              <a:t>Outcome</a:t>
            </a:r>
          </a:p>
        </p:txBody>
      </p:sp>
    </p:spTree>
    <p:extLst>
      <p:ext uri="{BB962C8B-B14F-4D97-AF65-F5344CB8AC3E}">
        <p14:creationId xmlns:p14="http://schemas.microsoft.com/office/powerpoint/2010/main" val="225129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FCF7-5429-44AA-E72B-22EF3042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Imperative to Declarative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F47A-86CD-E3F1-9A35-94C4DD8F2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93299"/>
            <a:ext cx="9452211" cy="979744"/>
          </a:xfrm>
        </p:spPr>
        <p:txBody>
          <a:bodyPr>
            <a:normAutofit fontScale="92500"/>
          </a:bodyPr>
          <a:lstStyle/>
          <a:p>
            <a:r>
              <a:rPr lang="en-GB" dirty="0"/>
              <a:t>Last lesson, you told the computer how to do something.</a:t>
            </a:r>
          </a:p>
          <a:p>
            <a:r>
              <a:rPr lang="en-GB" dirty="0"/>
              <a:t>What if instead we only told it what we want?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51804E12-E8A2-75CA-7485-41F1DA544504}"/>
              </a:ext>
            </a:extLst>
          </p:cNvPr>
          <p:cNvSpPr/>
          <p:nvPr/>
        </p:nvSpPr>
        <p:spPr>
          <a:xfrm>
            <a:off x="444614" y="2918862"/>
            <a:ext cx="8935360" cy="162316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0000"/>
                </a:solidFill>
                <a:latin typeface="Impact" panose="020B0806030902050204" pitchFamily="34" charset="0"/>
              </a:rPr>
              <a:t>Declarative Coding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F2395DD2-3723-AB0C-42AC-BF25D504C6F1}"/>
              </a:ext>
            </a:extLst>
          </p:cNvPr>
          <p:cNvSpPr/>
          <p:nvPr/>
        </p:nvSpPr>
        <p:spPr>
          <a:xfrm>
            <a:off x="444615" y="4660607"/>
            <a:ext cx="8935359" cy="120818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Imperative → how</a:t>
            </a:r>
          </a:p>
          <a:p>
            <a:pPr algn="ctr"/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Declarative → what</a:t>
            </a:r>
          </a:p>
        </p:txBody>
      </p:sp>
    </p:spTree>
    <p:extLst>
      <p:ext uri="{BB962C8B-B14F-4D97-AF65-F5344CB8AC3E}">
        <p14:creationId xmlns:p14="http://schemas.microsoft.com/office/powerpoint/2010/main" val="40182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D37C7-B8F7-13F3-7CA7-A696D781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Declarative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33019-8120-7F79-E740-46E4673B3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Declarative coding:</a:t>
            </a:r>
          </a:p>
          <a:p>
            <a:pPr lvl="1"/>
            <a:r>
              <a:rPr lang="en-GB" dirty="0"/>
              <a:t>Describes the desired result</a:t>
            </a:r>
          </a:p>
          <a:p>
            <a:pPr lvl="1"/>
            <a:r>
              <a:rPr lang="en-GB" dirty="0"/>
              <a:t>Does not specify every step</a:t>
            </a:r>
          </a:p>
          <a:p>
            <a:pPr lvl="1"/>
            <a:r>
              <a:rPr lang="en-GB" dirty="0"/>
              <a:t>Focuses on rules or conditions</a:t>
            </a:r>
          </a:p>
          <a:p>
            <a:pPr lvl="1"/>
            <a:endParaRPr lang="en-GB" dirty="0"/>
          </a:p>
          <a:p>
            <a:r>
              <a:rPr lang="en-GB" dirty="0"/>
              <a:t>Examples</a:t>
            </a:r>
          </a:p>
          <a:p>
            <a:pPr lvl="1"/>
            <a:r>
              <a:rPr lang="en-GB" dirty="0"/>
              <a:t>“Show all students with attendance above 90%”</a:t>
            </a:r>
          </a:p>
          <a:p>
            <a:pPr lvl="1"/>
            <a:r>
              <a:rPr lang="en-GB" dirty="0"/>
              <a:t>“Make the page text blue”</a:t>
            </a:r>
          </a:p>
        </p:txBody>
      </p:sp>
    </p:spTree>
    <p:extLst>
      <p:ext uri="{BB962C8B-B14F-4D97-AF65-F5344CB8AC3E}">
        <p14:creationId xmlns:p14="http://schemas.microsoft.com/office/powerpoint/2010/main" val="26122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3D14-D18E-AD1A-5647-06A5E4D7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Research: Where is Declarative Coding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EC5E7-B261-9370-6381-7E2E253B5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these declarative-style technology:</a:t>
            </a:r>
          </a:p>
          <a:p>
            <a:pPr lvl="1"/>
            <a:r>
              <a:rPr lang="en-GB" dirty="0"/>
              <a:t>HTML (page structure)</a:t>
            </a:r>
          </a:p>
          <a:p>
            <a:pPr lvl="1"/>
            <a:r>
              <a:rPr lang="en-GB" dirty="0"/>
              <a:t>SQL (data queries)</a:t>
            </a:r>
          </a:p>
          <a:p>
            <a:pPr lvl="1"/>
            <a:r>
              <a:rPr lang="en-GB" dirty="0"/>
              <a:t>CSS (page appearance)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A7D2553B-14A4-4D2D-73C7-247FD79DC48E}"/>
              </a:ext>
            </a:extLst>
          </p:cNvPr>
          <p:cNvSpPr/>
          <p:nvPr/>
        </p:nvSpPr>
        <p:spPr>
          <a:xfrm>
            <a:off x="10179834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EC4F07AE-12D4-3C64-8101-3CD54A4E0056}"/>
              </a:ext>
            </a:extLst>
          </p:cNvPr>
          <p:cNvSpPr/>
          <p:nvPr/>
        </p:nvSpPr>
        <p:spPr>
          <a:xfrm>
            <a:off x="10587470" y="1489105"/>
            <a:ext cx="1057771" cy="16965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30 mins</a:t>
            </a:r>
          </a:p>
          <a:p>
            <a:pPr algn="ctr"/>
            <a:endParaRPr lang="en-US" b="1" dirty="0">
              <a:latin typeface="Trebuchet MS" panose="020B0603020202020204" pitchFamily="34" charset="0"/>
            </a:endParaRPr>
          </a:p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10 min each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752E21-09D6-BBEC-1766-BEBC853F7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426" y="3658259"/>
            <a:ext cx="5767813" cy="2180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312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98E9-C03E-BF0E-FC7E-D5FB4A56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Imperative vs Declarative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178F4-AE06-EB01-322A-A729A0C67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507817"/>
            <a:ext cx="9452211" cy="4351338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>
                <a:highlight>
                  <a:srgbClr val="FFFF00"/>
                </a:highlight>
              </a:rPr>
              <a:t>You want a room to stay at 20°C.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Write:</a:t>
            </a:r>
          </a:p>
          <a:p>
            <a:pPr lvl="1"/>
            <a:r>
              <a:rPr lang="en-GB" dirty="0"/>
              <a:t>One </a:t>
            </a:r>
            <a:r>
              <a:rPr lang="en-GB" i="1" dirty="0"/>
              <a:t>imperative-style</a:t>
            </a:r>
            <a:r>
              <a:rPr lang="en-GB" dirty="0"/>
              <a:t> description (step-by-step)</a:t>
            </a:r>
          </a:p>
          <a:p>
            <a:pPr lvl="1"/>
            <a:r>
              <a:rPr lang="en-GB" dirty="0"/>
              <a:t>One </a:t>
            </a:r>
            <a:r>
              <a:rPr lang="en-GB" i="1" dirty="0"/>
              <a:t>declarative-style</a:t>
            </a:r>
            <a:r>
              <a:rPr lang="en-GB" dirty="0"/>
              <a:t> description (rule)</a:t>
            </a:r>
          </a:p>
          <a:p>
            <a:pPr lvl="1"/>
            <a:endParaRPr lang="en-GB" dirty="0"/>
          </a:p>
          <a:p>
            <a:r>
              <a:rPr lang="en-GB" dirty="0"/>
              <a:t>Rules</a:t>
            </a:r>
          </a:p>
          <a:p>
            <a:pPr lvl="1"/>
            <a:r>
              <a:rPr lang="en-GB" dirty="0"/>
              <a:t>Plain English only</a:t>
            </a:r>
          </a:p>
          <a:p>
            <a:pPr lvl="1"/>
            <a:r>
              <a:rPr lang="en-GB" dirty="0"/>
              <a:t>No programming keywords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788C5E26-FD76-1B3C-3040-3B4201C05E8A}"/>
              </a:ext>
            </a:extLst>
          </p:cNvPr>
          <p:cNvSpPr/>
          <p:nvPr/>
        </p:nvSpPr>
        <p:spPr>
          <a:xfrm>
            <a:off x="10455135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20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550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70851-DA46-1031-68E6-D673A9E0A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Imperative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862BA8-DF0E-4878-887A-C067DD809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77" y="3518591"/>
            <a:ext cx="9452211" cy="2653839"/>
          </a:xfrm>
        </p:spPr>
        <p:txBody>
          <a:bodyPr/>
          <a:lstStyle/>
          <a:p>
            <a:r>
              <a:rPr lang="en-GB" dirty="0"/>
              <a:t>Why this is a good imperative model:</a:t>
            </a:r>
          </a:p>
          <a:p>
            <a:pPr lvl="1"/>
            <a:r>
              <a:rPr lang="en-GB" dirty="0"/>
              <a:t>Instructions are explicit and ordered</a:t>
            </a:r>
          </a:p>
          <a:p>
            <a:pPr lvl="1"/>
            <a:r>
              <a:rPr lang="en-GB" dirty="0"/>
              <a:t>The sequence matters</a:t>
            </a:r>
          </a:p>
          <a:p>
            <a:pPr lvl="1"/>
            <a:r>
              <a:rPr lang="en-GB" dirty="0"/>
              <a:t>The system is told what actions to take</a:t>
            </a:r>
          </a:p>
          <a:p>
            <a:pPr lvl="1"/>
            <a:r>
              <a:rPr lang="en-GB" dirty="0"/>
              <a:t>It reflects the idea of step-by-step control, even if some steps repeat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21171F55-A300-C3BF-DBCF-A7E445136460}"/>
              </a:ext>
            </a:extLst>
          </p:cNvPr>
          <p:cNvSpPr/>
          <p:nvPr/>
        </p:nvSpPr>
        <p:spPr>
          <a:xfrm>
            <a:off x="383457" y="1533833"/>
            <a:ext cx="7659329" cy="189516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At start: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Sample Temperature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If the temperature is below 19</a:t>
            </a:r>
            <a:r>
              <a:rPr lang="en-GB" baseline="30000" dirty="0">
                <a:solidFill>
                  <a:srgbClr val="FFFFFF"/>
                </a:solidFill>
                <a:latin typeface="Courier New" panose="02070309020205020404" pitchFamily="49" charset="0"/>
              </a:rPr>
              <a:t>o 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increase heat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If the temperature is above 21</a:t>
            </a:r>
            <a:r>
              <a:rPr lang="en-GB" baseline="30000" dirty="0">
                <a:solidFill>
                  <a:srgbClr val="FFFFFF"/>
                </a:solidFill>
                <a:latin typeface="Courier New" panose="02070309020205020404" pitchFamily="49" charset="0"/>
              </a:rPr>
              <a:t>o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decrease heat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Wait 5 minutes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Return to start </a:t>
            </a:r>
          </a:p>
        </p:txBody>
      </p:sp>
    </p:spTree>
    <p:extLst>
      <p:ext uri="{BB962C8B-B14F-4D97-AF65-F5344CB8AC3E}">
        <p14:creationId xmlns:p14="http://schemas.microsoft.com/office/powerpoint/2010/main" val="393433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7D5CA-A887-5251-8616-BA2FE01AD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7EE40-B0AD-CD59-0D20-9B58B63C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Declarative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51F00D72-0C0D-6254-3FAE-33AFE1CA36EB}"/>
              </a:ext>
            </a:extLst>
          </p:cNvPr>
          <p:cNvSpPr/>
          <p:nvPr/>
        </p:nvSpPr>
        <p:spPr>
          <a:xfrm>
            <a:off x="383457" y="1533833"/>
            <a:ext cx="7659329" cy="145517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SET temperature to 20</a:t>
            </a:r>
            <a:r>
              <a:rPr lang="en-GB" baseline="30000" dirty="0">
                <a:solidFill>
                  <a:srgbClr val="FFFFFF"/>
                </a:solidFill>
                <a:latin typeface="Courier New" panose="02070309020205020404" pitchFamily="49" charset="0"/>
              </a:rPr>
              <a:t>o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309D00B-506F-8D88-9D9C-B36844EEB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77" y="3518591"/>
            <a:ext cx="9452211" cy="2653839"/>
          </a:xfrm>
        </p:spPr>
        <p:txBody>
          <a:bodyPr/>
          <a:lstStyle/>
          <a:p>
            <a:r>
              <a:rPr lang="en-GB" dirty="0"/>
              <a:t>Why this is a good declarative model:</a:t>
            </a:r>
          </a:p>
          <a:p>
            <a:pPr lvl="1"/>
            <a:r>
              <a:rPr lang="en-GB" dirty="0"/>
              <a:t>Focuses on the desired outcome</a:t>
            </a:r>
          </a:p>
          <a:p>
            <a:pPr lvl="1"/>
            <a:r>
              <a:rPr lang="en-GB" dirty="0"/>
              <a:t>Does not describe steps</a:t>
            </a:r>
          </a:p>
          <a:p>
            <a:pPr lvl="1"/>
            <a:r>
              <a:rPr lang="en-GB" dirty="0"/>
              <a:t>Leaves the how to the system</a:t>
            </a:r>
          </a:p>
          <a:p>
            <a:pPr lvl="1"/>
            <a:r>
              <a:rPr lang="en-GB" dirty="0"/>
              <a:t>Expresses a rule or condition</a:t>
            </a:r>
          </a:p>
        </p:txBody>
      </p:sp>
    </p:spTree>
    <p:extLst>
      <p:ext uri="{BB962C8B-B14F-4D97-AF65-F5344CB8AC3E}">
        <p14:creationId xmlns:p14="http://schemas.microsoft.com/office/powerpoint/2010/main" val="228145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1654D-8842-E5FB-E805-3EDCE5C9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SQL, HTML &amp; CSS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9F18-6BA1-2ED6-3CEC-80B7A2B57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are good examples of declarative code in action</a:t>
            </a:r>
          </a:p>
          <a:p>
            <a:r>
              <a:rPr lang="en-GB" dirty="0"/>
              <a:t>I maintain they are not </a:t>
            </a:r>
            <a:r>
              <a:rPr lang="en-GB" i="1" dirty="0"/>
              <a:t>programming</a:t>
            </a:r>
            <a:r>
              <a:rPr lang="en-GB" dirty="0"/>
              <a:t> languages but </a:t>
            </a:r>
            <a:r>
              <a:rPr lang="en-GB" b="1" dirty="0">
                <a:solidFill>
                  <a:srgbClr val="FF0000"/>
                </a:solidFill>
              </a:rPr>
              <a:t>descriptive</a:t>
            </a:r>
            <a:r>
              <a:rPr lang="en-GB" dirty="0"/>
              <a:t> languages</a:t>
            </a:r>
          </a:p>
          <a:p>
            <a:r>
              <a:rPr lang="en-GB" dirty="0"/>
              <a:t>HTML describes the structure of text, but leaves it to the browser to interpret that</a:t>
            </a:r>
          </a:p>
          <a:p>
            <a:r>
              <a:rPr lang="en-GB" dirty="0"/>
              <a:t>CSS describes the structure of the layout, but this is still interpreted by the browser</a:t>
            </a:r>
          </a:p>
          <a:p>
            <a:r>
              <a:rPr lang="en-GB" dirty="0"/>
              <a:t>SQL provides the data and relies on other tools to manipulate the records and data returned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0AA31-E467-C074-A710-03E518FF8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852" y="183704"/>
            <a:ext cx="2291649" cy="152598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09259E6-D6C4-F004-7DEF-669DAC242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485" y="465137"/>
            <a:ext cx="2221367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1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5428E-CCE9-D0C3-00C4-230DEDE9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Declarative 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66139-D0C7-2BF0-DBE5-9D6E37BA3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Which version was easier to write?</a:t>
            </a:r>
          </a:p>
          <a:p>
            <a:r>
              <a:rPr lang="en-GB" dirty="0"/>
              <a:t>Which would be easier to change later?</a:t>
            </a:r>
          </a:p>
          <a:p>
            <a:r>
              <a:rPr lang="en-GB" dirty="0"/>
              <a:t>What happens if conditions change?</a:t>
            </a:r>
          </a:p>
          <a:p>
            <a:endParaRPr lang="en-GB" dirty="0"/>
          </a:p>
          <a:p>
            <a:r>
              <a:rPr lang="en-GB" dirty="0"/>
              <a:t>Declarative Coding is useful for:</a:t>
            </a:r>
          </a:p>
          <a:p>
            <a:pPr lvl="1"/>
            <a:r>
              <a:rPr lang="en-GB" dirty="0"/>
              <a:t>Simplicity</a:t>
            </a:r>
          </a:p>
          <a:p>
            <a:pPr lvl="1"/>
            <a:r>
              <a:rPr lang="en-GB" dirty="0"/>
              <a:t>Maintainability</a:t>
            </a:r>
          </a:p>
        </p:txBody>
      </p:sp>
    </p:spTree>
    <p:extLst>
      <p:ext uri="{BB962C8B-B14F-4D97-AF65-F5344CB8AC3E}">
        <p14:creationId xmlns:p14="http://schemas.microsoft.com/office/powerpoint/2010/main" val="238634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BE3F-C6D6-56EB-1C45-539798F6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6B7E-0DD8-F8F2-91D6-953572422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>
                <a:highlight>
                  <a:srgbClr val="FFFF00"/>
                </a:highlight>
              </a:rPr>
              <a:t>Give one situation where declarative coding would be useful.</a:t>
            </a:r>
          </a:p>
        </p:txBody>
      </p:sp>
    </p:spTree>
    <p:extLst>
      <p:ext uri="{BB962C8B-B14F-4D97-AF65-F5344CB8AC3E}">
        <p14:creationId xmlns:p14="http://schemas.microsoft.com/office/powerpoint/2010/main" val="1348820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6</TotalTime>
  <Words>452</Words>
  <Application>Microsoft Office PowerPoint</Application>
  <PresentationFormat>Widescreen</PresentationFormat>
  <Paragraphs>95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Unit 3 Declarative Coding </vt:lpstr>
      <vt:lpstr>Recall Exercise</vt:lpstr>
      <vt:lpstr>PowerPoint Presentation</vt:lpstr>
      <vt:lpstr>Unit 3 Declarative Coding </vt:lpstr>
      <vt:lpstr>Learning Objectives</vt:lpstr>
      <vt:lpstr>Key Vocabulary</vt:lpstr>
      <vt:lpstr>From Imperative to Declarative</vt:lpstr>
      <vt:lpstr>Declarative Coding</vt:lpstr>
      <vt:lpstr>Research: Where is Declarative Coding Used?</vt:lpstr>
      <vt:lpstr>Imperative vs Declarative</vt:lpstr>
      <vt:lpstr>Imperative</vt:lpstr>
      <vt:lpstr>Declarative</vt:lpstr>
      <vt:lpstr>SQL, HTML &amp; CSS</vt:lpstr>
      <vt:lpstr>Why Use Declarative Coding?</vt:lpstr>
      <vt:lpstr>Plenary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2</cp:revision>
  <dcterms:created xsi:type="dcterms:W3CDTF">2025-12-24T11:31:10Z</dcterms:created>
  <dcterms:modified xsi:type="dcterms:W3CDTF">2026-07-07T12:11:07Z</dcterms:modified>
</cp:coreProperties>
</file>