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16"/>
  </p:notesMasterIdLst>
  <p:sldIdLst>
    <p:sldId id="266" r:id="rId3"/>
    <p:sldId id="263" r:id="rId4"/>
    <p:sldId id="264" r:id="rId5"/>
    <p:sldId id="298" r:id="rId6"/>
    <p:sldId id="287" r:id="rId7"/>
    <p:sldId id="288" r:id="rId8"/>
    <p:sldId id="289" r:id="rId9"/>
    <p:sldId id="299" r:id="rId10"/>
    <p:sldId id="300" r:id="rId11"/>
    <p:sldId id="301" r:id="rId12"/>
    <p:sldId id="302" r:id="rId13"/>
    <p:sldId id="303" r:id="rId14"/>
    <p:sldId id="30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FD1D03-D776-403F-8052-538C7ECE39BB}" v="2" dt="2026-07-07T12:14:44.4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addSld delSld modSld">
      <pc:chgData name="Simon Rundell" userId="02f36d3d-9692-43c5-873c-1a596eba61c5" providerId="ADAL" clId="{E495193B-C273-4421-898B-4796DEC811A2}" dt="2026-07-07T12:14:47.846" v="4" actId="207"/>
      <pc:docMkLst>
        <pc:docMk/>
      </pc:docMkLst>
      <pc:sldChg chg="modSp add del mod">
        <pc:chgData name="Simon Rundell" userId="02f36d3d-9692-43c5-873c-1a596eba61c5" providerId="ADAL" clId="{E495193B-C273-4421-898B-4796DEC811A2}" dt="2026-07-07T12:14:47.846" v="4" actId="207"/>
        <pc:sldMkLst>
          <pc:docMk/>
          <pc:sldMk cId="1644293576" sldId="263"/>
        </pc:sldMkLst>
        <pc:spChg chg="mod">
          <ac:chgData name="Simon Rundell" userId="02f36d3d-9692-43c5-873c-1a596eba61c5" providerId="ADAL" clId="{E495193B-C273-4421-898B-4796DEC811A2}" dt="2026-07-07T12:14:47.846" v="4" actId="207"/>
          <ac:spMkLst>
            <pc:docMk/>
            <pc:sldMk cId="1644293576" sldId="263"/>
            <ac:spMk id="3" creationId="{44BE340F-1537-1DD8-A4C0-90C99D913A4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2C631DC-C02C-5B98-F8BA-697A76F29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"/>
          <a:stretch>
            <a:fillRect/>
          </a:stretch>
        </p:blipFill>
        <p:spPr>
          <a:xfrm>
            <a:off x="0" y="0"/>
            <a:ext cx="982184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7A1E132-811E-CC1C-CCFB-234EC1818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920" y="4248434"/>
            <a:ext cx="9144000" cy="23876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Unit 3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4400" dirty="0">
                <a:solidFill>
                  <a:schemeClr val="bg1"/>
                </a:solidFill>
              </a:rPr>
              <a:t>Functional Coding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CB69D5D-0DA9-BDA8-4F0D-83523B106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226" y="5909187"/>
            <a:ext cx="1913622" cy="4021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04</a:t>
            </a:r>
          </a:p>
        </p:txBody>
      </p:sp>
    </p:spTree>
    <p:extLst>
      <p:ext uri="{BB962C8B-B14F-4D97-AF65-F5344CB8AC3E}">
        <p14:creationId xmlns:p14="http://schemas.microsoft.com/office/powerpoint/2010/main" val="3496433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5djptt</a:t>
            </a:r>
            <a:r>
              <a:rPr lang="en-GB" sz="5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97CC7-961F-D839-B820-576F53C99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327A4EF-0047-587D-27B9-58550DB0D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"/>
          <a:stretch>
            <a:fillRect/>
          </a:stretch>
        </p:blipFill>
        <p:spPr>
          <a:xfrm>
            <a:off x="0" y="0"/>
            <a:ext cx="982184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5FB3FB58-89FD-421F-1A3B-7AF7174E90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920" y="4248434"/>
            <a:ext cx="9144000" cy="23876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Unit 3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4400" dirty="0">
                <a:solidFill>
                  <a:schemeClr val="bg1"/>
                </a:solidFill>
              </a:rPr>
              <a:t>Functional Coding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DBC64E1-3F86-9170-D5D5-85C00DBE8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226" y="5909187"/>
            <a:ext cx="1913622" cy="4021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04</a:t>
            </a:r>
          </a:p>
        </p:txBody>
      </p:sp>
    </p:spTree>
    <p:extLst>
      <p:ext uri="{BB962C8B-B14F-4D97-AF65-F5344CB8AC3E}">
        <p14:creationId xmlns:p14="http://schemas.microsoft.com/office/powerpoint/2010/main" val="4294429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80FE8-1B08-AD5E-14CE-50D495C57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45256-F740-6E5E-FD60-CAC9BDF79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the lesson, learners will be able to:</a:t>
            </a:r>
          </a:p>
          <a:p>
            <a:r>
              <a:rPr lang="en-GB" dirty="0"/>
              <a:t>Define functional coding</a:t>
            </a:r>
          </a:p>
          <a:p>
            <a:r>
              <a:rPr lang="en-GB" dirty="0"/>
              <a:t>Explain how functions act as building blocks</a:t>
            </a:r>
          </a:p>
          <a:p>
            <a:r>
              <a:rPr lang="en-GB" dirty="0"/>
              <a:t>Describe input, output, and stateless behaviour</a:t>
            </a:r>
          </a:p>
        </p:txBody>
      </p:sp>
    </p:spTree>
    <p:extLst>
      <p:ext uri="{BB962C8B-B14F-4D97-AF65-F5344CB8AC3E}">
        <p14:creationId xmlns:p14="http://schemas.microsoft.com/office/powerpoint/2010/main" val="1112101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731B0-B865-6CBE-8DF7-41ABC5F97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268C1-996E-1F3C-01B3-35765652B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Function</a:t>
            </a:r>
          </a:p>
          <a:p>
            <a:r>
              <a:rPr lang="en-GB" dirty="0"/>
              <a:t>Input</a:t>
            </a:r>
          </a:p>
          <a:p>
            <a:r>
              <a:rPr lang="en-GB" dirty="0"/>
              <a:t>Output</a:t>
            </a:r>
          </a:p>
          <a:p>
            <a:r>
              <a:rPr lang="en-GB" dirty="0"/>
              <a:t>Stateless</a:t>
            </a:r>
          </a:p>
          <a:p>
            <a:r>
              <a:rPr lang="en-GB" dirty="0"/>
              <a:t>Result</a:t>
            </a:r>
          </a:p>
        </p:txBody>
      </p:sp>
    </p:spTree>
    <p:extLst>
      <p:ext uri="{BB962C8B-B14F-4D97-AF65-F5344CB8AC3E}">
        <p14:creationId xmlns:p14="http://schemas.microsoft.com/office/powerpoint/2010/main" val="2251294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7FCF7-5429-44AA-E72B-22EF30423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From Outcomes to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0F47A-86CD-E3F1-9A35-94C4DD8F2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593299"/>
            <a:ext cx="9452211" cy="1623166"/>
          </a:xfrm>
        </p:spPr>
        <p:txBody>
          <a:bodyPr>
            <a:normAutofit/>
          </a:bodyPr>
          <a:lstStyle/>
          <a:p>
            <a:r>
              <a:rPr lang="en-GB" dirty="0"/>
              <a:t>So far, we’ve talked about steps and rules</a:t>
            </a:r>
          </a:p>
          <a:p>
            <a:r>
              <a:rPr lang="en-GB" dirty="0"/>
              <a:t>What if we focus on taking something in and giving something out?</a:t>
            </a:r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51804E12-E8A2-75CA-7485-41F1DA544504}"/>
              </a:ext>
            </a:extLst>
          </p:cNvPr>
          <p:cNvSpPr/>
          <p:nvPr/>
        </p:nvSpPr>
        <p:spPr>
          <a:xfrm>
            <a:off x="375788" y="3216465"/>
            <a:ext cx="8935360" cy="1623167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700" dirty="0">
                <a:solidFill>
                  <a:srgbClr val="000000"/>
                </a:solidFill>
                <a:latin typeface="Impact" panose="020B0806030902050204" pitchFamily="34" charset="0"/>
              </a:rPr>
              <a:t>A </a:t>
            </a:r>
            <a:r>
              <a:rPr lang="en-GB" sz="4700" dirty="0">
                <a:solidFill>
                  <a:srgbClr val="FF0000"/>
                </a:solidFill>
                <a:latin typeface="Impact" panose="020B0806030902050204" pitchFamily="34" charset="0"/>
              </a:rPr>
              <a:t>function</a:t>
            </a:r>
            <a:r>
              <a:rPr lang="en-GB" sz="4700" dirty="0">
                <a:solidFill>
                  <a:srgbClr val="000000"/>
                </a:solidFill>
                <a:latin typeface="Impact" panose="020B0806030902050204" pitchFamily="34" charset="0"/>
              </a:rPr>
              <a:t> is a process with an </a:t>
            </a:r>
            <a:r>
              <a:rPr lang="en-GB" sz="4700" dirty="0">
                <a:solidFill>
                  <a:srgbClr val="FF0000"/>
                </a:solidFill>
                <a:latin typeface="Impact" panose="020B0806030902050204" pitchFamily="34" charset="0"/>
              </a:rPr>
              <a:t>input</a:t>
            </a:r>
            <a:r>
              <a:rPr lang="en-GB" sz="4700" dirty="0">
                <a:solidFill>
                  <a:srgbClr val="000000"/>
                </a:solidFill>
                <a:latin typeface="Impact" panose="020B0806030902050204" pitchFamily="34" charset="0"/>
              </a:rPr>
              <a:t> and an </a:t>
            </a:r>
            <a:r>
              <a:rPr lang="en-GB" sz="4700" dirty="0">
                <a:solidFill>
                  <a:srgbClr val="FF0000"/>
                </a:solidFill>
                <a:latin typeface="Impact" panose="020B0806030902050204" pitchFamily="34" charset="0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401823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5FCE2-6696-3C5C-D479-74979B1C8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Functional Coding?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A289A-C6BD-AA73-E8E2-76D71E010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89" y="1547146"/>
            <a:ext cx="9452211" cy="47946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Functional coding:</a:t>
            </a:r>
          </a:p>
          <a:p>
            <a:r>
              <a:rPr lang="en-GB" dirty="0"/>
              <a:t>Uses functions as building blocks</a:t>
            </a:r>
          </a:p>
          <a:p>
            <a:r>
              <a:rPr lang="en-GB" dirty="0"/>
              <a:t>Each function:</a:t>
            </a:r>
          </a:p>
          <a:p>
            <a:pPr lvl="1"/>
            <a:r>
              <a:rPr lang="en-GB" dirty="0"/>
              <a:t>Takes input</a:t>
            </a:r>
          </a:p>
          <a:p>
            <a:pPr lvl="1"/>
            <a:r>
              <a:rPr lang="en-GB" dirty="0"/>
              <a:t>Produces output</a:t>
            </a:r>
          </a:p>
          <a:p>
            <a:pPr lvl="1"/>
            <a:r>
              <a:rPr lang="en-GB" dirty="0"/>
              <a:t>Does not remember previous runs (stateless)</a:t>
            </a:r>
          </a:p>
          <a:p>
            <a:pPr marL="0" indent="0">
              <a:buNone/>
            </a:pPr>
            <a:r>
              <a:rPr lang="en-GB" dirty="0"/>
              <a:t>Analogy:</a:t>
            </a:r>
          </a:p>
          <a:p>
            <a:pPr lvl="1"/>
            <a:r>
              <a:rPr lang="en-GB" dirty="0"/>
              <a:t>Vending machine</a:t>
            </a:r>
          </a:p>
          <a:p>
            <a:pPr lvl="1"/>
            <a:r>
              <a:rPr lang="en-GB" dirty="0"/>
              <a:t>Calculator</a:t>
            </a:r>
          </a:p>
          <a:p>
            <a:pPr lvl="1"/>
            <a:r>
              <a:rPr lang="en-GB" dirty="0"/>
              <a:t>Recipe card that never changes</a:t>
            </a:r>
          </a:p>
        </p:txBody>
      </p:sp>
      <p:pic>
        <p:nvPicPr>
          <p:cNvPr id="2050" name="Picture 2" descr="ArtStation - Vending Machine in Pixels">
            <a:extLst>
              <a:ext uri="{FF2B5EF4-FFF2-40B4-BE49-F238E27FC236}">
                <a16:creationId xmlns:a16="http://schemas.microsoft.com/office/drawing/2014/main" id="{E73948BD-7F6E-2A54-9FE0-C76579773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394" y="2110454"/>
            <a:ext cx="2032106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alculator GIFs | Tenor">
            <a:extLst>
              <a:ext uri="{FF2B5EF4-FFF2-40B4-BE49-F238E27FC236}">
                <a16:creationId xmlns:a16="http://schemas.microsoft.com/office/drawing/2014/main" id="{5E16E8EF-EBF4-3D46-7387-294073A29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909" y="2106126"/>
            <a:ext cx="2473825" cy="3204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ow to Make Recipe Cards at Home? – NIIMBOT">
            <a:extLst>
              <a:ext uri="{FF2B5EF4-FFF2-40B4-BE49-F238E27FC236}">
                <a16:creationId xmlns:a16="http://schemas.microsoft.com/office/drawing/2014/main" id="{864BDEFB-C250-389D-7292-5C9488AAC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909" y="2123767"/>
            <a:ext cx="4068700" cy="3187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06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9DDC0-4F13-0E4A-B1D8-927DAD8B2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Functional Process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31915-6331-F3A8-00D0-075CFFB53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Let’s create a simple diagram showing: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Examples:</a:t>
            </a:r>
          </a:p>
          <a:p>
            <a:pPr lvl="1"/>
            <a:r>
              <a:rPr lang="en-GB" dirty="0"/>
              <a:t>Number </a:t>
            </a:r>
            <a:r>
              <a:rPr lang="en-GB" dirty="0">
                <a:sym typeface="Wingdings" panose="05000000000000000000" pitchFamily="2" charset="2"/>
              </a:rPr>
              <a:t> double it  result</a:t>
            </a:r>
          </a:p>
          <a:p>
            <a:pPr lvl="1"/>
            <a:r>
              <a:rPr lang="en-GB" dirty="0">
                <a:sym typeface="Wingdings" panose="05000000000000000000" pitchFamily="2" charset="2"/>
              </a:rPr>
              <a:t>Price  add VAT  final price</a:t>
            </a:r>
          </a:p>
          <a:p>
            <a:pPr lvl="1"/>
            <a:r>
              <a:rPr lang="en-GB" dirty="0">
                <a:sym typeface="Wingdings" panose="05000000000000000000" pitchFamily="2" charset="2"/>
              </a:rPr>
              <a:t>Temperature  check  heater on/off</a:t>
            </a:r>
            <a:r>
              <a:rPr lang="en-GB" dirty="0"/>
              <a:t> </a:t>
            </a:r>
          </a:p>
          <a:p>
            <a:pPr lvl="1"/>
            <a:endParaRPr lang="en-GB" dirty="0"/>
          </a:p>
          <a:p>
            <a:r>
              <a:rPr lang="en-GB" dirty="0"/>
              <a:t>Let’s open up </a:t>
            </a:r>
            <a:r>
              <a:rPr lang="en-GB" dirty="0" err="1">
                <a:solidFill>
                  <a:srgbClr val="FF0000"/>
                </a:solidFill>
              </a:rPr>
              <a:t>Lucid.app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/>
              <a:t>and draw some!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BC99ED-1E5E-23BA-1212-D8B33281EF6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6F5F1"/>
              </a:clrFrom>
              <a:clrTo>
                <a:srgbClr val="F6F5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187" y="2047936"/>
            <a:ext cx="5154600" cy="390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0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15CAF-3101-381E-5E5A-768B171C4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Lucid.app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55EEC-803D-6F24-850C-87D8F8C4F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Create a blank template</a:t>
            </a:r>
          </a:p>
          <a:p>
            <a:r>
              <a:rPr lang="en-GB" dirty="0"/>
              <a:t>This is the symbol for an </a:t>
            </a:r>
            <a:r>
              <a:rPr lang="en-GB" b="1" dirty="0">
                <a:solidFill>
                  <a:srgbClr val="FF0000"/>
                </a:solidFill>
              </a:rPr>
              <a:t>input</a:t>
            </a:r>
            <a:endParaRPr lang="en-GB" dirty="0"/>
          </a:p>
          <a:p>
            <a:pPr lvl="1"/>
            <a:r>
              <a:rPr lang="en-GB" dirty="0"/>
              <a:t>When you click on the text you can specify what the input/output represents </a:t>
            </a:r>
          </a:p>
          <a:p>
            <a:r>
              <a:rPr lang="en-GB" dirty="0"/>
              <a:t>This is the symbol for a </a:t>
            </a:r>
            <a:r>
              <a:rPr lang="en-GB" b="1" dirty="0">
                <a:solidFill>
                  <a:srgbClr val="FF0000"/>
                </a:solidFill>
              </a:rPr>
              <a:t>process</a:t>
            </a:r>
          </a:p>
          <a:p>
            <a:pPr lvl="1"/>
            <a:r>
              <a:rPr lang="en-GB" dirty="0"/>
              <a:t>The text indicates the process we will apply</a:t>
            </a:r>
          </a:p>
          <a:p>
            <a:r>
              <a:rPr lang="en-GB" dirty="0"/>
              <a:t>We join the two with an </a:t>
            </a:r>
            <a:r>
              <a:rPr lang="en-GB" b="1" dirty="0">
                <a:solidFill>
                  <a:srgbClr val="FF0000"/>
                </a:solidFill>
              </a:rPr>
              <a:t>arrow</a:t>
            </a:r>
            <a:r>
              <a:rPr lang="en-GB" dirty="0"/>
              <a:t> to indicate the flow of the process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C93754-36C5-BCB1-EEA5-21E6A710F95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1822450"/>
            <a:ext cx="1317783" cy="10277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E09B49-DD84-EA39-CFF0-AA870734CFE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3228200"/>
            <a:ext cx="1317783" cy="9153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AD3428-4139-60EA-66C7-477FF0B970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6" t="22121" r="16105" b="19814"/>
          <a:stretch>
            <a:fillRect/>
          </a:stretch>
        </p:blipFill>
        <p:spPr>
          <a:xfrm>
            <a:off x="5761703" y="4867138"/>
            <a:ext cx="4061456" cy="1917121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575AE442-1BE0-28E4-D406-898766168034}"/>
              </a:ext>
            </a:extLst>
          </p:cNvPr>
          <p:cNvGrpSpPr/>
          <p:nvPr/>
        </p:nvGrpSpPr>
        <p:grpSpPr>
          <a:xfrm>
            <a:off x="8050836" y="320674"/>
            <a:ext cx="3944518" cy="1325563"/>
            <a:chOff x="7313417" y="-932"/>
            <a:chExt cx="3944518" cy="1325563"/>
          </a:xfrm>
        </p:grpSpPr>
        <p:sp>
          <p:nvSpPr>
            <p:cNvPr id="14" name="MyShape">
              <a:extLst>
                <a:ext uri="{FF2B5EF4-FFF2-40B4-BE49-F238E27FC236}">
                  <a16:creationId xmlns:a16="http://schemas.microsoft.com/office/drawing/2014/main" id="{F117C933-CBF3-59CF-1228-08215A229EBD}"/>
                </a:ext>
              </a:extLst>
            </p:cNvPr>
            <p:cNvSpPr/>
            <p:nvPr/>
          </p:nvSpPr>
          <p:spPr>
            <a:xfrm>
              <a:off x="7313417" y="-932"/>
              <a:ext cx="3944518" cy="1325563"/>
            </a:xfrm>
            <a:prstGeom prst="round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rgbClr val="000000"/>
                </a:solidFill>
                <a:latin typeface="Trebuchet MS" panose="020B0603020202020204" pitchFamily="34" charset="0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5605BAB-CC1F-66D5-19E7-97EBE2AED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13782" y="335387"/>
              <a:ext cx="3511965" cy="763471"/>
            </a:xfrm>
            <a:prstGeom prst="rect">
              <a:avLst/>
            </a:prstGeom>
          </p:spPr>
        </p:pic>
      </p:grpSp>
      <p:sp>
        <p:nvSpPr>
          <p:cNvPr id="17" name="Minutes display">
            <a:extLst>
              <a:ext uri="{FF2B5EF4-FFF2-40B4-BE49-F238E27FC236}">
                <a16:creationId xmlns:a16="http://schemas.microsoft.com/office/drawing/2014/main" id="{30DF71E4-FD55-7B0A-6D88-FF5F7F5EA158}"/>
              </a:ext>
            </a:extLst>
          </p:cNvPr>
          <p:cNvSpPr/>
          <p:nvPr/>
        </p:nvSpPr>
        <p:spPr>
          <a:xfrm>
            <a:off x="10494462" y="3215608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18" name="Working Independently">
            <a:extLst>
              <a:ext uri="{FF2B5EF4-FFF2-40B4-BE49-F238E27FC236}">
                <a16:creationId xmlns:a16="http://schemas.microsoft.com/office/drawing/2014/main" id="{81A67B0A-DC90-E740-5AB2-87652C94C5FF}"/>
              </a:ext>
            </a:extLst>
          </p:cNvPr>
          <p:cNvSpPr/>
          <p:nvPr/>
        </p:nvSpPr>
        <p:spPr>
          <a:xfrm>
            <a:off x="10086826" y="2163619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</p:spTree>
    <p:extLst>
      <p:ext uri="{BB962C8B-B14F-4D97-AF65-F5344CB8AC3E}">
        <p14:creationId xmlns:p14="http://schemas.microsoft.com/office/powerpoint/2010/main" val="190850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3C259-958A-05E0-C0A9-F9EF985A9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Real-World Functional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022C0-801A-F7A4-0A9E-FF9E126BA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</a:rPr>
              <a:t>If you give the same input, do you always get the same output?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Calculator</a:t>
            </a:r>
          </a:p>
          <a:p>
            <a:r>
              <a:rPr lang="en-GB" dirty="0"/>
              <a:t>Ticket machine</a:t>
            </a:r>
          </a:p>
          <a:p>
            <a:r>
              <a:rPr lang="en-GB" dirty="0"/>
              <a:t>Photocopier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Consider:</a:t>
            </a:r>
          </a:p>
          <a:p>
            <a:r>
              <a:rPr lang="en-GB" dirty="0"/>
              <a:t>Why remembering past actions would cause problems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316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73D7D-2055-DD68-7054-5B2F8FE86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Task: Stateless thinking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32C60-1C99-1BCE-7537-8831D1188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</a:rPr>
              <a:t>A calculator adds two numbers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What are the inputs?</a:t>
            </a:r>
          </a:p>
          <a:p>
            <a:r>
              <a:rPr lang="en-GB" dirty="0"/>
              <a:t>What is the output?</a:t>
            </a:r>
          </a:p>
          <a:p>
            <a:r>
              <a:rPr lang="en-GB" dirty="0"/>
              <a:t>Why does it not need to remember previous calculations?</a:t>
            </a:r>
          </a:p>
          <a:p>
            <a:endParaRPr lang="en-GB" dirty="0"/>
          </a:p>
          <a:p>
            <a:r>
              <a:rPr lang="en-GB" dirty="0"/>
              <a:t>Extension: have we encountered another situation which is stateless?</a:t>
            </a:r>
          </a:p>
        </p:txBody>
      </p:sp>
    </p:spTree>
    <p:extLst>
      <p:ext uri="{BB962C8B-B14F-4D97-AF65-F5344CB8AC3E}">
        <p14:creationId xmlns:p14="http://schemas.microsoft.com/office/powerpoint/2010/main" val="350327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D5C2A-4935-04FD-873E-52A5355C2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/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CC8BA-D425-A48C-D374-6D5D8484E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89" y="1527483"/>
            <a:ext cx="9452211" cy="4351338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>
                <a:highlight>
                  <a:srgbClr val="FFFF00"/>
                </a:highlight>
              </a:rPr>
              <a:t>Explain what is meant by functional coding.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Mention functions as building blocks</a:t>
            </a:r>
          </a:p>
          <a:p>
            <a:r>
              <a:rPr lang="en-GB" dirty="0"/>
              <a:t>Mention input and output</a:t>
            </a:r>
          </a:p>
          <a:p>
            <a:r>
              <a:rPr lang="en-GB" dirty="0"/>
              <a:t>Mention stateless behaviour (or equivalent wording)</a:t>
            </a:r>
          </a:p>
          <a:p>
            <a:r>
              <a:rPr lang="en-GB" dirty="0"/>
              <a:t>Use your own words as much as you can</a:t>
            </a:r>
          </a:p>
          <a:p>
            <a:endParaRPr lang="en-GB" dirty="0"/>
          </a:p>
          <a:p>
            <a:r>
              <a:rPr lang="en-GB" dirty="0"/>
              <a:t>This might be useful for your final assessment</a:t>
            </a:r>
          </a:p>
        </p:txBody>
      </p:sp>
      <p:sp>
        <p:nvSpPr>
          <p:cNvPr id="4" name="Working Independently">
            <a:extLst>
              <a:ext uri="{FF2B5EF4-FFF2-40B4-BE49-F238E27FC236}">
                <a16:creationId xmlns:a16="http://schemas.microsoft.com/office/drawing/2014/main" id="{F8226233-7D83-1507-AF9C-5E28CFA02E76}"/>
              </a:ext>
            </a:extLst>
          </p:cNvPr>
          <p:cNvSpPr/>
          <p:nvPr/>
        </p:nvSpPr>
        <p:spPr>
          <a:xfrm>
            <a:off x="10026665" y="615345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A604633C-63A9-BAA5-EC88-4817ADF7A18F}"/>
              </a:ext>
            </a:extLst>
          </p:cNvPr>
          <p:cNvSpPr/>
          <p:nvPr/>
        </p:nvSpPr>
        <p:spPr>
          <a:xfrm>
            <a:off x="10434301" y="1620835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508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98625329-4377-43BC-BF07-F1428B5ADB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FB6E5620-8E1F-4084-8CD0-479343ABCA7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0</TotalTime>
  <Words>389</Words>
  <Application>Microsoft Office PowerPoint</Application>
  <PresentationFormat>Widescreen</PresentationFormat>
  <Paragraphs>87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Arial</vt:lpstr>
      <vt:lpstr>Impact</vt:lpstr>
      <vt:lpstr>Trebuchet MS</vt:lpstr>
      <vt:lpstr>Wingdings</vt:lpstr>
      <vt:lpstr>Office Theme</vt:lpstr>
      <vt:lpstr>Office Theme</vt:lpstr>
      <vt:lpstr>Unit 3 Functional Coding </vt:lpstr>
      <vt:lpstr>Recall Exercise</vt:lpstr>
      <vt:lpstr>PowerPoint Presentation</vt:lpstr>
      <vt:lpstr>Unit 3 Functional Coding </vt:lpstr>
      <vt:lpstr>Learning Objectives</vt:lpstr>
      <vt:lpstr>Key Vocabulary</vt:lpstr>
      <vt:lpstr>From Outcomes to Functions</vt:lpstr>
      <vt:lpstr>What Is Functional Coding?</vt:lpstr>
      <vt:lpstr>Functional Process Diagrams</vt:lpstr>
      <vt:lpstr>Lucid.app</vt:lpstr>
      <vt:lpstr>Real-World Functional Examples</vt:lpstr>
      <vt:lpstr>Task: Stateless thinking</vt:lpstr>
      <vt:lpstr>Task / 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2</cp:revision>
  <dcterms:created xsi:type="dcterms:W3CDTF">2025-12-24T11:31:10Z</dcterms:created>
  <dcterms:modified xsi:type="dcterms:W3CDTF">2026-07-07T12:14:51Z</dcterms:modified>
</cp:coreProperties>
</file>