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17"/>
  </p:notesMasterIdLst>
  <p:sldIdLst>
    <p:sldId id="266" r:id="rId3"/>
    <p:sldId id="312" r:id="rId4"/>
    <p:sldId id="264" r:id="rId5"/>
    <p:sldId id="305" r:id="rId6"/>
    <p:sldId id="287" r:id="rId7"/>
    <p:sldId id="288" r:id="rId8"/>
    <p:sldId id="289" r:id="rId9"/>
    <p:sldId id="306" r:id="rId10"/>
    <p:sldId id="307" r:id="rId11"/>
    <p:sldId id="308" r:id="rId12"/>
    <p:sldId id="309" r:id="rId13"/>
    <p:sldId id="310" r:id="rId14"/>
    <p:sldId id="311" r:id="rId15"/>
    <p:sldId id="30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F67726-CEDB-4FD1-8FB0-F24CED2DEF43}" v="2" dt="2026-07-07T12:18:30.6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addSld delSld modSld">
      <pc:chgData name="Simon Rundell" userId="02f36d3d-9692-43c5-873c-1a596eba61c5" providerId="ADAL" clId="{E495193B-C273-4421-898B-4796DEC811A2}" dt="2026-07-07T12:18:35.813" v="4" actId="207"/>
      <pc:docMkLst>
        <pc:docMk/>
      </pc:docMkLst>
      <pc:sldChg chg="del">
        <pc:chgData name="Simon Rundell" userId="02f36d3d-9692-43c5-873c-1a596eba61c5" providerId="ADAL" clId="{E495193B-C273-4421-898B-4796DEC811A2}" dt="2026-07-07T12:16:42.220" v="1" actId="47"/>
        <pc:sldMkLst>
          <pc:docMk/>
          <pc:sldMk cId="1644293576" sldId="263"/>
        </pc:sldMkLst>
      </pc:sldChg>
      <pc:sldChg chg="modSp add mod">
        <pc:chgData name="Simon Rundell" userId="02f36d3d-9692-43c5-873c-1a596eba61c5" providerId="ADAL" clId="{E495193B-C273-4421-898B-4796DEC811A2}" dt="2026-07-07T12:18:35.813" v="4" actId="207"/>
        <pc:sldMkLst>
          <pc:docMk/>
          <pc:sldMk cId="149926467" sldId="312"/>
        </pc:sldMkLst>
        <pc:spChg chg="mod">
          <ac:chgData name="Simon Rundell" userId="02f36d3d-9692-43c5-873c-1a596eba61c5" providerId="ADAL" clId="{E495193B-C273-4421-898B-4796DEC811A2}" dt="2026-07-07T12:18:35.813" v="4" actId="207"/>
          <ac:spMkLst>
            <pc:docMk/>
            <pc:sldMk cId="149926467" sldId="312"/>
            <ac:spMk id="3" creationId="{44BE340F-1537-1DD8-A4C0-90C99D913A4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2C631DC-C02C-5B98-F8BA-697A76F29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2"/>
          <a:stretch>
            <a:fillRect/>
          </a:stretch>
        </p:blipFill>
        <p:spPr>
          <a:xfrm>
            <a:off x="0" y="0"/>
            <a:ext cx="982184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7A1E132-811E-CC1C-CCFB-234EC1818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920" y="4248434"/>
            <a:ext cx="9144000" cy="23876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Unit 3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sz="4400" dirty="0">
                <a:solidFill>
                  <a:schemeClr val="bg1"/>
                </a:solidFill>
              </a:rPr>
              <a:t>Object Orientated Coding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4CB69D5D-0DA9-BDA8-4F0D-83523B106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7226" y="5909187"/>
            <a:ext cx="1913622" cy="4021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Lesson 05</a:t>
            </a:r>
          </a:p>
        </p:txBody>
      </p:sp>
    </p:spTree>
    <p:extLst>
      <p:ext uri="{BB962C8B-B14F-4D97-AF65-F5344CB8AC3E}">
        <p14:creationId xmlns:p14="http://schemas.microsoft.com/office/powerpoint/2010/main" val="3496433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Visit: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>
                <a:hlinkClick r:id="rId2"/>
              </a:rPr>
              <a:t>https://retrieval.toolsforteaching.co.uk</a:t>
            </a: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5400" dirty="0"/>
              <a:t>Code: </a:t>
            </a:r>
            <a:r>
              <a:rPr lang="en-GB" sz="5400" dirty="0" err="1">
                <a:solidFill>
                  <a:srgbClr val="FF0000"/>
                </a:solidFill>
              </a:rPr>
              <a:t>knqcoh</a:t>
            </a:r>
            <a:r>
              <a:rPr lang="en-GB" sz="5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9926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D8D59-6E86-B76C-CE95-DE0CC1F3B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B04C5C8-A4F0-B89C-EF6B-EEE1DA86D9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2"/>
          <a:stretch>
            <a:fillRect/>
          </a:stretch>
        </p:blipFill>
        <p:spPr>
          <a:xfrm>
            <a:off x="0" y="0"/>
            <a:ext cx="982184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7156BBA-0D23-FD7E-2916-47DC1DA524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920" y="4248434"/>
            <a:ext cx="9144000" cy="23876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Unit 3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sz="4400" dirty="0">
                <a:solidFill>
                  <a:schemeClr val="bg1"/>
                </a:solidFill>
              </a:rPr>
              <a:t>Object Orientated Coding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652B2C49-264B-BCB7-F1C3-9B17DAC53D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7226" y="5909187"/>
            <a:ext cx="1913622" cy="4021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Lesson 05</a:t>
            </a:r>
          </a:p>
        </p:txBody>
      </p:sp>
    </p:spTree>
    <p:extLst>
      <p:ext uri="{BB962C8B-B14F-4D97-AF65-F5344CB8AC3E}">
        <p14:creationId xmlns:p14="http://schemas.microsoft.com/office/powerpoint/2010/main" val="1590395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80FE8-1B08-AD5E-14CE-50D495C57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45256-F740-6E5E-FD60-CAC9BDF79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By the end of the lesson, learners will be able to:</a:t>
            </a:r>
          </a:p>
          <a:p>
            <a:r>
              <a:rPr lang="en-GB" dirty="0"/>
              <a:t>Define object-oriented coding</a:t>
            </a:r>
          </a:p>
          <a:p>
            <a:r>
              <a:rPr lang="en-GB" dirty="0"/>
              <a:t>Identify objects, attributes (properties), and methods</a:t>
            </a:r>
          </a:p>
          <a:p>
            <a:r>
              <a:rPr lang="en-GB" dirty="0"/>
              <a:t>Use real-world examples to explain object-oriented ideas</a:t>
            </a:r>
          </a:p>
        </p:txBody>
      </p:sp>
    </p:spTree>
    <p:extLst>
      <p:ext uri="{BB962C8B-B14F-4D97-AF65-F5344CB8AC3E}">
        <p14:creationId xmlns:p14="http://schemas.microsoft.com/office/powerpoint/2010/main" val="1112101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731B0-B865-6CBE-8DF7-41ABC5F97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Vocabulary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268C1-996E-1F3C-01B3-35765652B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Object</a:t>
            </a:r>
          </a:p>
          <a:p>
            <a:r>
              <a:rPr lang="en-GB" dirty="0"/>
              <a:t>Class</a:t>
            </a:r>
          </a:p>
          <a:p>
            <a:r>
              <a:rPr lang="en-GB" dirty="0"/>
              <a:t>Attribute</a:t>
            </a:r>
          </a:p>
          <a:p>
            <a:r>
              <a:rPr lang="en-GB" dirty="0"/>
              <a:t>Method</a:t>
            </a:r>
          </a:p>
          <a:p>
            <a:r>
              <a:rPr lang="en-GB" dirty="0"/>
              <a:t>Instance</a:t>
            </a:r>
          </a:p>
        </p:txBody>
      </p:sp>
    </p:spTree>
    <p:extLst>
      <p:ext uri="{BB962C8B-B14F-4D97-AF65-F5344CB8AC3E}">
        <p14:creationId xmlns:p14="http://schemas.microsoft.com/office/powerpoint/2010/main" val="2251294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7FCF7-5429-44AA-E72B-22EF30423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From Functions to Objects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0F47A-86CD-E3F1-9A35-94C4DD8F2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593299"/>
            <a:ext cx="9452211" cy="1623166"/>
          </a:xfrm>
        </p:spPr>
        <p:txBody>
          <a:bodyPr>
            <a:normAutofit/>
          </a:bodyPr>
          <a:lstStyle/>
          <a:p>
            <a:r>
              <a:rPr lang="en-GB" dirty="0"/>
              <a:t>So far, we’ve looked at steps, rules, and functions.</a:t>
            </a:r>
          </a:p>
          <a:p>
            <a:r>
              <a:rPr lang="en-GB" dirty="0"/>
              <a:t>What if we group data and behaviour together?</a:t>
            </a:r>
          </a:p>
        </p:txBody>
      </p:sp>
      <p:sp>
        <p:nvSpPr>
          <p:cNvPr id="4" name="MyShape">
            <a:extLst>
              <a:ext uri="{FF2B5EF4-FFF2-40B4-BE49-F238E27FC236}">
                <a16:creationId xmlns:a16="http://schemas.microsoft.com/office/drawing/2014/main" id="{51804E12-E8A2-75CA-7485-41F1DA544504}"/>
              </a:ext>
            </a:extLst>
          </p:cNvPr>
          <p:cNvSpPr/>
          <p:nvPr/>
        </p:nvSpPr>
        <p:spPr>
          <a:xfrm>
            <a:off x="375788" y="3216465"/>
            <a:ext cx="8935360" cy="1623167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700" dirty="0">
                <a:solidFill>
                  <a:srgbClr val="000000"/>
                </a:solidFill>
                <a:latin typeface="Impact" panose="020B0806030902050204" pitchFamily="34" charset="0"/>
              </a:rPr>
              <a:t>Object-oriented coding organises code around </a:t>
            </a:r>
            <a:r>
              <a:rPr lang="en-GB" sz="4700" dirty="0">
                <a:solidFill>
                  <a:srgbClr val="FF0000"/>
                </a:solidFill>
                <a:latin typeface="Impact" panose="020B0806030902050204" pitchFamily="34" charset="0"/>
              </a:rPr>
              <a:t>objects</a:t>
            </a:r>
          </a:p>
        </p:txBody>
      </p:sp>
    </p:spTree>
    <p:extLst>
      <p:ext uri="{BB962C8B-B14F-4D97-AF65-F5344CB8AC3E}">
        <p14:creationId xmlns:p14="http://schemas.microsoft.com/office/powerpoint/2010/main" val="401823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3E4C4-4C3C-A70C-BF66-218262347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Object-Oriented Coding?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8B5FD-6114-1E38-5DD4-5C8F39BFD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4614007" cy="4351338"/>
          </a:xfrm>
        </p:spPr>
        <p:txBody>
          <a:bodyPr/>
          <a:lstStyle/>
          <a:p>
            <a:r>
              <a:rPr lang="en-GB" dirty="0"/>
              <a:t>Let’s start with a </a:t>
            </a:r>
            <a:r>
              <a:rPr lang="en-GB" b="1" dirty="0">
                <a:solidFill>
                  <a:srgbClr val="FF0000"/>
                </a:solidFill>
              </a:rPr>
              <a:t>Class</a:t>
            </a:r>
          </a:p>
          <a:p>
            <a:r>
              <a:rPr lang="en-GB" dirty="0"/>
              <a:t>The class I am teaching has </a:t>
            </a:r>
            <a:r>
              <a:rPr lang="en-GB" b="1" dirty="0">
                <a:solidFill>
                  <a:srgbClr val="FF0000"/>
                </a:solidFill>
              </a:rPr>
              <a:t>Students</a:t>
            </a:r>
          </a:p>
          <a:p>
            <a:r>
              <a:rPr lang="en-GB" dirty="0"/>
              <a:t>Students have </a:t>
            </a:r>
            <a:r>
              <a:rPr lang="en-GB" b="1" dirty="0">
                <a:solidFill>
                  <a:srgbClr val="FF0000"/>
                </a:solidFill>
              </a:rPr>
              <a:t>Attributes</a:t>
            </a:r>
            <a:r>
              <a:rPr lang="en-GB" dirty="0"/>
              <a:t> (aka properties)</a:t>
            </a:r>
          </a:p>
          <a:p>
            <a:r>
              <a:rPr lang="en-GB" dirty="0"/>
              <a:t>Students do things which we call </a:t>
            </a:r>
            <a:r>
              <a:rPr lang="en-GB" b="1" dirty="0">
                <a:solidFill>
                  <a:srgbClr val="FF0000"/>
                </a:solidFill>
              </a:rPr>
              <a:t>Methods</a:t>
            </a:r>
          </a:p>
        </p:txBody>
      </p:sp>
      <p:sp>
        <p:nvSpPr>
          <p:cNvPr id="4" name="MyShape">
            <a:extLst>
              <a:ext uri="{FF2B5EF4-FFF2-40B4-BE49-F238E27FC236}">
                <a16:creationId xmlns:a16="http://schemas.microsoft.com/office/drawing/2014/main" id="{2BA4D0BD-6A38-958A-FC0F-A572CC89D985}"/>
              </a:ext>
            </a:extLst>
          </p:cNvPr>
          <p:cNvSpPr/>
          <p:nvPr/>
        </p:nvSpPr>
        <p:spPr>
          <a:xfrm>
            <a:off x="5122163" y="1473363"/>
            <a:ext cx="4365965" cy="5063961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420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FE63B-F0F6-1328-F2AF-1B42E6918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Task: Think about a </a:t>
            </a:r>
            <a:r>
              <a:rPr lang="en-GB" b="1" dirty="0">
                <a:solidFill>
                  <a:srgbClr val="FF0000"/>
                </a:solidFill>
              </a:rPr>
              <a:t>Car</a:t>
            </a:r>
            <a:r>
              <a:rPr lang="en-GB" dirty="0"/>
              <a:t>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77FB2-1152-E96F-0D03-5B7F41944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Here is a list of attributes and methods. Sort them in your OneNote worksheet into the right category</a:t>
            </a:r>
          </a:p>
          <a:p>
            <a:endParaRPr lang="en-GB" sz="1400" dirty="0"/>
          </a:p>
          <a:p>
            <a:r>
              <a:rPr lang="en-GB" dirty="0"/>
              <a:t>Colour</a:t>
            </a:r>
          </a:p>
          <a:p>
            <a:r>
              <a:rPr lang="en-GB" dirty="0"/>
              <a:t>Start engine</a:t>
            </a:r>
          </a:p>
          <a:p>
            <a:r>
              <a:rPr lang="en-GB" dirty="0"/>
              <a:t>Weight</a:t>
            </a:r>
          </a:p>
          <a:p>
            <a:r>
              <a:rPr lang="en-GB" dirty="0"/>
              <a:t>Open door</a:t>
            </a:r>
          </a:p>
          <a:p>
            <a:r>
              <a:rPr lang="en-GB" dirty="0"/>
              <a:t>Fuel level</a:t>
            </a:r>
          </a:p>
          <a:p>
            <a:endParaRPr lang="en-GB" dirty="0"/>
          </a:p>
          <a:p>
            <a:r>
              <a:rPr lang="en-GB" dirty="0"/>
              <a:t>Sort into </a:t>
            </a:r>
            <a:r>
              <a:rPr lang="en-GB" b="1" dirty="0">
                <a:solidFill>
                  <a:srgbClr val="FF0000"/>
                </a:solidFill>
              </a:rPr>
              <a:t>Attributes</a:t>
            </a:r>
            <a:r>
              <a:rPr lang="en-GB" dirty="0"/>
              <a:t> and </a:t>
            </a:r>
            <a:r>
              <a:rPr lang="en-GB" b="1" dirty="0">
                <a:solidFill>
                  <a:srgbClr val="FF0000"/>
                </a:solidFill>
              </a:rPr>
              <a:t>Methods</a:t>
            </a:r>
          </a:p>
        </p:txBody>
      </p:sp>
      <p:sp>
        <p:nvSpPr>
          <p:cNvPr id="4" name="Working Independently">
            <a:extLst>
              <a:ext uri="{FF2B5EF4-FFF2-40B4-BE49-F238E27FC236}">
                <a16:creationId xmlns:a16="http://schemas.microsoft.com/office/drawing/2014/main" id="{48CB0D05-E81B-19FC-8A5D-8044C1D92EFF}"/>
              </a:ext>
            </a:extLst>
          </p:cNvPr>
          <p:cNvSpPr/>
          <p:nvPr/>
        </p:nvSpPr>
        <p:spPr>
          <a:xfrm>
            <a:off x="10086826" y="615345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1373FEC9-6B30-B55E-428F-2960EFE89B65}"/>
              </a:ext>
            </a:extLst>
          </p:cNvPr>
          <p:cNvSpPr/>
          <p:nvPr/>
        </p:nvSpPr>
        <p:spPr>
          <a:xfrm>
            <a:off x="10563290" y="1636482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926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1E44F-4653-5921-07C9-E38265239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Class Diagram Sketches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53C043-3ED3-371F-3AA7-24B5FE828081}"/>
              </a:ext>
            </a:extLst>
          </p:cNvPr>
          <p:cNvSpPr/>
          <p:nvPr/>
        </p:nvSpPr>
        <p:spPr>
          <a:xfrm>
            <a:off x="2202426" y="1730477"/>
            <a:ext cx="3038168" cy="395256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9C26772-B345-0E5B-E631-BF81A5BDBEEC}"/>
              </a:ext>
            </a:extLst>
          </p:cNvPr>
          <p:cNvCxnSpPr/>
          <p:nvPr/>
        </p:nvCxnSpPr>
        <p:spPr>
          <a:xfrm>
            <a:off x="2202426" y="2526890"/>
            <a:ext cx="303816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874316F-9F6A-E767-EAA7-A7D956BF5135}"/>
              </a:ext>
            </a:extLst>
          </p:cNvPr>
          <p:cNvCxnSpPr/>
          <p:nvPr/>
        </p:nvCxnSpPr>
        <p:spPr>
          <a:xfrm>
            <a:off x="2202426" y="4744064"/>
            <a:ext cx="303816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82A451E-A0B2-88E0-C2F3-2243CF30AA57}"/>
              </a:ext>
            </a:extLst>
          </p:cNvPr>
          <p:cNvSpPr txBox="1"/>
          <p:nvPr/>
        </p:nvSpPr>
        <p:spPr>
          <a:xfrm>
            <a:off x="2774776" y="1944018"/>
            <a:ext cx="1893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&lt;Name of Class&gt;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26CAE5-D693-7A67-B5C6-DEEAAF69BA49}"/>
              </a:ext>
            </a:extLst>
          </p:cNvPr>
          <p:cNvSpPr txBox="1"/>
          <p:nvPr/>
        </p:nvSpPr>
        <p:spPr>
          <a:xfrm>
            <a:off x="3013526" y="2740431"/>
            <a:ext cx="1415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&lt;Attributes&gt;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CE9B40-EE2D-1A2B-C0F7-8CF21CAF8E0A}"/>
              </a:ext>
            </a:extLst>
          </p:cNvPr>
          <p:cNvSpPr txBox="1"/>
          <p:nvPr/>
        </p:nvSpPr>
        <p:spPr>
          <a:xfrm>
            <a:off x="3013526" y="5028889"/>
            <a:ext cx="1306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&lt;Methods&gt;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4BF7CAB-5DC8-0FBC-5632-652A4DE03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8619" y="1646238"/>
            <a:ext cx="2716927" cy="412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49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5715-3945-5536-45F5-56DB03D57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F241F-49DE-C332-442C-FDB4777A7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297858"/>
            <a:ext cx="9452211" cy="4875930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In the OneNote worksheet:</a:t>
            </a:r>
          </a:p>
          <a:p>
            <a:r>
              <a:rPr lang="en-GB" dirty="0"/>
              <a:t>Choose a real-world object:</a:t>
            </a:r>
          </a:p>
          <a:p>
            <a:pPr lvl="1"/>
            <a:r>
              <a:rPr lang="en-GB" dirty="0"/>
              <a:t>Phone</a:t>
            </a:r>
          </a:p>
          <a:p>
            <a:pPr lvl="1"/>
            <a:r>
              <a:rPr lang="en-GB" dirty="0"/>
              <a:t>Student</a:t>
            </a:r>
          </a:p>
          <a:p>
            <a:pPr lvl="1"/>
            <a:r>
              <a:rPr lang="en-GB" dirty="0"/>
              <a:t>Game character</a:t>
            </a:r>
          </a:p>
          <a:p>
            <a:pPr lvl="1"/>
            <a:r>
              <a:rPr lang="en-GB" dirty="0"/>
              <a:t>Vending machine (or something else)</a:t>
            </a:r>
          </a:p>
          <a:p>
            <a:r>
              <a:rPr lang="en-GB" dirty="0"/>
              <a:t>Draw in </a:t>
            </a:r>
            <a:r>
              <a:rPr lang="en-GB" dirty="0" err="1"/>
              <a:t>Lucid.app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Class name</a:t>
            </a:r>
          </a:p>
          <a:p>
            <a:pPr lvl="1"/>
            <a:r>
              <a:rPr lang="en-GB" dirty="0"/>
              <a:t>List of attributes</a:t>
            </a:r>
          </a:p>
          <a:p>
            <a:pPr lvl="1"/>
            <a:r>
              <a:rPr lang="en-GB" dirty="0"/>
              <a:t>List of methods</a:t>
            </a:r>
          </a:p>
          <a:p>
            <a:r>
              <a:rPr lang="en-GB" dirty="0"/>
              <a:t>Rules:</a:t>
            </a:r>
          </a:p>
          <a:p>
            <a:pPr lvl="1"/>
            <a:r>
              <a:rPr lang="en-GB" dirty="0"/>
              <a:t>Boxes and bullet points only</a:t>
            </a:r>
          </a:p>
          <a:p>
            <a:pPr lvl="1"/>
            <a:r>
              <a:rPr lang="en-GB" dirty="0"/>
              <a:t>No programming language</a:t>
            </a:r>
          </a:p>
        </p:txBody>
      </p:sp>
      <p:sp>
        <p:nvSpPr>
          <p:cNvPr id="4" name="Working Independently">
            <a:extLst>
              <a:ext uri="{FF2B5EF4-FFF2-40B4-BE49-F238E27FC236}">
                <a16:creationId xmlns:a16="http://schemas.microsoft.com/office/drawing/2014/main" id="{E9B11104-902A-B753-2C65-2C74A6696AB1}"/>
              </a:ext>
            </a:extLst>
          </p:cNvPr>
          <p:cNvSpPr/>
          <p:nvPr/>
        </p:nvSpPr>
        <p:spPr>
          <a:xfrm>
            <a:off x="10086826" y="898632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783DB954-4C3A-EF8C-688D-CEB9241D89C7}"/>
              </a:ext>
            </a:extLst>
          </p:cNvPr>
          <p:cNvSpPr/>
          <p:nvPr/>
        </p:nvSpPr>
        <p:spPr>
          <a:xfrm>
            <a:off x="10494462" y="1966528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578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8E204-91DE-78D2-E19F-693BEF1FA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Objects in the Real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0C01E-38E6-F4BC-D06A-AC4048182D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In your OneNote Notebooks</a:t>
            </a:r>
          </a:p>
          <a:p>
            <a:pPr marL="0" indent="0">
              <a:buNone/>
            </a:pPr>
            <a:endParaRPr lang="en-GB" sz="3600" dirty="0"/>
          </a:p>
          <a:p>
            <a:r>
              <a:rPr lang="en-GB" sz="3600" dirty="0"/>
              <a:t>How does your chosen object represent something from the real world?</a:t>
            </a:r>
          </a:p>
          <a:p>
            <a:r>
              <a:rPr lang="en-GB" sz="3600" dirty="0"/>
              <a:t>What data does it need to store?</a:t>
            </a:r>
          </a:p>
          <a:p>
            <a:r>
              <a:rPr lang="en-GB" sz="3600" dirty="0"/>
              <a:t>What actions does it need to perform?</a:t>
            </a:r>
          </a:p>
        </p:txBody>
      </p:sp>
      <p:sp>
        <p:nvSpPr>
          <p:cNvPr id="4" name="Working Independently">
            <a:extLst>
              <a:ext uri="{FF2B5EF4-FFF2-40B4-BE49-F238E27FC236}">
                <a16:creationId xmlns:a16="http://schemas.microsoft.com/office/drawing/2014/main" id="{3C71F165-CD1F-E72E-0F3E-7278EE08CA87}"/>
              </a:ext>
            </a:extLst>
          </p:cNvPr>
          <p:cNvSpPr/>
          <p:nvPr/>
        </p:nvSpPr>
        <p:spPr>
          <a:xfrm>
            <a:off x="10026665" y="615345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36117A7D-F72C-3D9F-FBA5-F2C2C28C8F97}"/>
              </a:ext>
            </a:extLst>
          </p:cNvPr>
          <p:cNvSpPr/>
          <p:nvPr/>
        </p:nvSpPr>
        <p:spPr>
          <a:xfrm>
            <a:off x="10514128" y="1986193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601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97281-E053-00EF-EE0C-E47DFDCF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Exit Ticket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5CEB9-726E-61D4-0918-018B58ABC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800" dirty="0">
                <a:highlight>
                  <a:srgbClr val="FFFF00"/>
                </a:highlight>
              </a:rPr>
              <a:t>What is one advantage of organising code into objects?</a:t>
            </a:r>
          </a:p>
        </p:txBody>
      </p:sp>
      <p:pic>
        <p:nvPicPr>
          <p:cNvPr id="4" name="Exit Ticket" descr="A green sign with a person running&#10;&#10;AI-generated content may be incorrect.">
            <a:extLst>
              <a:ext uri="{FF2B5EF4-FFF2-40B4-BE49-F238E27FC236}">
                <a16:creationId xmlns:a16="http://schemas.microsoft.com/office/drawing/2014/main" id="{A1DE6D23-4210-9A97-8DE2-5B5613CE40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5" t="27142" r="7934" b="27368"/>
          <a:stretch/>
        </p:blipFill>
        <p:spPr>
          <a:xfrm>
            <a:off x="7360326" y="337274"/>
            <a:ext cx="2384175" cy="129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852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D5C2A-4935-04FD-873E-52A5355C2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 / 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CC8BA-D425-A48C-D374-6D5D8484E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89" y="1527483"/>
            <a:ext cx="9452211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3600" dirty="0">
                <a:highlight>
                  <a:srgbClr val="FFFF00"/>
                </a:highlight>
              </a:rPr>
              <a:t>Define what is meant by object-oriented coding and give one example</a:t>
            </a:r>
          </a:p>
          <a:p>
            <a:pPr marL="0" indent="0">
              <a:buNone/>
            </a:pPr>
            <a:endParaRPr lang="en-GB" sz="3600" dirty="0">
              <a:highlight>
                <a:srgbClr val="FFFF00"/>
              </a:highlight>
            </a:endParaRPr>
          </a:p>
          <a:p>
            <a:r>
              <a:rPr lang="en-GB" dirty="0"/>
              <a:t>Mention objects and classes</a:t>
            </a:r>
          </a:p>
          <a:p>
            <a:r>
              <a:rPr lang="en-GB" dirty="0"/>
              <a:t>Mention attributes and methods</a:t>
            </a:r>
          </a:p>
          <a:p>
            <a:r>
              <a:rPr lang="en-GB" dirty="0"/>
              <a:t>Use a real-world example</a:t>
            </a:r>
          </a:p>
          <a:p>
            <a:r>
              <a:rPr lang="en-GB" dirty="0"/>
              <a:t>Use your own words as much as you can</a:t>
            </a:r>
          </a:p>
          <a:p>
            <a:endParaRPr lang="en-GB" dirty="0"/>
          </a:p>
          <a:p>
            <a:r>
              <a:rPr lang="en-GB" dirty="0"/>
              <a:t>This might be useful for your final assessment</a:t>
            </a:r>
          </a:p>
        </p:txBody>
      </p:sp>
      <p:sp>
        <p:nvSpPr>
          <p:cNvPr id="4" name="Working Independently">
            <a:extLst>
              <a:ext uri="{FF2B5EF4-FFF2-40B4-BE49-F238E27FC236}">
                <a16:creationId xmlns:a16="http://schemas.microsoft.com/office/drawing/2014/main" id="{F8226233-7D83-1507-AF9C-5E28CFA02E76}"/>
              </a:ext>
            </a:extLst>
          </p:cNvPr>
          <p:cNvSpPr/>
          <p:nvPr/>
        </p:nvSpPr>
        <p:spPr>
          <a:xfrm>
            <a:off x="10026665" y="615345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A604633C-63A9-BAA5-EC88-4817ADF7A18F}"/>
              </a:ext>
            </a:extLst>
          </p:cNvPr>
          <p:cNvSpPr/>
          <p:nvPr/>
        </p:nvSpPr>
        <p:spPr>
          <a:xfrm>
            <a:off x="10434301" y="1620835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508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5CA0396-81F6-474E-B631-833053BE60EB}" vid="{98625329-4377-43BC-BF07-F1428B5ADB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5CA0396-81F6-474E-B631-833053BE60EB}" vid="{FB6E5620-8E1F-4084-8CD0-479343ABCA7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2</TotalTime>
  <Words>362</Words>
  <Application>Microsoft Office PowerPoint</Application>
  <PresentationFormat>Widescreen</PresentationFormat>
  <Paragraphs>87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Arial</vt:lpstr>
      <vt:lpstr>Impact</vt:lpstr>
      <vt:lpstr>Trebuchet MS</vt:lpstr>
      <vt:lpstr>Office Theme</vt:lpstr>
      <vt:lpstr>Office Theme</vt:lpstr>
      <vt:lpstr>Unit 3 Object Orientated Coding </vt:lpstr>
      <vt:lpstr>Recall Exercise</vt:lpstr>
      <vt:lpstr>PowerPoint Presentation</vt:lpstr>
      <vt:lpstr>Unit 3 Object Orientated Coding </vt:lpstr>
      <vt:lpstr>Learning Objectives</vt:lpstr>
      <vt:lpstr>Key Vocabulary</vt:lpstr>
      <vt:lpstr>From Functions to Objects</vt:lpstr>
      <vt:lpstr>What Is Object-Oriented Coding?</vt:lpstr>
      <vt:lpstr>Task: Think about a Car class</vt:lpstr>
      <vt:lpstr>Class Diagram Sketches</vt:lpstr>
      <vt:lpstr>Task</vt:lpstr>
      <vt:lpstr>Objects in the Real World</vt:lpstr>
      <vt:lpstr>Exit Ticket</vt:lpstr>
      <vt:lpstr>Task / 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3</cp:revision>
  <dcterms:created xsi:type="dcterms:W3CDTF">2025-12-24T11:31:10Z</dcterms:created>
  <dcterms:modified xsi:type="dcterms:W3CDTF">2026-07-07T12:18:38Z</dcterms:modified>
</cp:coreProperties>
</file>