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8" r:id="rId2"/>
  </p:sldMasterIdLst>
  <p:notesMasterIdLst>
    <p:notesMasterId r:id="rId23"/>
  </p:notesMasterIdLst>
  <p:sldIdLst>
    <p:sldId id="266" r:id="rId3"/>
    <p:sldId id="263" r:id="rId4"/>
    <p:sldId id="264" r:id="rId5"/>
    <p:sldId id="312" r:id="rId6"/>
    <p:sldId id="287" r:id="rId7"/>
    <p:sldId id="288" r:id="rId8"/>
    <p:sldId id="289" r:id="rId9"/>
    <p:sldId id="313" r:id="rId10"/>
    <p:sldId id="314" r:id="rId11"/>
    <p:sldId id="315" r:id="rId12"/>
    <p:sldId id="316" r:id="rId13"/>
    <p:sldId id="317" r:id="rId14"/>
    <p:sldId id="318" r:id="rId15"/>
    <p:sldId id="319" r:id="rId16"/>
    <p:sldId id="320" r:id="rId17"/>
    <p:sldId id="322" r:id="rId18"/>
    <p:sldId id="321" r:id="rId19"/>
    <p:sldId id="323" r:id="rId20"/>
    <p:sldId id="324" r:id="rId21"/>
    <p:sldId id="325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986E940-A5F4-4FDC-8370-3C4D478A6A75}" v="2" dt="2026-07-07T12:20:56.5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11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on Rundell" userId="02f36d3d-9692-43c5-873c-1a596eba61c5" providerId="ADAL" clId="{E495193B-C273-4421-898B-4796DEC811A2}"/>
    <pc:docChg chg="addSld delSld modSld">
      <pc:chgData name="Simon Rundell" userId="02f36d3d-9692-43c5-873c-1a596eba61c5" providerId="ADAL" clId="{E495193B-C273-4421-898B-4796DEC811A2}" dt="2026-07-07T12:20:59.725" v="4" actId="207"/>
      <pc:docMkLst>
        <pc:docMk/>
      </pc:docMkLst>
      <pc:sldChg chg="modSp add del mod">
        <pc:chgData name="Simon Rundell" userId="02f36d3d-9692-43c5-873c-1a596eba61c5" providerId="ADAL" clId="{E495193B-C273-4421-898B-4796DEC811A2}" dt="2026-07-07T12:20:59.725" v="4" actId="207"/>
        <pc:sldMkLst>
          <pc:docMk/>
          <pc:sldMk cId="1644293576" sldId="263"/>
        </pc:sldMkLst>
        <pc:spChg chg="mod">
          <ac:chgData name="Simon Rundell" userId="02f36d3d-9692-43c5-873c-1a596eba61c5" providerId="ADAL" clId="{E495193B-C273-4421-898B-4796DEC811A2}" dt="2026-07-07T12:20:59.725" v="4" actId="207"/>
          <ac:spMkLst>
            <pc:docMk/>
            <pc:sldMk cId="1644293576" sldId="263"/>
            <ac:spMk id="3" creationId="{44BE340F-1537-1DD8-A4C0-90C99D913A4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2146CF-1C4D-4459-B08C-FB5331E3EFD0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1C6BE0-322D-4546-8545-11D9A1862A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236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C6BE0-322D-4546-8545-11D9A1862AEB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98079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D77E5-D4D7-B205-BC97-A42E378411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0293" y="276202"/>
            <a:ext cx="9144000" cy="2387600"/>
          </a:xfrm>
        </p:spPr>
        <p:txBody>
          <a:bodyPr anchor="b"/>
          <a:lstStyle>
            <a:lvl1pPr algn="ctr">
              <a:defRPr sz="6000">
                <a:latin typeface="Trebuchet MS" panose="020B0603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8632CE-B07D-3C93-C187-66683498B3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0293" y="3682195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Trebuchet MS" panose="020B06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E33C46-4CBA-CBCC-F870-0753D1ADD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38ACA-4627-5E7A-B463-6B05A9654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12E6E9-4AB2-F993-91A6-117C861F0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2609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9432E-9BB0-0E84-11BE-72EBD4D73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290" y="320675"/>
            <a:ext cx="945221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B5622-9FDD-991A-ADCD-0E0266EE4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945221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26A27-1CE0-0E24-D308-125CD4EC0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CF5E06-7475-E0B5-7822-B896F902F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5AC1A1-B643-B1CA-08C7-8DDEB1D1A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471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4D82B-2885-AD13-42E3-0436E47E7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716" y="1709738"/>
            <a:ext cx="951249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5FE0B5-87E8-B01C-9C79-F247BF0CB5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4716" y="4562475"/>
            <a:ext cx="951249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4785B7-8B41-AA66-1C61-8F64672AA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94674F-8825-1C34-BEB7-E50896E8A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1FEB33-42F3-EC09-ED01-1B18CE28B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420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42F4E-A6A0-A46A-C745-7068CDC04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994" y="320675"/>
            <a:ext cx="949315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CC7DB2-037E-0993-86BF-00D6D3092E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4994" y="1825625"/>
            <a:ext cx="419554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3C3C4F-D4FF-FD09-1978-56FB6AD59A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62600" y="1836098"/>
            <a:ext cx="419554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CFD34D-03A4-BE13-8588-24719638A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9CFD31-CFC4-CB50-2E4E-320A31743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B64005-5076-C00A-FE3B-4DB16CB2D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8994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0C76A-7F14-2534-9B36-9BF84460C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87" y="355600"/>
            <a:ext cx="9491567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3CF0A9-98D2-1697-4A18-B4732DFF70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9288" y="1681163"/>
            <a:ext cx="431254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EBE36F-B28A-70C9-0ED7-B83CC6A71F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39288" y="2505075"/>
            <a:ext cx="413877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D31D4F-D65E-A262-ECF9-CE35E4EF4E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397074" y="1681163"/>
            <a:ext cx="433378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8CEC33-2E30-3A67-FACE-70F6ED8FC0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571699" y="2505075"/>
            <a:ext cx="415915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5BB140-CADE-FAD4-6C91-30CE50CBE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711941-F21C-CF3C-B5FB-E96723ADD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12A3D5-C441-7404-EFCB-90BFA022B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9430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385F9-EE79-97C9-0F98-F2328A199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699" y="324182"/>
            <a:ext cx="950680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E86E71-2144-0EE2-1FDE-3613B52D6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424FE0-84FB-978F-A2B6-8F5EFDF54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9ABF63-80C9-E41C-466A-C397874EB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0253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F9C143-096A-A95E-2B77-0B9DA594A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BEB839-5FEA-1890-4890-F8D0492FE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F7763C-3194-EF49-BD5F-06A8864F8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0189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26791-D625-5171-2B9C-4180EAD16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86" y="366428"/>
            <a:ext cx="9464272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8305CF0-9215-FD21-F3BE-833212AAAC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582686" y="2040079"/>
            <a:ext cx="5120872" cy="38991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B7632D-0EA5-78FD-91F9-685B074CB5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39286" y="206216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E9B71F-2974-8850-0B38-F4541C416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22E7B5-7DE1-80E2-4D65-58EBBF734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4B8DEC-1B41-5879-53DF-D29FEC8D3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7158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9432E-9BB0-0E84-11BE-72EBD4D73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290" y="320675"/>
            <a:ext cx="945221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B5622-9FDD-991A-ADCD-0E0266EE4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945221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26A27-1CE0-0E24-D308-125CD4EC0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CF5E06-7475-E0B5-7822-B896F902F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5AC1A1-B643-B1CA-08C7-8DDEB1D1A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471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8DB1DCA-55EB-1A92-CCE5-A51C66D8CC59}"/>
              </a:ext>
            </a:extLst>
          </p:cNvPr>
          <p:cNvSpPr txBox="1"/>
          <p:nvPr userDrawn="1"/>
        </p:nvSpPr>
        <p:spPr>
          <a:xfrm>
            <a:off x="9826388" y="-159306"/>
            <a:ext cx="2365612" cy="70173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E5A428-CC80-BA90-15EB-CFB3ECD66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477894-212D-4126-33D7-4E46E8F7F8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70B3DE-9634-DCA9-2027-3A012D76DE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8B2B7FDC-9F13-4E8D-96EF-2B694806A3A6}" type="datetimeFigureOut">
              <a:rPr lang="en-GB" smtClean="0"/>
              <a:pPr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4077C-DF17-F586-2C6E-25213F2938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95ECB-05D3-5F40-396E-DAEB9AA5D4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71DB8418-45AD-47F2-8615-F0D6417A1D98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FC906F-6709-705E-FD80-DC9ED483FD82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3241" y="6064424"/>
            <a:ext cx="1613353" cy="657051"/>
          </a:xfrm>
          <a:prstGeom prst="rect">
            <a:avLst/>
          </a:prstGeom>
        </p:spPr>
      </p:pic>
      <p:sp>
        <p:nvSpPr>
          <p:cNvPr id="10" name="Freeform 12">
            <a:extLst>
              <a:ext uri="{FF2B5EF4-FFF2-40B4-BE49-F238E27FC236}">
                <a16:creationId xmlns:a16="http://schemas.microsoft.com/office/drawing/2014/main" id="{B3F53C75-771E-0996-7DCB-DFEB69855E20}"/>
              </a:ext>
            </a:extLst>
          </p:cNvPr>
          <p:cNvSpPr/>
          <p:nvPr userDrawn="1"/>
        </p:nvSpPr>
        <p:spPr>
          <a:xfrm>
            <a:off x="0" y="6064424"/>
            <a:ext cx="2565779" cy="793576"/>
          </a:xfrm>
          <a:custGeom>
            <a:avLst/>
            <a:gdLst/>
            <a:ahLst/>
            <a:cxnLst/>
            <a:rect l="l" t="t" r="r" b="b"/>
            <a:pathLst>
              <a:path w="2800871" h="942939">
                <a:moveTo>
                  <a:pt x="0" y="0"/>
                </a:moveTo>
                <a:lnTo>
                  <a:pt x="2800871" y="0"/>
                </a:lnTo>
                <a:lnTo>
                  <a:pt x="2800871" y="942939"/>
                </a:lnTo>
                <a:lnTo>
                  <a:pt x="0" y="94293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42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8DB1DCA-55EB-1A92-CCE5-A51C66D8CC59}"/>
              </a:ext>
            </a:extLst>
          </p:cNvPr>
          <p:cNvSpPr txBox="1"/>
          <p:nvPr userDrawn="1"/>
        </p:nvSpPr>
        <p:spPr>
          <a:xfrm>
            <a:off x="9826388" y="0"/>
            <a:ext cx="2365612" cy="70173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E5A428-CC80-BA90-15EB-CFB3ECD66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477894-212D-4126-33D7-4E46E8F7F8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70B3DE-9634-DCA9-2027-3A012D76DE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8B2B7FDC-9F13-4E8D-96EF-2B694806A3A6}" type="datetimeFigureOut">
              <a:rPr lang="en-GB" smtClean="0"/>
              <a:pPr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4077C-DF17-F586-2C6E-25213F2938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95ECB-05D3-5F40-396E-DAEB9AA5D4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71DB8418-45AD-47F2-8615-F0D6417A1D98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FC906F-6709-705E-FD80-DC9ED483FD8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3241" y="6064424"/>
            <a:ext cx="1613353" cy="657051"/>
          </a:xfrm>
          <a:prstGeom prst="rect">
            <a:avLst/>
          </a:prstGeom>
        </p:spPr>
      </p:pic>
      <p:sp>
        <p:nvSpPr>
          <p:cNvPr id="10" name="Freeform 12">
            <a:extLst>
              <a:ext uri="{FF2B5EF4-FFF2-40B4-BE49-F238E27FC236}">
                <a16:creationId xmlns:a16="http://schemas.microsoft.com/office/drawing/2014/main" id="{B3F53C75-771E-0996-7DCB-DFEB69855E20}"/>
              </a:ext>
            </a:extLst>
          </p:cNvPr>
          <p:cNvSpPr/>
          <p:nvPr userDrawn="1"/>
        </p:nvSpPr>
        <p:spPr>
          <a:xfrm>
            <a:off x="0" y="6064424"/>
            <a:ext cx="2565779" cy="793576"/>
          </a:xfrm>
          <a:custGeom>
            <a:avLst/>
            <a:gdLst/>
            <a:ahLst/>
            <a:cxnLst/>
            <a:rect l="l" t="t" r="r" b="b"/>
            <a:pathLst>
              <a:path w="2800871" h="942939">
                <a:moveTo>
                  <a:pt x="0" y="0"/>
                </a:moveTo>
                <a:lnTo>
                  <a:pt x="2800871" y="0"/>
                </a:lnTo>
                <a:lnTo>
                  <a:pt x="2800871" y="942939"/>
                </a:lnTo>
                <a:lnTo>
                  <a:pt x="0" y="9429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42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retrieval.toolsforteaching.co.uk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1259816879/editor" TargetMode="External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hyperlink" Target="https://scratch.mit.edu/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2C631DC-C02C-5B98-F8BA-697A76F29C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2"/>
          <a:stretch>
            <a:fillRect/>
          </a:stretch>
        </p:blipFill>
        <p:spPr>
          <a:xfrm>
            <a:off x="0" y="0"/>
            <a:ext cx="9821840" cy="685800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37A1E132-811E-CC1C-CCFB-234EC1818F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8920" y="4248434"/>
            <a:ext cx="9144000" cy="2387600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Unit 3</a:t>
            </a:r>
            <a:br>
              <a:rPr lang="en-GB" dirty="0">
                <a:solidFill>
                  <a:schemeClr val="bg1"/>
                </a:solidFill>
              </a:rPr>
            </a:br>
            <a:r>
              <a:rPr lang="en-GB" sz="4400" dirty="0">
                <a:solidFill>
                  <a:schemeClr val="bg1"/>
                </a:solidFill>
              </a:rPr>
              <a:t>Other Coding Types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4CB69D5D-0DA9-BDA8-4F0D-83523B106F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127226" y="5909187"/>
            <a:ext cx="1913622" cy="402163"/>
          </a:xfrm>
        </p:spPr>
        <p:txBody>
          <a:bodyPr>
            <a:normAutofit lnSpcReduction="10000"/>
          </a:bodyPr>
          <a:lstStyle/>
          <a:p>
            <a:r>
              <a:rPr lang="en-GB" dirty="0"/>
              <a:t>Lesson 06</a:t>
            </a:r>
          </a:p>
        </p:txBody>
      </p:sp>
    </p:spTree>
    <p:extLst>
      <p:ext uri="{BB962C8B-B14F-4D97-AF65-F5344CB8AC3E}">
        <p14:creationId xmlns:p14="http://schemas.microsoft.com/office/powerpoint/2010/main" val="34964339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A8338-1F6A-18B9-DD59-55A89BCF2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Recall 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BE340F-1537-1DD8-A4C0-90C99D913A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4000" dirty="0"/>
              <a:t>Visit:</a:t>
            </a:r>
          </a:p>
          <a:p>
            <a:pPr marL="0" indent="0">
              <a:buNone/>
            </a:pPr>
            <a:endParaRPr lang="en-GB" sz="4000" dirty="0"/>
          </a:p>
          <a:p>
            <a:pPr marL="0" indent="0">
              <a:buNone/>
            </a:pPr>
            <a:r>
              <a:rPr lang="en-GB" sz="4000" dirty="0">
                <a:hlinkClick r:id="rId2"/>
              </a:rPr>
              <a:t>https://retrieval.toolsforteaching.co.uk</a:t>
            </a:r>
            <a:endParaRPr lang="en-GB" sz="4000" dirty="0"/>
          </a:p>
          <a:p>
            <a:pPr marL="0" indent="0">
              <a:buNone/>
            </a:pPr>
            <a:endParaRPr lang="en-GB" sz="4000" dirty="0"/>
          </a:p>
          <a:p>
            <a:pPr marL="0" indent="0">
              <a:buNone/>
            </a:pPr>
            <a:r>
              <a:rPr lang="en-GB" sz="5400" dirty="0"/>
              <a:t>Code: </a:t>
            </a:r>
            <a:r>
              <a:rPr lang="en-GB" sz="5400" dirty="0">
                <a:solidFill>
                  <a:srgbClr val="FF0000"/>
                </a:solidFill>
              </a:rPr>
              <a:t>l4871r</a:t>
            </a:r>
            <a:r>
              <a:rPr lang="en-GB" sz="5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442935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E9DCF7-CE04-96A4-E123-288F98BA1FA4}"/>
              </a:ext>
            </a:extLst>
          </p:cNvPr>
          <p:cNvSpPr txBox="1"/>
          <p:nvPr/>
        </p:nvSpPr>
        <p:spPr>
          <a:xfrm>
            <a:off x="216310" y="648928"/>
            <a:ext cx="9507731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3900" dirty="0">
                <a:latin typeface="Impact" panose="020B0806030902050204" pitchFamily="34" charset="0"/>
              </a:rPr>
              <a:t>Phones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C56678-BE44-FDEF-A66B-BB5C369BB7E8}"/>
              </a:ext>
            </a:extLst>
          </p:cNvPr>
          <p:cNvSpPr txBox="1"/>
          <p:nvPr/>
        </p:nvSpPr>
        <p:spPr>
          <a:xfrm>
            <a:off x="1209368" y="1012723"/>
            <a:ext cx="14574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Trebuchet MS" panose="020B0603020202020204" pitchFamily="34" charset="0"/>
              </a:rPr>
              <a:t>a small reminder…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238D26-776C-EF2B-9819-1735DEF8842E}"/>
              </a:ext>
            </a:extLst>
          </p:cNvPr>
          <p:cNvSpPr txBox="1"/>
          <p:nvPr/>
        </p:nvSpPr>
        <p:spPr>
          <a:xfrm>
            <a:off x="1479476" y="3739917"/>
            <a:ext cx="69813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latin typeface="Trebuchet MS" panose="020B0603020202020204" pitchFamily="34" charset="0"/>
              </a:rPr>
              <a:t>once you have authenticated phones should be in the pockets on the wall</a:t>
            </a:r>
          </a:p>
        </p:txBody>
      </p:sp>
    </p:spTree>
    <p:extLst>
      <p:ext uri="{BB962C8B-B14F-4D97-AF65-F5344CB8AC3E}">
        <p14:creationId xmlns:p14="http://schemas.microsoft.com/office/powerpoint/2010/main" val="1702118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00FE33-B4E9-9220-4CAE-76FC74EAD6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8F4E529-2D4C-49B5-FE43-0F56346BB2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2"/>
          <a:stretch>
            <a:fillRect/>
          </a:stretch>
        </p:blipFill>
        <p:spPr>
          <a:xfrm>
            <a:off x="0" y="0"/>
            <a:ext cx="9821840" cy="685800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EDB93CEF-F4CC-8934-5BEB-0101CFCD5B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8920" y="4248434"/>
            <a:ext cx="9144000" cy="2387600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Unit 3</a:t>
            </a:r>
            <a:br>
              <a:rPr lang="en-GB" dirty="0">
                <a:solidFill>
                  <a:schemeClr val="bg1"/>
                </a:solidFill>
              </a:rPr>
            </a:br>
            <a:r>
              <a:rPr lang="en-GB" sz="4400" dirty="0">
                <a:solidFill>
                  <a:schemeClr val="bg1"/>
                </a:solidFill>
              </a:rPr>
              <a:t>Other Coding Types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811130D2-87E3-FAE2-CF7B-C123F38623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127226" y="5909187"/>
            <a:ext cx="1913622" cy="402163"/>
          </a:xfrm>
        </p:spPr>
        <p:txBody>
          <a:bodyPr>
            <a:normAutofit lnSpcReduction="10000"/>
          </a:bodyPr>
          <a:lstStyle/>
          <a:p>
            <a:r>
              <a:rPr lang="en-GB" dirty="0"/>
              <a:t>Lesson 06</a:t>
            </a:r>
          </a:p>
        </p:txBody>
      </p:sp>
    </p:spTree>
    <p:extLst>
      <p:ext uri="{BB962C8B-B14F-4D97-AF65-F5344CB8AC3E}">
        <p14:creationId xmlns:p14="http://schemas.microsoft.com/office/powerpoint/2010/main" val="23232412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80FE8-1B08-AD5E-14CE-50D495C57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545256-F740-6E5E-FD60-CAC9BDF798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By the end of the lesson, learners will be able to:</a:t>
            </a:r>
          </a:p>
          <a:p>
            <a:r>
              <a:rPr lang="en-GB" dirty="0"/>
              <a:t>Identify </a:t>
            </a:r>
            <a:r>
              <a:rPr lang="en-GB" b="1" dirty="0">
                <a:solidFill>
                  <a:srgbClr val="FF0000"/>
                </a:solidFill>
              </a:rPr>
              <a:t>procedural coding</a:t>
            </a:r>
          </a:p>
          <a:p>
            <a:r>
              <a:rPr lang="en-GB" dirty="0"/>
              <a:t>Identify </a:t>
            </a:r>
            <a:r>
              <a:rPr lang="en-GB" b="1" dirty="0">
                <a:solidFill>
                  <a:srgbClr val="FF0000"/>
                </a:solidFill>
              </a:rPr>
              <a:t>event-driven</a:t>
            </a:r>
            <a:r>
              <a:rPr lang="en-GB" dirty="0"/>
              <a:t> coding</a:t>
            </a:r>
          </a:p>
          <a:p>
            <a:r>
              <a:rPr lang="en-GB" dirty="0"/>
              <a:t>Explain what is meant by a </a:t>
            </a:r>
            <a:r>
              <a:rPr lang="en-GB" b="1" dirty="0">
                <a:solidFill>
                  <a:srgbClr val="FF0000"/>
                </a:solidFill>
              </a:rPr>
              <a:t>multi-paradigm</a:t>
            </a:r>
            <a:r>
              <a:rPr lang="en-GB" dirty="0"/>
              <a:t> language</a:t>
            </a:r>
          </a:p>
        </p:txBody>
      </p:sp>
    </p:spTree>
    <p:extLst>
      <p:ext uri="{BB962C8B-B14F-4D97-AF65-F5344CB8AC3E}">
        <p14:creationId xmlns:p14="http://schemas.microsoft.com/office/powerpoint/2010/main" val="11121017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731B0-B865-6CBE-8DF7-41ABC5F97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Key Vocabulary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0268C1-996E-1F3C-01B3-35765652BD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Procedural</a:t>
            </a:r>
          </a:p>
          <a:p>
            <a:r>
              <a:rPr lang="en-GB" dirty="0"/>
              <a:t>Event-driven</a:t>
            </a:r>
          </a:p>
          <a:p>
            <a:r>
              <a:rPr lang="en-GB" dirty="0"/>
              <a:t>Event</a:t>
            </a:r>
          </a:p>
          <a:p>
            <a:r>
              <a:rPr lang="en-GB" dirty="0"/>
              <a:t>Multi-paradigm</a:t>
            </a:r>
          </a:p>
          <a:p>
            <a:r>
              <a:rPr lang="en-GB" dirty="0"/>
              <a:t>Scenario</a:t>
            </a:r>
          </a:p>
        </p:txBody>
      </p:sp>
    </p:spTree>
    <p:extLst>
      <p:ext uri="{BB962C8B-B14F-4D97-AF65-F5344CB8AC3E}">
        <p14:creationId xmlns:p14="http://schemas.microsoft.com/office/powerpoint/2010/main" val="22512944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27FCF7-5429-44AA-E72B-22EF30423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From Functions to Objects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60F47A-86CD-E3F1-9A35-94C4DD8F24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593299"/>
            <a:ext cx="9452211" cy="1623166"/>
          </a:xfrm>
        </p:spPr>
        <p:txBody>
          <a:bodyPr>
            <a:normAutofit lnSpcReduction="10000"/>
          </a:bodyPr>
          <a:lstStyle/>
          <a:p>
            <a:r>
              <a:rPr lang="en-GB" dirty="0"/>
              <a:t>So far, each paradigm we’ve studied has had a clear ‘shape’</a:t>
            </a:r>
          </a:p>
          <a:p>
            <a:r>
              <a:rPr lang="en-GB" dirty="0"/>
              <a:t>But real software often needs to react to users and events</a:t>
            </a:r>
          </a:p>
        </p:txBody>
      </p:sp>
      <p:sp>
        <p:nvSpPr>
          <p:cNvPr id="4" name="MyShape">
            <a:extLst>
              <a:ext uri="{FF2B5EF4-FFF2-40B4-BE49-F238E27FC236}">
                <a16:creationId xmlns:a16="http://schemas.microsoft.com/office/drawing/2014/main" id="{51804E12-E8A2-75CA-7485-41F1DA544504}"/>
              </a:ext>
            </a:extLst>
          </p:cNvPr>
          <p:cNvSpPr/>
          <p:nvPr/>
        </p:nvSpPr>
        <p:spPr>
          <a:xfrm>
            <a:off x="375788" y="3216465"/>
            <a:ext cx="8935360" cy="1623167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700" dirty="0">
                <a:solidFill>
                  <a:srgbClr val="000000"/>
                </a:solidFill>
                <a:latin typeface="Impact" panose="020B0806030902050204" pitchFamily="34" charset="0"/>
              </a:rPr>
              <a:t>Let’s talk about </a:t>
            </a:r>
            <a:r>
              <a:rPr lang="en-GB" sz="4700" dirty="0">
                <a:solidFill>
                  <a:srgbClr val="FF0000"/>
                </a:solidFill>
                <a:latin typeface="Impact" panose="020B0806030902050204" pitchFamily="34" charset="0"/>
              </a:rPr>
              <a:t>Procedural</a:t>
            </a:r>
            <a:r>
              <a:rPr lang="en-GB" sz="4700" dirty="0">
                <a:solidFill>
                  <a:srgbClr val="000000"/>
                </a:solidFill>
                <a:latin typeface="Impact" panose="020B0806030902050204" pitchFamily="34" charset="0"/>
              </a:rPr>
              <a:t> and </a:t>
            </a:r>
            <a:r>
              <a:rPr lang="en-GB" sz="4700" dirty="0">
                <a:solidFill>
                  <a:srgbClr val="FF0000"/>
                </a:solidFill>
                <a:latin typeface="Impact" panose="020B0806030902050204" pitchFamily="34" charset="0"/>
              </a:rPr>
              <a:t>Event-Driven</a:t>
            </a:r>
            <a:r>
              <a:rPr lang="en-GB" sz="4700" dirty="0">
                <a:solidFill>
                  <a:srgbClr val="000000"/>
                </a:solidFill>
                <a:latin typeface="Impact" panose="020B0806030902050204" pitchFamily="34" charset="0"/>
              </a:rPr>
              <a:t> Coding</a:t>
            </a:r>
            <a:endParaRPr lang="en-GB" sz="4700" dirty="0">
              <a:solidFill>
                <a:srgbClr val="FF0000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8234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4226EC-CB54-A607-3F5E-55A2C97CF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Procedural Coding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BBB396-C79E-0AC8-5027-6677648286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Is a type of imperative coding</a:t>
            </a:r>
          </a:p>
          <a:p>
            <a:r>
              <a:rPr lang="en-GB" dirty="0"/>
              <a:t>Organises instructions into </a:t>
            </a:r>
            <a:r>
              <a:rPr lang="en-GB" b="1" dirty="0">
                <a:solidFill>
                  <a:srgbClr val="FF0000"/>
                </a:solidFill>
              </a:rPr>
              <a:t>procedures</a:t>
            </a:r>
          </a:p>
          <a:p>
            <a:r>
              <a:rPr lang="en-GB" dirty="0"/>
              <a:t>Follows a clear sequence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Analogy:</a:t>
            </a:r>
          </a:p>
          <a:p>
            <a:pPr lvl="1"/>
            <a:r>
              <a:rPr lang="en-GB" dirty="0"/>
              <a:t>Following a recipe broken into stages</a:t>
            </a:r>
          </a:p>
          <a:p>
            <a:pPr lvl="1"/>
            <a:r>
              <a:rPr lang="en-GB" dirty="0"/>
              <a:t>College timetable routines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E2029A0-59E8-7CB4-A20F-4F90E61DDE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15294">
            <a:off x="7355259" y="2900279"/>
            <a:ext cx="3873917" cy="28134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57287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FBD2F-7952-E70F-9C5E-42ECA7BE9B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Breaking a Process into Procedures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4F440C-0A8B-E783-6C4F-C2B0D98022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Step 1: Read the process below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36E0C0-3A1E-51EF-91C2-FDC37C2AB4F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GB" b="1" dirty="0">
                <a:highlight>
                  <a:srgbClr val="FFFF00"/>
                </a:highlight>
              </a:rPr>
              <a:t>Making a cup of tea</a:t>
            </a:r>
            <a:endParaRPr lang="en-GB" dirty="0">
              <a:highlight>
                <a:srgbClr val="FFFF00"/>
              </a:highlight>
            </a:endParaRPr>
          </a:p>
          <a:p>
            <a:r>
              <a:rPr lang="en-GB" dirty="0"/>
              <a:t>Fill the kettle with water</a:t>
            </a:r>
          </a:p>
          <a:p>
            <a:r>
              <a:rPr lang="en-GB" dirty="0"/>
              <a:t>Turn the kettle on</a:t>
            </a:r>
          </a:p>
          <a:p>
            <a:r>
              <a:rPr lang="en-GB" dirty="0"/>
              <a:t>Wait for the water to boil</a:t>
            </a:r>
          </a:p>
          <a:p>
            <a:r>
              <a:rPr lang="en-GB" dirty="0"/>
              <a:t>Put a teabag in a cup</a:t>
            </a:r>
          </a:p>
          <a:p>
            <a:r>
              <a:rPr lang="en-GB" dirty="0"/>
              <a:t>Pour hot water into the cup</a:t>
            </a:r>
          </a:p>
          <a:p>
            <a:r>
              <a:rPr lang="en-GB" dirty="0"/>
              <a:t>Remove the teabag</a:t>
            </a:r>
          </a:p>
          <a:p>
            <a:r>
              <a:rPr lang="en-GB" dirty="0"/>
              <a:t>Add milk if required</a:t>
            </a:r>
          </a:p>
          <a:p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BEAB9E-67ED-160F-65C0-DD1D7B3651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985070" y="1681010"/>
            <a:ext cx="4333780" cy="823912"/>
          </a:xfrm>
        </p:spPr>
        <p:txBody>
          <a:bodyPr/>
          <a:lstStyle/>
          <a:p>
            <a:r>
              <a:rPr lang="en-GB" dirty="0"/>
              <a:t>Step 2: Group the steps into procedures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C0E3B7-6883-C827-266D-1E6A9BF907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985070" y="2597707"/>
            <a:ext cx="4889824" cy="3684588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GB" dirty="0"/>
              <a:t>Below are three procedure names. Write which steps belong in each procedure.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Procedure 1: Prepare equipment</a:t>
            </a:r>
          </a:p>
          <a:p>
            <a:r>
              <a:rPr lang="en-GB" dirty="0"/>
              <a:t>Procedure 2: Boil Water</a:t>
            </a:r>
          </a:p>
          <a:p>
            <a:r>
              <a:rPr lang="en-GB" dirty="0"/>
              <a:t>Procedure 3: Make the drink</a:t>
            </a:r>
          </a:p>
          <a:p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CA5D215-3C94-85E6-1EB2-8F5CF893F5D4}"/>
              </a:ext>
            </a:extLst>
          </p:cNvPr>
          <p:cNvSpPr txBox="1"/>
          <p:nvPr/>
        </p:nvSpPr>
        <p:spPr>
          <a:xfrm>
            <a:off x="239286" y="1219199"/>
            <a:ext cx="8134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You are going to take a familiar step-by-step task and organise it into procedures.</a:t>
            </a:r>
          </a:p>
        </p:txBody>
      </p:sp>
      <p:pic>
        <p:nvPicPr>
          <p:cNvPr id="1026" name="Picture 2" descr="Drinking a cup of tea can help prevent diabetes, new research shows | The  Independent | The Independent">
            <a:extLst>
              <a:ext uri="{FF2B5EF4-FFF2-40B4-BE49-F238E27FC236}">
                <a16:creationId xmlns:a16="http://schemas.microsoft.com/office/drawing/2014/main" id="{846E0C50-A426-FA5A-4CF9-2E0FC8C498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69298">
            <a:off x="9437759" y="724542"/>
            <a:ext cx="2563691" cy="19227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Working Independently">
            <a:extLst>
              <a:ext uri="{FF2B5EF4-FFF2-40B4-BE49-F238E27FC236}">
                <a16:creationId xmlns:a16="http://schemas.microsoft.com/office/drawing/2014/main" id="{221E76D9-E1FA-0120-CE3E-953BA16E6090}"/>
              </a:ext>
            </a:extLst>
          </p:cNvPr>
          <p:cNvSpPr/>
          <p:nvPr/>
        </p:nvSpPr>
        <p:spPr>
          <a:xfrm>
            <a:off x="10061104" y="3204962"/>
            <a:ext cx="1873045" cy="73622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Working Independently</a:t>
            </a:r>
          </a:p>
        </p:txBody>
      </p:sp>
      <p:sp>
        <p:nvSpPr>
          <p:cNvPr id="9" name="Minutes display">
            <a:extLst>
              <a:ext uri="{FF2B5EF4-FFF2-40B4-BE49-F238E27FC236}">
                <a16:creationId xmlns:a16="http://schemas.microsoft.com/office/drawing/2014/main" id="{2722EF29-BF8A-D0A0-A32C-EB97E5349F6D}"/>
              </a:ext>
            </a:extLst>
          </p:cNvPr>
          <p:cNvSpPr/>
          <p:nvPr/>
        </p:nvSpPr>
        <p:spPr>
          <a:xfrm>
            <a:off x="10494464" y="4326270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rebuchet MS" panose="020B0603020202020204" pitchFamily="34" charset="0"/>
              </a:rPr>
              <a:t>5</a:t>
            </a:r>
            <a:r>
              <a:rPr lang="en-US" sz="1800" b="1" dirty="0">
                <a:latin typeface="Trebuchet MS" panose="020B0603020202020204" pitchFamily="34" charset="0"/>
              </a:rPr>
              <a:t> mins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67391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1085244-79B0-0F97-AFEC-9A1375266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Why is breaking a program into procedures useful?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4A0CDBB-00A6-1210-57FB-9FD635E8D6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In the OneNote worksheet for this week, answer this question.</a:t>
            </a:r>
          </a:p>
          <a:p>
            <a:endParaRPr lang="en-GB" dirty="0"/>
          </a:p>
          <a:p>
            <a:r>
              <a:rPr lang="en-GB" dirty="0"/>
              <a:t>Use your own words as much as possible</a:t>
            </a:r>
          </a:p>
          <a:p>
            <a:r>
              <a:rPr lang="en-GB" dirty="0"/>
              <a:t>Write a paragraph making at least 3 points.</a:t>
            </a:r>
          </a:p>
          <a:p>
            <a:endParaRPr lang="en-GB" dirty="0"/>
          </a:p>
          <a:p>
            <a:r>
              <a:rPr lang="en-GB" dirty="0"/>
              <a:t>We will then display them on a collaborative page in the OneNote notebook.</a:t>
            </a:r>
          </a:p>
        </p:txBody>
      </p:sp>
      <p:sp>
        <p:nvSpPr>
          <p:cNvPr id="9" name="Minutes display">
            <a:extLst>
              <a:ext uri="{FF2B5EF4-FFF2-40B4-BE49-F238E27FC236}">
                <a16:creationId xmlns:a16="http://schemas.microsoft.com/office/drawing/2014/main" id="{86B1C3CD-5EB7-2DF4-A695-1474E0DDEE88}"/>
              </a:ext>
            </a:extLst>
          </p:cNvPr>
          <p:cNvSpPr/>
          <p:nvPr/>
        </p:nvSpPr>
        <p:spPr>
          <a:xfrm>
            <a:off x="10494462" y="2762941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rebuchet MS" panose="020B0603020202020204" pitchFamily="34" charset="0"/>
              </a:rPr>
              <a:t>10</a:t>
            </a:r>
            <a:r>
              <a:rPr lang="en-US" sz="1800" b="1" dirty="0">
                <a:latin typeface="Trebuchet MS" panose="020B0603020202020204" pitchFamily="34" charset="0"/>
              </a:rPr>
              <a:t> mins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  <p:sp>
        <p:nvSpPr>
          <p:cNvPr id="10" name="Working Independently">
            <a:extLst>
              <a:ext uri="{FF2B5EF4-FFF2-40B4-BE49-F238E27FC236}">
                <a16:creationId xmlns:a16="http://schemas.microsoft.com/office/drawing/2014/main" id="{62EA462E-DE0F-6C3F-AB52-4A745BD5B01C}"/>
              </a:ext>
            </a:extLst>
          </p:cNvPr>
          <p:cNvSpPr/>
          <p:nvPr/>
        </p:nvSpPr>
        <p:spPr>
          <a:xfrm>
            <a:off x="10086826" y="1795508"/>
            <a:ext cx="1873045" cy="73622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Working Independently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41CB966-69E0-B202-AD48-2201028D2AA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488344" y="320675"/>
            <a:ext cx="1020962" cy="1050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8184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23B30B-0B6A-0DA2-FAB5-66EF18FD4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Event-Driven Coding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BFD689-BE50-7E54-9BDC-32AAA4688F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347019"/>
            <a:ext cx="9452211" cy="482676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dirty="0"/>
              <a:t>In Event-driven coding:</a:t>
            </a:r>
          </a:p>
          <a:p>
            <a:r>
              <a:rPr lang="en-GB" dirty="0"/>
              <a:t>The program waits for </a:t>
            </a:r>
            <a:r>
              <a:rPr lang="en-GB" b="1" dirty="0">
                <a:solidFill>
                  <a:srgbClr val="FF0000"/>
                </a:solidFill>
              </a:rPr>
              <a:t>events</a:t>
            </a:r>
          </a:p>
          <a:p>
            <a:r>
              <a:rPr lang="en-GB" dirty="0"/>
              <a:t>An event triggers an </a:t>
            </a:r>
            <a:r>
              <a:rPr lang="en-GB" b="1" dirty="0">
                <a:solidFill>
                  <a:srgbClr val="FF0000"/>
                </a:solidFill>
              </a:rPr>
              <a:t>action</a:t>
            </a:r>
          </a:p>
          <a:p>
            <a:r>
              <a:rPr lang="en-GB" dirty="0"/>
              <a:t>Order is not always fixed</a:t>
            </a:r>
          </a:p>
          <a:p>
            <a:endParaRPr lang="en-GB" sz="1100" dirty="0"/>
          </a:p>
          <a:p>
            <a:pPr marL="0" indent="0">
              <a:buNone/>
            </a:pPr>
            <a:r>
              <a:rPr lang="en-GB" dirty="0"/>
              <a:t>Examples</a:t>
            </a:r>
          </a:p>
          <a:p>
            <a:pPr lvl="1"/>
            <a:r>
              <a:rPr lang="en-GB" dirty="0"/>
              <a:t>Button clicks</a:t>
            </a:r>
          </a:p>
          <a:p>
            <a:pPr lvl="1"/>
            <a:r>
              <a:rPr lang="en-GB" dirty="0"/>
              <a:t>Keyboard input</a:t>
            </a:r>
          </a:p>
          <a:p>
            <a:pPr lvl="1"/>
            <a:r>
              <a:rPr lang="en-GB" dirty="0"/>
              <a:t>Sensor triggers</a:t>
            </a:r>
          </a:p>
          <a:p>
            <a:pPr lvl="1"/>
            <a:endParaRPr lang="en-GB" sz="1000" dirty="0"/>
          </a:p>
          <a:p>
            <a:pPr marL="0" indent="0">
              <a:buNone/>
            </a:pPr>
            <a:r>
              <a:rPr lang="en-GB" dirty="0"/>
              <a:t>Analogy</a:t>
            </a:r>
          </a:p>
          <a:p>
            <a:pPr lvl="1"/>
            <a:r>
              <a:rPr lang="en-GB" dirty="0"/>
              <a:t>Doorbell</a:t>
            </a:r>
          </a:p>
          <a:p>
            <a:pPr lvl="1"/>
            <a:r>
              <a:rPr lang="en-GB" dirty="0"/>
              <a:t>Fire alarm</a:t>
            </a:r>
          </a:p>
          <a:p>
            <a:pPr lvl="1"/>
            <a:r>
              <a:rPr lang="en-GB" dirty="0"/>
              <a:t>Mobile App button push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4A72DD0-664B-F2DB-FEE3-A75A525E57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5729" y="1375966"/>
            <a:ext cx="6123772" cy="45928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MyShape">
            <a:extLst>
              <a:ext uri="{FF2B5EF4-FFF2-40B4-BE49-F238E27FC236}">
                <a16:creationId xmlns:a16="http://schemas.microsoft.com/office/drawing/2014/main" id="{8D3D4C3E-892A-0E0B-F4CE-CB66D752F06D}"/>
              </a:ext>
            </a:extLst>
          </p:cNvPr>
          <p:cNvSpPr/>
          <p:nvPr/>
        </p:nvSpPr>
        <p:spPr>
          <a:xfrm>
            <a:off x="5525729" y="6149854"/>
            <a:ext cx="4913966" cy="320358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Trebuchet MS" panose="020B0603020202020204" pitchFamily="34" charset="0"/>
              </a:rPr>
              <a:t>Image credit: </a:t>
            </a:r>
            <a:r>
              <a:rPr lang="en-GB" b="1" dirty="0">
                <a:solidFill>
                  <a:schemeClr val="tx1"/>
                </a:solidFill>
                <a:latin typeface="Trebuchet MS" panose="020B0603020202020204" pitchFamily="34" charset="0"/>
              </a:rPr>
              <a:t>Menderes </a:t>
            </a:r>
            <a:r>
              <a:rPr lang="en-GB" b="1" dirty="0" err="1">
                <a:solidFill>
                  <a:schemeClr val="tx1"/>
                </a:solidFill>
                <a:latin typeface="Trebuchet MS" panose="020B0603020202020204" pitchFamily="34" charset="0"/>
              </a:rPr>
              <a:t>Mertoglu</a:t>
            </a:r>
            <a:endParaRPr lang="en-GB" dirty="0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4867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7EEE40-552A-A23A-102F-48425A243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Event-Driven Coding Illustrated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966A280-E745-A005-3B35-993AF99C2F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499" y="1564635"/>
            <a:ext cx="5671063" cy="42288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490485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D9E4D8-03BF-E059-5573-8497A08F4D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5F4E7B-9302-477D-9937-31EB6DAAF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Event-Driven Coding Illustrated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09AEB86-B652-ADFE-E75C-A814BEA23F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474" y="1784402"/>
            <a:ext cx="8367252" cy="38118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2406011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04B898-C2F2-54EA-1B76-195B428D49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FDA380-C42A-6FFE-6A09-EF1EB4456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Event-Driven Coding Illustrated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5A3D46-46EE-6721-F818-C4C081A8A7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922" y="1649745"/>
            <a:ext cx="8710109" cy="4217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7692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F47C76-11F8-FABA-7444-A63320B72E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47CB30-49EF-3A6E-B406-AF37843EC6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Event-Driven Coding Illustrated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BA3A0AA-D8DB-6B6B-6481-329A84CBFE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50" r="13255" b="2635"/>
          <a:stretch>
            <a:fillRect/>
          </a:stretch>
        </p:blipFill>
        <p:spPr>
          <a:xfrm>
            <a:off x="2447498" y="1428136"/>
            <a:ext cx="5929585" cy="44515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701449C-8687-C037-F8F3-F4E1B7A1C153}"/>
              </a:ext>
            </a:extLst>
          </p:cNvPr>
          <p:cNvSpPr txBox="1"/>
          <p:nvPr/>
        </p:nvSpPr>
        <p:spPr>
          <a:xfrm>
            <a:off x="3027605" y="6233652"/>
            <a:ext cx="53494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hlinkClick r:id="rId3"/>
              </a:rPr>
              <a:t>https://scratch.mit.edu/projects/1259816879/editor</a:t>
            </a:r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159820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EC427BF-46E3-57C1-3F10-03448FF2D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Task: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C045F5-3A3C-CA78-0567-0171B697AB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2546554"/>
            <a:ext cx="9452211" cy="3627233"/>
          </a:xfrm>
        </p:spPr>
        <p:txBody>
          <a:bodyPr/>
          <a:lstStyle/>
          <a:p>
            <a:r>
              <a:rPr lang="en-GB" dirty="0"/>
              <a:t>Visit   </a:t>
            </a:r>
            <a:r>
              <a:rPr lang="en-GB" dirty="0">
                <a:hlinkClick r:id="rId2"/>
              </a:rPr>
              <a:t>https://scratch.mit.edu</a:t>
            </a:r>
            <a:r>
              <a:rPr lang="en-GB" dirty="0"/>
              <a:t> </a:t>
            </a:r>
          </a:p>
          <a:p>
            <a:r>
              <a:rPr lang="en-GB" dirty="0"/>
              <a:t>Create an account (or use the one you used to have!)</a:t>
            </a:r>
          </a:p>
          <a:p>
            <a:r>
              <a:rPr lang="en-GB" dirty="0"/>
              <a:t>Create some event-driven actions.   </a:t>
            </a:r>
          </a:p>
        </p:txBody>
      </p:sp>
      <p:sp>
        <p:nvSpPr>
          <p:cNvPr id="6" name="In pairs">
            <a:extLst>
              <a:ext uri="{FF2B5EF4-FFF2-40B4-BE49-F238E27FC236}">
                <a16:creationId xmlns:a16="http://schemas.microsoft.com/office/drawing/2014/main" id="{4DDEF03C-486F-DB84-8113-6D3072134E70}"/>
              </a:ext>
            </a:extLst>
          </p:cNvPr>
          <p:cNvSpPr/>
          <p:nvPr/>
        </p:nvSpPr>
        <p:spPr>
          <a:xfrm>
            <a:off x="10086828" y="870329"/>
            <a:ext cx="1873045" cy="56043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In pairs</a:t>
            </a:r>
          </a:p>
        </p:txBody>
      </p:sp>
      <p:sp>
        <p:nvSpPr>
          <p:cNvPr id="7" name="Minutes display">
            <a:extLst>
              <a:ext uri="{FF2B5EF4-FFF2-40B4-BE49-F238E27FC236}">
                <a16:creationId xmlns:a16="http://schemas.microsoft.com/office/drawing/2014/main" id="{0CE98DB2-04CE-2455-A780-7162F9C9BD89}"/>
              </a:ext>
            </a:extLst>
          </p:cNvPr>
          <p:cNvSpPr/>
          <p:nvPr/>
        </p:nvSpPr>
        <p:spPr>
          <a:xfrm>
            <a:off x="10563290" y="1740386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rebuchet MS" panose="020B0603020202020204" pitchFamily="34" charset="0"/>
              </a:rPr>
              <a:t>30</a:t>
            </a:r>
            <a:r>
              <a:rPr lang="en-US" sz="1800" b="1" dirty="0">
                <a:latin typeface="Trebuchet MS" panose="020B0603020202020204" pitchFamily="34" charset="0"/>
              </a:rPr>
              <a:t> mins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  <p:sp>
        <p:nvSpPr>
          <p:cNvPr id="8" name="AutoShape 2" descr="Scratch">
            <a:extLst>
              <a:ext uri="{FF2B5EF4-FFF2-40B4-BE49-F238E27FC236}">
                <a16:creationId xmlns:a16="http://schemas.microsoft.com/office/drawing/2014/main" id="{899E8432-0111-FCEB-E75D-D0F4539E69E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98B55F4F-58D6-0E75-DD4E-3B79CC67161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466119">
            <a:off x="3352799" y="115529"/>
            <a:ext cx="6125889" cy="2320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9116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CA2590B-0E43-C45E-0ECA-E1C64852E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Matching Coding Types to Scenarios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06B939-5AC5-F959-BB6F-F771F2E8A2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/>
              <a:t>Which of the following is</a:t>
            </a:r>
          </a:p>
          <a:p>
            <a:r>
              <a:rPr lang="en-GB" dirty="0"/>
              <a:t>Procedural</a:t>
            </a:r>
          </a:p>
          <a:p>
            <a:r>
              <a:rPr lang="en-GB" dirty="0"/>
              <a:t>Event-driven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Example scenarios</a:t>
            </a:r>
          </a:p>
          <a:p>
            <a:pPr lvl="1"/>
            <a:r>
              <a:rPr lang="en-GB" dirty="0"/>
              <a:t>Washing machine cycle</a:t>
            </a:r>
          </a:p>
          <a:p>
            <a:pPr lvl="1"/>
            <a:r>
              <a:rPr lang="en-GB" dirty="0"/>
              <a:t>Clicking a “Submit” button</a:t>
            </a:r>
          </a:p>
          <a:p>
            <a:pPr lvl="1"/>
            <a:r>
              <a:rPr lang="en-GB" dirty="0"/>
              <a:t>Traffic lights</a:t>
            </a:r>
          </a:p>
          <a:p>
            <a:pPr lvl="1"/>
            <a:r>
              <a:rPr lang="en-GB" dirty="0"/>
              <a:t>Game menu selection</a:t>
            </a:r>
          </a:p>
          <a:p>
            <a:pPr lvl="1"/>
            <a:r>
              <a:rPr lang="en-GB" dirty="0"/>
              <a:t>…any others you can think of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F7C04D82-1E69-2339-0463-BEA92627FA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488344" y="320675"/>
            <a:ext cx="1020962" cy="1050132"/>
          </a:xfrm>
          <a:prstGeom prst="rect">
            <a:avLst/>
          </a:prstGeom>
        </p:spPr>
      </p:pic>
      <p:sp>
        <p:nvSpPr>
          <p:cNvPr id="9" name="Working Independently">
            <a:extLst>
              <a:ext uri="{FF2B5EF4-FFF2-40B4-BE49-F238E27FC236}">
                <a16:creationId xmlns:a16="http://schemas.microsoft.com/office/drawing/2014/main" id="{909AAF9E-7856-DAB7-261C-60C74FFFAED6}"/>
              </a:ext>
            </a:extLst>
          </p:cNvPr>
          <p:cNvSpPr/>
          <p:nvPr/>
        </p:nvSpPr>
        <p:spPr>
          <a:xfrm>
            <a:off x="10061847" y="1602304"/>
            <a:ext cx="1873045" cy="73622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Working Independently</a:t>
            </a:r>
          </a:p>
        </p:txBody>
      </p:sp>
      <p:sp>
        <p:nvSpPr>
          <p:cNvPr id="10" name="Minutes display">
            <a:extLst>
              <a:ext uri="{FF2B5EF4-FFF2-40B4-BE49-F238E27FC236}">
                <a16:creationId xmlns:a16="http://schemas.microsoft.com/office/drawing/2014/main" id="{FBEDEB10-E412-2A50-903E-DD17BDFB829D}"/>
              </a:ext>
            </a:extLst>
          </p:cNvPr>
          <p:cNvSpPr/>
          <p:nvPr/>
        </p:nvSpPr>
        <p:spPr>
          <a:xfrm>
            <a:off x="10488344" y="2570023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00" b="1" dirty="0">
                <a:latin typeface="Trebuchet MS" panose="020B0603020202020204" pitchFamily="34" charset="0"/>
              </a:rPr>
              <a:t>10 mins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64266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C9E5A3-4F07-A320-AFC8-06ABC565A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Multi-Paradigm Languages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8C4D10-4ADF-8B11-1FB8-5A8911AA9B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We have seen step-by-step programs (</a:t>
            </a:r>
            <a:r>
              <a:rPr lang="en-GB" b="1" dirty="0">
                <a:solidFill>
                  <a:srgbClr val="FF0000"/>
                </a:solidFill>
              </a:rPr>
              <a:t>procedural</a:t>
            </a:r>
            <a:r>
              <a:rPr lang="en-GB" dirty="0"/>
              <a:t>)</a:t>
            </a:r>
          </a:p>
          <a:p>
            <a:r>
              <a:rPr lang="en-GB" dirty="0"/>
              <a:t>We have seen programs triggered by user interaction (</a:t>
            </a:r>
            <a:r>
              <a:rPr lang="en-GB" b="1" dirty="0">
                <a:solidFill>
                  <a:srgbClr val="FF0000"/>
                </a:solidFill>
              </a:rPr>
              <a:t>event-driven</a:t>
            </a:r>
            <a:r>
              <a:rPr lang="en-GB" dirty="0"/>
              <a:t>)</a:t>
            </a:r>
          </a:p>
          <a:p>
            <a:r>
              <a:rPr lang="en-GB" dirty="0"/>
              <a:t>Many languages are both:</a:t>
            </a:r>
          </a:p>
        </p:txBody>
      </p:sp>
      <p:sp>
        <p:nvSpPr>
          <p:cNvPr id="4" name="MyShape">
            <a:extLst>
              <a:ext uri="{FF2B5EF4-FFF2-40B4-BE49-F238E27FC236}">
                <a16:creationId xmlns:a16="http://schemas.microsoft.com/office/drawing/2014/main" id="{E3C76ECF-5203-26A1-D7EC-BF595E2C85CC}"/>
              </a:ext>
            </a:extLst>
          </p:cNvPr>
          <p:cNvSpPr/>
          <p:nvPr/>
        </p:nvSpPr>
        <p:spPr>
          <a:xfrm>
            <a:off x="375788" y="3998119"/>
            <a:ext cx="8935360" cy="126069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700" dirty="0">
                <a:solidFill>
                  <a:srgbClr val="FF0000"/>
                </a:solidFill>
                <a:latin typeface="Impact" panose="020B0806030902050204" pitchFamily="34" charset="0"/>
              </a:rPr>
              <a:t>Multi-Paradigm</a:t>
            </a:r>
            <a:r>
              <a:rPr lang="en-GB" sz="4700" dirty="0">
                <a:solidFill>
                  <a:srgbClr val="000000"/>
                </a:solidFill>
                <a:latin typeface="Impact" panose="020B0806030902050204" pitchFamily="34" charset="0"/>
              </a:rPr>
              <a:t> Languages</a:t>
            </a:r>
            <a:endParaRPr lang="en-GB" sz="4700" dirty="0">
              <a:solidFill>
                <a:srgbClr val="FF0000"/>
              </a:solidFill>
              <a:latin typeface="Impact" panose="020B080603090205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844EFC9-AD4C-5210-9AEB-5B7C0B1BF68E}"/>
              </a:ext>
            </a:extLst>
          </p:cNvPr>
          <p:cNvSpPr txBox="1"/>
          <p:nvPr/>
        </p:nvSpPr>
        <p:spPr>
          <a:xfrm>
            <a:off x="2546555" y="5258809"/>
            <a:ext cx="51959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a language that supports more than one approach.</a:t>
            </a:r>
          </a:p>
        </p:txBody>
      </p:sp>
    </p:spTree>
    <p:extLst>
      <p:ext uri="{BB962C8B-B14F-4D97-AF65-F5344CB8AC3E}">
        <p14:creationId xmlns:p14="http://schemas.microsoft.com/office/powerpoint/2010/main" val="1029168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F28A0-D300-7069-52E1-067DCF5D9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Task / Homework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ADCB47-920A-4443-8358-B5400A66A4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In the OneNote Worksheet there are three scenarios</a:t>
            </a:r>
          </a:p>
          <a:p>
            <a:r>
              <a:rPr lang="en-GB" dirty="0"/>
              <a:t>For each one:</a:t>
            </a:r>
          </a:p>
          <a:p>
            <a:pPr lvl="1"/>
            <a:r>
              <a:rPr lang="en-GB" dirty="0"/>
              <a:t>Identify the coding type used</a:t>
            </a:r>
          </a:p>
          <a:p>
            <a:pPr lvl="1"/>
            <a:r>
              <a:rPr lang="en-GB" dirty="0"/>
              <a:t>Give a reason for your choice</a:t>
            </a:r>
          </a:p>
          <a:p>
            <a:pPr lvl="1"/>
            <a:endParaRPr lang="en-GB" dirty="0"/>
          </a:p>
          <a:p>
            <a:r>
              <a:rPr lang="en-GB" dirty="0"/>
              <a:t>This will be useful for your final Unit assessment.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7D7FF870-9748-0DA6-4035-D3B1F0212AB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488344" y="320675"/>
            <a:ext cx="1020962" cy="1050132"/>
          </a:xfrm>
          <a:prstGeom prst="rect">
            <a:avLst/>
          </a:prstGeom>
        </p:spPr>
      </p:pic>
      <p:sp>
        <p:nvSpPr>
          <p:cNvPr id="5" name="Minutes display">
            <a:extLst>
              <a:ext uri="{FF2B5EF4-FFF2-40B4-BE49-F238E27FC236}">
                <a16:creationId xmlns:a16="http://schemas.microsoft.com/office/drawing/2014/main" id="{5C53F381-838B-6FD2-FD11-CAF03843FD09}"/>
              </a:ext>
            </a:extLst>
          </p:cNvPr>
          <p:cNvSpPr/>
          <p:nvPr/>
        </p:nvSpPr>
        <p:spPr>
          <a:xfrm>
            <a:off x="10494462" y="2894382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rebuchet MS" panose="020B0603020202020204" pitchFamily="34" charset="0"/>
              </a:rPr>
              <a:t>10</a:t>
            </a:r>
            <a:r>
              <a:rPr lang="en-US" sz="1800" b="1" dirty="0">
                <a:latin typeface="Trebuchet MS" panose="020B0603020202020204" pitchFamily="34" charset="0"/>
              </a:rPr>
              <a:t> mins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  <p:sp>
        <p:nvSpPr>
          <p:cNvPr id="6" name="Working Independently">
            <a:extLst>
              <a:ext uri="{FF2B5EF4-FFF2-40B4-BE49-F238E27FC236}">
                <a16:creationId xmlns:a16="http://schemas.microsoft.com/office/drawing/2014/main" id="{BD3E5268-38A8-393C-FA73-970FE03CCAB0}"/>
              </a:ext>
            </a:extLst>
          </p:cNvPr>
          <p:cNvSpPr/>
          <p:nvPr/>
        </p:nvSpPr>
        <p:spPr>
          <a:xfrm>
            <a:off x="10086826" y="1966098"/>
            <a:ext cx="1873045" cy="73622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Working Independently</a:t>
            </a:r>
          </a:p>
        </p:txBody>
      </p:sp>
    </p:spTree>
    <p:extLst>
      <p:ext uri="{BB962C8B-B14F-4D97-AF65-F5344CB8AC3E}">
        <p14:creationId xmlns:p14="http://schemas.microsoft.com/office/powerpoint/2010/main" val="35340876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2C5B74-BFEA-BE7B-79CA-EB18417D0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Reflect: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059638-E609-D705-BC52-AFDA6EE5EC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9452211" cy="221860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4800" dirty="0">
                <a:highlight>
                  <a:srgbClr val="FFFF00"/>
                </a:highlight>
              </a:rPr>
              <a:t>Why is it useful for a programming language to support more than one coding paradigm?</a:t>
            </a:r>
          </a:p>
        </p:txBody>
      </p:sp>
      <p:pic>
        <p:nvPicPr>
          <p:cNvPr id="4" name="Exit Ticket" descr="A green sign with a person running&#10;&#10;AI-generated content may be incorrect.">
            <a:extLst>
              <a:ext uri="{FF2B5EF4-FFF2-40B4-BE49-F238E27FC236}">
                <a16:creationId xmlns:a16="http://schemas.microsoft.com/office/drawing/2014/main" id="{0B1B4D28-EA0E-C7A6-ECE4-50072CE50C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45" t="27142" r="7934" b="27368"/>
          <a:stretch/>
        </p:blipFill>
        <p:spPr>
          <a:xfrm>
            <a:off x="7257951" y="353875"/>
            <a:ext cx="2384175" cy="1292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2473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PR - Default Slide Template.potm" id="{D5CA0396-81F6-474E-B631-833053BE60EB}" vid="{98625329-4377-43BC-BF07-F1428B5ADBE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PR - Default Slide Template.potm" id="{D5CA0396-81F6-474E-B631-833053BE60EB}" vid="{FB6E5620-8E1F-4084-8CD0-479343ABCA73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SPR - Default Slide Template</Template>
  <TotalTime>2</TotalTime>
  <Words>546</Words>
  <Application>Microsoft Office PowerPoint</Application>
  <PresentationFormat>Widescreen</PresentationFormat>
  <Paragraphs>122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Aptos</vt:lpstr>
      <vt:lpstr>Arial</vt:lpstr>
      <vt:lpstr>Impact</vt:lpstr>
      <vt:lpstr>Trebuchet MS</vt:lpstr>
      <vt:lpstr>Office Theme</vt:lpstr>
      <vt:lpstr>Office Theme</vt:lpstr>
      <vt:lpstr>Unit 3 Other Coding Types</vt:lpstr>
      <vt:lpstr>Recall Exercise</vt:lpstr>
      <vt:lpstr>PowerPoint Presentation</vt:lpstr>
      <vt:lpstr>Unit 3 Other Coding Types</vt:lpstr>
      <vt:lpstr>Learning Objectives</vt:lpstr>
      <vt:lpstr>Key Vocabulary</vt:lpstr>
      <vt:lpstr>From Functions to Objects</vt:lpstr>
      <vt:lpstr>Procedural Coding</vt:lpstr>
      <vt:lpstr>Breaking a Process into Procedures</vt:lpstr>
      <vt:lpstr>Why is breaking a program into procedures useful?</vt:lpstr>
      <vt:lpstr>Event-Driven Coding</vt:lpstr>
      <vt:lpstr>Event-Driven Coding Illustrated</vt:lpstr>
      <vt:lpstr>Event-Driven Coding Illustrated</vt:lpstr>
      <vt:lpstr>Event-Driven Coding Illustrated</vt:lpstr>
      <vt:lpstr>Event-Driven Coding Illustrated</vt:lpstr>
      <vt:lpstr>Task: </vt:lpstr>
      <vt:lpstr>Matching Coding Types to Scenarios</vt:lpstr>
      <vt:lpstr>Multi-Paradigm Languages</vt:lpstr>
      <vt:lpstr>Task / Homework</vt:lpstr>
      <vt:lpstr>Reflect: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Simon Rundell</dc:creator>
  <cp:lastModifiedBy>Simon Rundell</cp:lastModifiedBy>
  <cp:revision>3</cp:revision>
  <dcterms:created xsi:type="dcterms:W3CDTF">2025-12-24T11:31:10Z</dcterms:created>
  <dcterms:modified xsi:type="dcterms:W3CDTF">2026-07-07T12:21:03Z</dcterms:modified>
</cp:coreProperties>
</file>