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0"/>
  </p:notesMasterIdLst>
  <p:sldIdLst>
    <p:sldId id="266" r:id="rId3"/>
    <p:sldId id="263" r:id="rId4"/>
    <p:sldId id="264" r:id="rId5"/>
    <p:sldId id="331" r:id="rId6"/>
    <p:sldId id="287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342" r:id="rId18"/>
    <p:sldId id="34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48329C-CC37-40F7-9C8C-6590E5886984}" v="2" dt="2026-07-07T12:26:55.9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2:27:00.389" v="4" actId="207"/>
      <pc:docMkLst>
        <pc:docMk/>
      </pc:docMkLst>
      <pc:sldChg chg="modSp add del mod">
        <pc:chgData name="Simon Rundell" userId="02f36d3d-9692-43c5-873c-1a596eba61c5" providerId="ADAL" clId="{E495193B-C273-4421-898B-4796DEC811A2}" dt="2026-07-07T12:27:00.389" v="4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12:27:00.389" v="4" actId="207"/>
          <ac:spMkLst>
            <pc:docMk/>
            <pc:sldMk cId="1644293576" sldId="263"/>
            <ac:spMk id="3" creationId="{44BE340F-1537-1DD8-A4C0-90C99D913A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Answer Key:</a:t>
            </a:r>
            <a:endParaRPr lang="en-GB" dirty="0"/>
          </a:p>
          <a:p>
            <a:r>
              <a:rPr lang="en-GB" dirty="0"/>
              <a:t>Compiler → Program that translates source code into machine code</a:t>
            </a:r>
          </a:p>
          <a:p>
            <a:r>
              <a:rPr lang="en-GB" dirty="0"/>
              <a:t>Executable → A file that can be run directly by the operating system</a:t>
            </a:r>
          </a:p>
          <a:p>
            <a:r>
              <a:rPr lang="en-GB" dirty="0"/>
              <a:t>Machine Code → Binary instructions understood by the CPU</a:t>
            </a:r>
          </a:p>
          <a:p>
            <a:r>
              <a:rPr lang="en-GB" dirty="0"/>
              <a:t>Source Code → Human-readable program written by a developer</a:t>
            </a:r>
          </a:p>
          <a:p>
            <a:r>
              <a:rPr lang="en-GB" dirty="0"/>
              <a:t>Compile Time Error → An error detected before the program runs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380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2C631DC-C02C-5B98-F8BA-697A76F29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7A1E132-811E-CC1C-CCFB-234EC1818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Compiled Code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CB69D5D-0DA9-BDA8-4F0D-83523B106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08</a:t>
            </a:r>
          </a:p>
        </p:txBody>
      </p:sp>
    </p:spTree>
    <p:extLst>
      <p:ext uri="{BB962C8B-B14F-4D97-AF65-F5344CB8AC3E}">
        <p14:creationId xmlns:p14="http://schemas.microsoft.com/office/powerpoint/2010/main" val="349643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zquii5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2A215-826C-62BE-A8D0-A92A592C0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6971B06-A0ED-BA13-376B-E10186B33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F2FC7E5-E979-D01A-769B-2D91CE3D48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Compiled Code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64292C8-8AB2-B5BF-2542-35DF49E66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08</a:t>
            </a:r>
          </a:p>
        </p:txBody>
      </p:sp>
    </p:spTree>
    <p:extLst>
      <p:ext uri="{BB962C8B-B14F-4D97-AF65-F5344CB8AC3E}">
        <p14:creationId xmlns:p14="http://schemas.microsoft.com/office/powerpoint/2010/main" val="2594418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0FE8-1B08-AD5E-14CE-50D495C57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45256-F740-6E5E-FD60-CAC9BDF79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the lesson, learners will be able to:</a:t>
            </a:r>
          </a:p>
          <a:p>
            <a:r>
              <a:rPr lang="en-GB" dirty="0"/>
              <a:t>Define what compiled code is</a:t>
            </a:r>
          </a:p>
          <a:p>
            <a:r>
              <a:rPr lang="en-GB" dirty="0"/>
              <a:t>Describe the compilation process in correct order</a:t>
            </a:r>
          </a:p>
          <a:p>
            <a:r>
              <a:rPr lang="en-GB" dirty="0"/>
              <a:t>Identify compiled programming languages such as C and C++</a:t>
            </a:r>
          </a:p>
          <a:p>
            <a:r>
              <a:rPr lang="en-GB" dirty="0"/>
              <a:t>Use correct technical terminology when explaining compiled code</a:t>
            </a:r>
          </a:p>
        </p:txBody>
      </p:sp>
    </p:spTree>
    <p:extLst>
      <p:ext uri="{BB962C8B-B14F-4D97-AF65-F5344CB8AC3E}">
        <p14:creationId xmlns:p14="http://schemas.microsoft.com/office/powerpoint/2010/main" val="1112101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FDDD6-B9F1-E2BE-1DBA-54E46580B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Remind yourself…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167F0-B560-1F96-A00C-A7CE1A543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does it mean when code is executed?</a:t>
            </a:r>
          </a:p>
          <a:p>
            <a:r>
              <a:rPr lang="en-GB" dirty="0"/>
              <a:t>What happens to Python code when it runs?</a:t>
            </a:r>
          </a:p>
          <a:p>
            <a:r>
              <a:rPr lang="en-GB" dirty="0"/>
              <a:t>Why might a computer need instructions in a different form to human-written code?</a:t>
            </a:r>
          </a:p>
        </p:txBody>
      </p:sp>
      <p:sp>
        <p:nvSpPr>
          <p:cNvPr id="4" name="In pairs">
            <a:extLst>
              <a:ext uri="{FF2B5EF4-FFF2-40B4-BE49-F238E27FC236}">
                <a16:creationId xmlns:a16="http://schemas.microsoft.com/office/drawing/2014/main" id="{3D9CE852-6EB7-6781-56C4-141759ADEE96}"/>
              </a:ext>
            </a:extLst>
          </p:cNvPr>
          <p:cNvSpPr/>
          <p:nvPr/>
        </p:nvSpPr>
        <p:spPr>
          <a:xfrm>
            <a:off x="10086828" y="8703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pairs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FA67DEA2-D6A3-A4C6-7090-7722D56D0D81}"/>
              </a:ext>
            </a:extLst>
          </p:cNvPr>
          <p:cNvSpPr/>
          <p:nvPr/>
        </p:nvSpPr>
        <p:spPr>
          <a:xfrm>
            <a:off x="10494464" y="1646238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6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81A82-D559-C65D-C5B9-8F8FCEBE2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compiled code?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64948-273F-899D-A5A5-B04853B5F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429000"/>
            <a:ext cx="9452211" cy="274478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/>
              <a:t>Key characteristics:</a:t>
            </a:r>
          </a:p>
          <a:p>
            <a:r>
              <a:rPr lang="en-GB" dirty="0"/>
              <a:t>Translation happens once, not every time the program runs</a:t>
            </a:r>
          </a:p>
          <a:p>
            <a:r>
              <a:rPr lang="en-GB" dirty="0"/>
              <a:t>Output is machine-readable, not human-readable</a:t>
            </a:r>
          </a:p>
          <a:p>
            <a:r>
              <a:rPr lang="en-GB" dirty="0"/>
              <a:t>Runs faster than interpreted code</a:t>
            </a:r>
          </a:p>
          <a:p>
            <a:r>
              <a:rPr lang="en-GB" dirty="0"/>
              <a:t>Platform-specific (often compiled separately for Windows, macOS, Linux)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79E8C224-9F36-1741-0C28-ABD5FA625148}"/>
              </a:ext>
            </a:extLst>
          </p:cNvPr>
          <p:cNvSpPr/>
          <p:nvPr/>
        </p:nvSpPr>
        <p:spPr>
          <a:xfrm>
            <a:off x="324835" y="1528622"/>
            <a:ext cx="9232120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Compiled code is source code that has been translated before execution into machine code by a compiler, producing a standalone executable file.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33AC10C6-6851-4E22-CA8C-16D95BDAF732}"/>
              </a:ext>
            </a:extLst>
          </p:cNvPr>
          <p:cNvSpPr/>
          <p:nvPr/>
        </p:nvSpPr>
        <p:spPr>
          <a:xfrm>
            <a:off x="9212226" y="1416742"/>
            <a:ext cx="2687484" cy="1905000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Write this down</a:t>
            </a:r>
          </a:p>
        </p:txBody>
      </p:sp>
    </p:spTree>
    <p:extLst>
      <p:ext uri="{BB962C8B-B14F-4D97-AF65-F5344CB8AC3E}">
        <p14:creationId xmlns:p14="http://schemas.microsoft.com/office/powerpoint/2010/main" val="422805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F443A-493D-4C88-C55F-2D0CA1683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compilation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65A89-8865-0765-1337-B4546B5BE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135" y="1534754"/>
            <a:ext cx="4887366" cy="4639034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The </a:t>
            </a:r>
            <a:r>
              <a:rPr lang="en-GB" b="1" dirty="0">
                <a:solidFill>
                  <a:srgbClr val="FF0000"/>
                </a:solidFill>
              </a:rPr>
              <a:t>source file</a:t>
            </a:r>
            <a:r>
              <a:rPr lang="en-GB" dirty="0"/>
              <a:t> is what the developer writes</a:t>
            </a:r>
          </a:p>
          <a:p>
            <a:r>
              <a:rPr lang="en-GB" b="1" dirty="0">
                <a:solidFill>
                  <a:srgbClr val="FF0000"/>
                </a:solidFill>
              </a:rPr>
              <a:t>Preprocessor</a:t>
            </a:r>
            <a:r>
              <a:rPr lang="en-GB" dirty="0"/>
              <a:t> creates a complete streamlined version of the source code</a:t>
            </a:r>
          </a:p>
          <a:p>
            <a:r>
              <a:rPr lang="en-GB" b="1" dirty="0">
                <a:solidFill>
                  <a:srgbClr val="FF0000"/>
                </a:solidFill>
              </a:rPr>
              <a:t>Compiler</a:t>
            </a:r>
            <a:r>
              <a:rPr lang="en-GB" dirty="0"/>
              <a:t> translates the high-level source into low-level Assembler code</a:t>
            </a:r>
          </a:p>
          <a:p>
            <a:r>
              <a:rPr lang="en-GB" b="1" dirty="0">
                <a:solidFill>
                  <a:srgbClr val="FF0000"/>
                </a:solidFill>
              </a:rPr>
              <a:t>Assembler</a:t>
            </a:r>
            <a:r>
              <a:rPr lang="en-GB" dirty="0"/>
              <a:t> builds the machine code</a:t>
            </a:r>
          </a:p>
          <a:p>
            <a:r>
              <a:rPr lang="en-GB" b="1" dirty="0">
                <a:solidFill>
                  <a:srgbClr val="FF0000"/>
                </a:solidFill>
              </a:rPr>
              <a:t>Linker</a:t>
            </a:r>
            <a:r>
              <a:rPr lang="en-GB" dirty="0"/>
              <a:t> integrates the machine code with external libraries and produces the final executable file.</a:t>
            </a:r>
          </a:p>
        </p:txBody>
      </p:sp>
      <p:pic>
        <p:nvPicPr>
          <p:cNvPr id="1026" name="Picture 2" descr="Compiling a C Program: Behind the Scenes - GeeksforGeeks">
            <a:extLst>
              <a:ext uri="{FF2B5EF4-FFF2-40B4-BE49-F238E27FC236}">
                <a16:creationId xmlns:a16="http://schemas.microsoft.com/office/drawing/2014/main" id="{BB1FD04B-EC6E-81BD-CC56-B7DF02579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11" y="1318445"/>
            <a:ext cx="4676775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yShape">
            <a:extLst>
              <a:ext uri="{FF2B5EF4-FFF2-40B4-BE49-F238E27FC236}">
                <a16:creationId xmlns:a16="http://schemas.microsoft.com/office/drawing/2014/main" id="{61CFD38C-F7EF-B884-4F1E-8FE3C0A1FED9}"/>
              </a:ext>
            </a:extLst>
          </p:cNvPr>
          <p:cNvSpPr/>
          <p:nvPr/>
        </p:nvSpPr>
        <p:spPr>
          <a:xfrm>
            <a:off x="9920749" y="3726426"/>
            <a:ext cx="2162140" cy="2201246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Syntax errors are detected during compilation, not while the program is running.</a:t>
            </a:r>
          </a:p>
        </p:txBody>
      </p:sp>
    </p:spTree>
    <p:extLst>
      <p:ext uri="{BB962C8B-B14F-4D97-AF65-F5344CB8AC3E}">
        <p14:creationId xmlns:p14="http://schemas.microsoft.com/office/powerpoint/2010/main" val="67167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1683C-C1BC-2DE8-AAB9-1974E12E4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Let’s recall the process…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F4D60-8564-4436-EA63-1A946BDA7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6236329" cy="4351338"/>
          </a:xfrm>
        </p:spPr>
        <p:txBody>
          <a:bodyPr/>
          <a:lstStyle/>
          <a:p>
            <a:r>
              <a:rPr lang="en-GB" dirty="0"/>
              <a:t>Place the following labels on the blank diagram in OneNote</a:t>
            </a:r>
          </a:p>
          <a:p>
            <a:r>
              <a:rPr lang="en-GB" dirty="0"/>
              <a:t>Add a sentence to explain what happens at each stage.</a:t>
            </a:r>
          </a:p>
          <a:p>
            <a:r>
              <a:rPr lang="en-GB" dirty="0"/>
              <a:t>Stages: </a:t>
            </a:r>
          </a:p>
          <a:p>
            <a:pPr lvl="1"/>
            <a:r>
              <a:rPr lang="en-GB" dirty="0"/>
              <a:t>Assembler</a:t>
            </a:r>
          </a:p>
          <a:p>
            <a:pPr lvl="1"/>
            <a:r>
              <a:rPr lang="en-GB" dirty="0"/>
              <a:t>Preprocessor</a:t>
            </a:r>
          </a:p>
          <a:p>
            <a:pPr lvl="1"/>
            <a:r>
              <a:rPr lang="en-GB" dirty="0"/>
              <a:t>Compiler</a:t>
            </a:r>
          </a:p>
          <a:p>
            <a:pPr lvl="1"/>
            <a:r>
              <a:rPr lang="en-GB" dirty="0"/>
              <a:t>Linker</a:t>
            </a:r>
          </a:p>
          <a:p>
            <a:pPr lvl="1"/>
            <a:r>
              <a:rPr lang="en-GB" dirty="0"/>
              <a:t>Source File</a:t>
            </a:r>
          </a:p>
          <a:p>
            <a:pPr lvl="1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D77090-1CF3-0650-3E0C-B0DA8FDFF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676" y="320675"/>
            <a:ext cx="2996825" cy="5968254"/>
          </a:xfrm>
          <a:prstGeom prst="rect">
            <a:avLst/>
          </a:prstGeom>
        </p:spPr>
      </p:pic>
      <p:pic>
        <p:nvPicPr>
          <p:cNvPr id="6" name="OneNote Logo">
            <a:extLst>
              <a:ext uri="{FF2B5EF4-FFF2-40B4-BE49-F238E27FC236}">
                <a16:creationId xmlns:a16="http://schemas.microsoft.com/office/drawing/2014/main" id="{DF29EA1C-1EA5-EC8F-E85A-09F13FD7BA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19879" y="524856"/>
            <a:ext cx="891721" cy="917199"/>
          </a:xfrm>
          <a:prstGeom prst="rect">
            <a:avLst/>
          </a:prstGeom>
        </p:spPr>
      </p:pic>
      <p:sp>
        <p:nvSpPr>
          <p:cNvPr id="7" name="Minutes display">
            <a:extLst>
              <a:ext uri="{FF2B5EF4-FFF2-40B4-BE49-F238E27FC236}">
                <a16:creationId xmlns:a16="http://schemas.microsoft.com/office/drawing/2014/main" id="{ECA3EFF3-F48D-A2F7-21ED-B74EF60A1F44}"/>
              </a:ext>
            </a:extLst>
          </p:cNvPr>
          <p:cNvSpPr/>
          <p:nvPr/>
        </p:nvSpPr>
        <p:spPr>
          <a:xfrm>
            <a:off x="10419879" y="182245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283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E3AE-F96F-500A-AB78-D41AE8C99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Terminology Matching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F5C386B-6CD2-49CC-3524-20F71ECAC3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875068"/>
              </p:ext>
            </p:extLst>
          </p:nvPr>
        </p:nvGraphicFramePr>
        <p:xfrm>
          <a:off x="671051" y="2546555"/>
          <a:ext cx="8610601" cy="220789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461609">
                  <a:extLst>
                    <a:ext uri="{9D8B030D-6E8A-4147-A177-3AD203B41FA5}">
                      <a16:colId xmlns:a16="http://schemas.microsoft.com/office/drawing/2014/main" val="47605522"/>
                    </a:ext>
                  </a:extLst>
                </a:gridCol>
                <a:gridCol w="6148992">
                  <a:extLst>
                    <a:ext uri="{9D8B030D-6E8A-4147-A177-3AD203B41FA5}">
                      <a16:colId xmlns:a16="http://schemas.microsoft.com/office/drawing/2014/main" val="126322341"/>
                    </a:ext>
                  </a:extLst>
                </a:gridCol>
              </a:tblGrid>
              <a:tr h="3679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Term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Definition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3357750"/>
                  </a:ext>
                </a:extLst>
              </a:tr>
              <a:tr h="3679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Compiler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891234"/>
                  </a:ext>
                </a:extLst>
              </a:tr>
              <a:tr h="3679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Executable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314614"/>
                  </a:ext>
                </a:extLst>
              </a:tr>
              <a:tr h="3679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Machine Code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411677"/>
                  </a:ext>
                </a:extLst>
              </a:tr>
              <a:tr h="3679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Source Code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5775756"/>
                  </a:ext>
                </a:extLst>
              </a:tr>
              <a:tr h="3679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Compile Time Error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64670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E8A4FED-18FF-B436-FBDE-95EC1A44C814}"/>
              </a:ext>
            </a:extLst>
          </p:cNvPr>
          <p:cNvSpPr txBox="1"/>
          <p:nvPr/>
        </p:nvSpPr>
        <p:spPr>
          <a:xfrm>
            <a:off x="237699" y="1280413"/>
            <a:ext cx="6934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Look up what these definitions mean and enter them in the OneNote</a:t>
            </a:r>
          </a:p>
        </p:txBody>
      </p:sp>
      <p:pic>
        <p:nvPicPr>
          <p:cNvPr id="6" name="OneNote Logo">
            <a:extLst>
              <a:ext uri="{FF2B5EF4-FFF2-40B4-BE49-F238E27FC236}">
                <a16:creationId xmlns:a16="http://schemas.microsoft.com/office/drawing/2014/main" id="{D6210270-C3E8-E105-CE28-36570E4ECA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84874" y="528363"/>
            <a:ext cx="891721" cy="91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528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B06E9-7817-FA91-B819-55029D24D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97F69-B8DB-A199-C554-B07D158EF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Terminology Matching (answers)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77C217A-972C-9470-98F8-06A7D138A2E5}"/>
              </a:ext>
            </a:extLst>
          </p:cNvPr>
          <p:cNvGraphicFramePr>
            <a:graphicFrameLocks noGrp="1"/>
          </p:cNvGraphicFramePr>
          <p:nvPr/>
        </p:nvGraphicFramePr>
        <p:xfrm>
          <a:off x="671051" y="2546555"/>
          <a:ext cx="8610601" cy="220789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461609">
                  <a:extLst>
                    <a:ext uri="{9D8B030D-6E8A-4147-A177-3AD203B41FA5}">
                      <a16:colId xmlns:a16="http://schemas.microsoft.com/office/drawing/2014/main" val="47605522"/>
                    </a:ext>
                  </a:extLst>
                </a:gridCol>
                <a:gridCol w="6148992">
                  <a:extLst>
                    <a:ext uri="{9D8B030D-6E8A-4147-A177-3AD203B41FA5}">
                      <a16:colId xmlns:a16="http://schemas.microsoft.com/office/drawing/2014/main" val="126322341"/>
                    </a:ext>
                  </a:extLst>
                </a:gridCol>
              </a:tblGrid>
              <a:tr h="3679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Term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Definition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3357750"/>
                  </a:ext>
                </a:extLst>
              </a:tr>
              <a:tr h="3679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Compiler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Program that translates source code into machine code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891234"/>
                  </a:ext>
                </a:extLst>
              </a:tr>
              <a:tr h="3679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Executable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A file that can be run directly by the operating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314614"/>
                  </a:ext>
                </a:extLst>
              </a:tr>
              <a:tr h="3679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Machine Code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Binary instructions understood by the CPU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411677"/>
                  </a:ext>
                </a:extLst>
              </a:tr>
              <a:tr h="3679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Source Code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Human-readable program written by a developer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5775756"/>
                  </a:ext>
                </a:extLst>
              </a:tr>
              <a:tr h="3679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Compile Time Error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An error detected before the program runs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646701"/>
                  </a:ext>
                </a:extLst>
              </a:tr>
            </a:tbl>
          </a:graphicData>
        </a:graphic>
      </p:graphicFrame>
      <p:pic>
        <p:nvPicPr>
          <p:cNvPr id="3" name="OneNote Logo">
            <a:extLst>
              <a:ext uri="{FF2B5EF4-FFF2-40B4-BE49-F238E27FC236}">
                <a16:creationId xmlns:a16="http://schemas.microsoft.com/office/drawing/2014/main" id="{DDFBB7AE-2BFF-136D-BB17-07E6EDF81A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4874" y="528363"/>
            <a:ext cx="891721" cy="9171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6C783C-D4B7-157E-8472-C932C4FBC59D}"/>
              </a:ext>
            </a:extLst>
          </p:cNvPr>
          <p:cNvSpPr/>
          <p:nvPr/>
        </p:nvSpPr>
        <p:spPr>
          <a:xfrm>
            <a:off x="3185652" y="2939845"/>
            <a:ext cx="5555225" cy="3146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5171EE-1106-EA8C-531A-F9E26D3DEF59}"/>
              </a:ext>
            </a:extLst>
          </p:cNvPr>
          <p:cNvSpPr/>
          <p:nvPr/>
        </p:nvSpPr>
        <p:spPr>
          <a:xfrm>
            <a:off x="3185649" y="3321099"/>
            <a:ext cx="5555225" cy="3146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17A51B-10AB-735F-90AA-8D3C3034E397}"/>
              </a:ext>
            </a:extLst>
          </p:cNvPr>
          <p:cNvSpPr/>
          <p:nvPr/>
        </p:nvSpPr>
        <p:spPr>
          <a:xfrm>
            <a:off x="3185650" y="3705659"/>
            <a:ext cx="5555225" cy="3146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FF39CA-8109-C520-CDC5-BA1C44386F8D}"/>
              </a:ext>
            </a:extLst>
          </p:cNvPr>
          <p:cNvSpPr/>
          <p:nvPr/>
        </p:nvSpPr>
        <p:spPr>
          <a:xfrm>
            <a:off x="3185651" y="4055255"/>
            <a:ext cx="5555225" cy="3146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C2DBB2-D19D-02C7-B8F3-6C1D4187E5F8}"/>
              </a:ext>
            </a:extLst>
          </p:cNvPr>
          <p:cNvSpPr/>
          <p:nvPr/>
        </p:nvSpPr>
        <p:spPr>
          <a:xfrm>
            <a:off x="3185651" y="4404851"/>
            <a:ext cx="5555225" cy="3146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23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50E9-05BD-0C29-3C97-49B06D0EF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Compiled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EBF9D-B688-8508-BFBE-FC9721A1E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C</a:t>
            </a:r>
          </a:p>
          <a:p>
            <a:r>
              <a:rPr lang="en-GB" dirty="0"/>
              <a:t>One of the earliest high-level compiled languages</a:t>
            </a:r>
          </a:p>
          <a:p>
            <a:r>
              <a:rPr lang="en-GB" dirty="0"/>
              <a:t>Used for operating systems and embedded systems</a:t>
            </a:r>
          </a:p>
          <a:p>
            <a:endParaRPr lang="en-GB" dirty="0"/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75BBDFE4-4753-992A-038B-887FADC43202}"/>
              </a:ext>
            </a:extLst>
          </p:cNvPr>
          <p:cNvSpPr/>
          <p:nvPr/>
        </p:nvSpPr>
        <p:spPr>
          <a:xfrm>
            <a:off x="1116960" y="3647766"/>
            <a:ext cx="7802870" cy="2104103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latin typeface="Courier New" panose="02070309020205020404" pitchFamily="49" charset="0"/>
              </a:rPr>
              <a:t>#include &lt;</a:t>
            </a:r>
            <a:r>
              <a:rPr lang="en-GB" dirty="0" err="1">
                <a:latin typeface="Courier New" panose="02070309020205020404" pitchFamily="49" charset="0"/>
              </a:rPr>
              <a:t>stdio.h</a:t>
            </a:r>
            <a:r>
              <a:rPr lang="en-GB" dirty="0">
                <a:latin typeface="Courier New" panose="02070309020205020404" pitchFamily="49" charset="0"/>
              </a:rPr>
              <a:t>&gt;</a:t>
            </a:r>
          </a:p>
          <a:p>
            <a:r>
              <a:rPr lang="en-GB" dirty="0">
                <a:latin typeface="Courier New" panose="02070309020205020404" pitchFamily="49" charset="0"/>
              </a:rPr>
              <a:t>int main() {</a:t>
            </a:r>
          </a:p>
          <a:p>
            <a:r>
              <a:rPr lang="en-GB" dirty="0">
                <a:latin typeface="Courier New" panose="02070309020205020404" pitchFamily="49" charset="0"/>
              </a:rPr>
              <a:t>   // </a:t>
            </a:r>
            <a:r>
              <a:rPr lang="en-GB" dirty="0" err="1">
                <a:latin typeface="Courier New" panose="02070309020205020404" pitchFamily="49" charset="0"/>
              </a:rPr>
              <a:t>printf</a:t>
            </a:r>
            <a:r>
              <a:rPr lang="en-GB" dirty="0">
                <a:latin typeface="Courier New" panose="02070309020205020404" pitchFamily="49" charset="0"/>
              </a:rPr>
              <a:t>() displays the string inside quotation</a:t>
            </a:r>
          </a:p>
          <a:p>
            <a:r>
              <a:rPr lang="en-GB" dirty="0">
                <a:latin typeface="Courier New" panose="02070309020205020404" pitchFamily="49" charset="0"/>
              </a:rPr>
              <a:t>   </a:t>
            </a:r>
            <a:r>
              <a:rPr lang="en-GB" dirty="0" err="1">
                <a:latin typeface="Courier New" panose="02070309020205020404" pitchFamily="49" charset="0"/>
              </a:rPr>
              <a:t>printf</a:t>
            </a:r>
            <a:r>
              <a:rPr lang="en-GB" dirty="0">
                <a:latin typeface="Courier New" panose="02070309020205020404" pitchFamily="49" charset="0"/>
              </a:rPr>
              <a:t>("Hello, World!");</a:t>
            </a:r>
          </a:p>
          <a:p>
            <a:r>
              <a:rPr lang="en-GB" dirty="0">
                <a:latin typeface="Courier New" panose="02070309020205020404" pitchFamily="49" charset="0"/>
              </a:rPr>
              <a:t>   return 0;</a:t>
            </a:r>
          </a:p>
          <a:p>
            <a:r>
              <a:rPr lang="en-GB" dirty="0">
                <a:latin typeface="Courier New" panose="02070309020205020404" pitchFamily="49" charset="0"/>
              </a:rPr>
              <a:t>}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89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0EA53-E59D-8074-52A7-31B048EA2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5B0DF-8486-6F71-5442-13913646B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Compiled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D9296-1C33-8FC3-D2A1-45540312F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C++</a:t>
            </a:r>
          </a:p>
          <a:p>
            <a:r>
              <a:rPr lang="en-GB" dirty="0"/>
              <a:t>Extension of C with object-oriented features</a:t>
            </a:r>
          </a:p>
          <a:p>
            <a:r>
              <a:rPr lang="en-GB" dirty="0"/>
              <a:t>Used in game engines, performance-critical software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D7C6B3AF-1C07-C57C-9471-71496002278E}"/>
              </a:ext>
            </a:extLst>
          </p:cNvPr>
          <p:cNvSpPr/>
          <p:nvPr/>
        </p:nvSpPr>
        <p:spPr>
          <a:xfrm>
            <a:off x="1116960" y="3647766"/>
            <a:ext cx="7802870" cy="2104103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latin typeface="Courier New" panose="02070309020205020404" pitchFamily="49" charset="0"/>
              </a:rPr>
              <a:t>#include &lt;iostream&gt;</a:t>
            </a:r>
          </a:p>
          <a:p>
            <a:endParaRPr lang="en-GB" dirty="0">
              <a:latin typeface="Courier New" panose="02070309020205020404" pitchFamily="49" charset="0"/>
            </a:endParaRPr>
          </a:p>
          <a:p>
            <a:r>
              <a:rPr lang="en-GB" dirty="0">
                <a:latin typeface="Courier New" panose="02070309020205020404" pitchFamily="49" charset="0"/>
              </a:rPr>
              <a:t>int main() {</a:t>
            </a:r>
          </a:p>
          <a:p>
            <a:r>
              <a:rPr lang="en-GB" dirty="0">
                <a:latin typeface="Courier New" panose="02070309020205020404" pitchFamily="49" charset="0"/>
              </a:rPr>
              <a:t>    std::</a:t>
            </a:r>
            <a:r>
              <a:rPr lang="en-GB" dirty="0" err="1">
                <a:latin typeface="Courier New" panose="02070309020205020404" pitchFamily="49" charset="0"/>
              </a:rPr>
              <a:t>cout</a:t>
            </a:r>
            <a:r>
              <a:rPr lang="en-GB" dirty="0">
                <a:latin typeface="Courier New" panose="02070309020205020404" pitchFamily="49" charset="0"/>
              </a:rPr>
              <a:t> &lt;&lt; "Hello World!";</a:t>
            </a:r>
          </a:p>
          <a:p>
            <a:r>
              <a:rPr lang="en-GB" dirty="0">
                <a:latin typeface="Courier New" panose="02070309020205020404" pitchFamily="49" charset="0"/>
              </a:rPr>
              <a:t>    return 0;</a:t>
            </a:r>
          </a:p>
          <a:p>
            <a:r>
              <a:rPr lang="en-GB" dirty="0">
                <a:latin typeface="Courier New" panose="02070309020205020404" pitchFamily="49" charset="0"/>
              </a:rPr>
              <a:t>}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64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696B7-6664-309B-8215-C54AC64F2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FB36A-E575-E63B-0A7E-E996D8C9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Compiled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F53C6-DF36-A4B0-820F-36DA3CCCA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Rust</a:t>
            </a:r>
          </a:p>
          <a:p>
            <a:r>
              <a:rPr lang="en-GB" dirty="0"/>
              <a:t>Very popular modern language</a:t>
            </a:r>
          </a:p>
          <a:p>
            <a:r>
              <a:rPr lang="en-GB" dirty="0"/>
              <a:t>Robust, fast and memory safe (where C &amp; C++ are not)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6DD46D9F-925D-AB9A-FB8F-8F35E03C0024}"/>
              </a:ext>
            </a:extLst>
          </p:cNvPr>
          <p:cNvSpPr/>
          <p:nvPr/>
        </p:nvSpPr>
        <p:spPr>
          <a:xfrm>
            <a:off x="1116960" y="3647766"/>
            <a:ext cx="7802870" cy="2104103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endParaRPr lang="en-GB" dirty="0">
              <a:latin typeface="Courier New" panose="02070309020205020404" pitchFamily="49" charset="0"/>
            </a:endParaRPr>
          </a:p>
          <a:p>
            <a:r>
              <a:rPr lang="en-GB" dirty="0" err="1">
                <a:latin typeface="Courier New" panose="02070309020205020404" pitchFamily="49" charset="0"/>
              </a:rPr>
              <a:t>fn</a:t>
            </a:r>
            <a:r>
              <a:rPr lang="en-GB" dirty="0">
                <a:latin typeface="Courier New" panose="02070309020205020404" pitchFamily="49" charset="0"/>
              </a:rPr>
              <a:t> main() {</a:t>
            </a:r>
          </a:p>
          <a:p>
            <a:r>
              <a:rPr lang="en-GB" dirty="0">
                <a:latin typeface="Courier New" panose="02070309020205020404" pitchFamily="49" charset="0"/>
              </a:rPr>
              <a:t>    </a:t>
            </a:r>
            <a:r>
              <a:rPr lang="en-GB" dirty="0" err="1">
                <a:latin typeface="Courier New" panose="02070309020205020404" pitchFamily="49" charset="0"/>
              </a:rPr>
              <a:t>println</a:t>
            </a:r>
            <a:r>
              <a:rPr lang="en-GB" dirty="0">
                <a:latin typeface="Courier New" panose="02070309020205020404" pitchFamily="49" charset="0"/>
              </a:rPr>
              <a:t>!("Hello, World!");</a:t>
            </a:r>
          </a:p>
          <a:p>
            <a:r>
              <a:rPr lang="en-GB" dirty="0">
                <a:latin typeface="Courier New" panose="02070309020205020404" pitchFamily="49" charset="0"/>
              </a:rPr>
              <a:t>}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96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C9381-557C-C9A4-523F-DF78DC6DF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D7A2C-E601-3B12-96EE-F62C0FC28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249" y="1812618"/>
            <a:ext cx="9638291" cy="4351338"/>
          </a:xfrm>
        </p:spPr>
        <p:txBody>
          <a:bodyPr>
            <a:normAutofit/>
          </a:bodyPr>
          <a:lstStyle/>
          <a:p>
            <a:r>
              <a:rPr lang="en-GB" b="1" dirty="0"/>
              <a:t>Write a paragraph explaining:</a:t>
            </a:r>
          </a:p>
          <a:p>
            <a:pPr lvl="1"/>
            <a:r>
              <a:rPr lang="en-GB" dirty="0"/>
              <a:t>What compiled code is</a:t>
            </a:r>
          </a:p>
          <a:p>
            <a:pPr lvl="1"/>
            <a:r>
              <a:rPr lang="en-GB" dirty="0"/>
              <a:t>How the compilation process works</a:t>
            </a:r>
          </a:p>
          <a:p>
            <a:pPr lvl="1"/>
            <a:r>
              <a:rPr lang="en-GB" dirty="0"/>
              <a:t>One advantage of compiled code</a:t>
            </a:r>
          </a:p>
          <a:p>
            <a:r>
              <a:rPr lang="en-GB" b="1" dirty="0"/>
              <a:t>Success Criteria:</a:t>
            </a:r>
            <a:endParaRPr lang="en-GB" dirty="0"/>
          </a:p>
          <a:p>
            <a:pPr lvl="1"/>
            <a:r>
              <a:rPr lang="en-GB" dirty="0"/>
              <a:t>Uses correct terminology (compiler, machine code, executable)</a:t>
            </a:r>
          </a:p>
          <a:p>
            <a:pPr lvl="1"/>
            <a:r>
              <a:rPr lang="en-GB" dirty="0"/>
              <a:t>Explains the process in logical order</a:t>
            </a:r>
          </a:p>
          <a:p>
            <a:pPr lvl="1"/>
            <a:r>
              <a:rPr lang="en-GB" dirty="0"/>
              <a:t>Written in clear, complete sentences</a:t>
            </a:r>
          </a:p>
          <a:p>
            <a:r>
              <a:rPr lang="en-GB" b="1" dirty="0"/>
              <a:t>Expected length:</a:t>
            </a:r>
            <a:r>
              <a:rPr lang="en-GB" dirty="0"/>
              <a:t> 6–8 sentences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2131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9B71A-31C2-1B23-653F-52ABE6C9C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True or False?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CF1CB-3AA8-747D-5AA5-836FA5972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Compiled code is translated every time it runs</a:t>
            </a:r>
          </a:p>
          <a:p>
            <a:endParaRPr lang="en-GB" sz="3600" dirty="0"/>
          </a:p>
          <a:p>
            <a:r>
              <a:rPr lang="en-GB" sz="3600" dirty="0"/>
              <a:t>Compiled programs usually run faster than interpreted ones</a:t>
            </a:r>
          </a:p>
          <a:p>
            <a:endParaRPr lang="en-GB" sz="3600" dirty="0"/>
          </a:p>
          <a:p>
            <a:r>
              <a:rPr lang="en-GB" sz="3600" dirty="0"/>
              <a:t>Rust, C and C++ are compiled languages</a:t>
            </a:r>
          </a:p>
        </p:txBody>
      </p:sp>
      <p:pic>
        <p:nvPicPr>
          <p:cNvPr id="5" name="True Stamp" descr="A red and black sign&#10;&#10;AI-generated content may be incorrect.">
            <a:extLst>
              <a:ext uri="{FF2B5EF4-FFF2-40B4-BE49-F238E27FC236}">
                <a16:creationId xmlns:a16="http://schemas.microsoft.com/office/drawing/2014/main" id="{8E371C07-63F4-2E70-D1DE-005D7D1EA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1804">
            <a:off x="7866931" y="5627538"/>
            <a:ext cx="2168519" cy="698263"/>
          </a:xfrm>
          <a:prstGeom prst="rect">
            <a:avLst/>
          </a:prstGeom>
        </p:spPr>
      </p:pic>
      <p:pic>
        <p:nvPicPr>
          <p:cNvPr id="6" name="True Stamp" descr="A red and black sign&#10;&#10;AI-generated content may be incorrect.">
            <a:extLst>
              <a:ext uri="{FF2B5EF4-FFF2-40B4-BE49-F238E27FC236}">
                <a16:creationId xmlns:a16="http://schemas.microsoft.com/office/drawing/2014/main" id="{7E0BA926-D23C-5539-784C-DFC40CA8A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1804">
            <a:off x="7866931" y="3951138"/>
            <a:ext cx="2168519" cy="698263"/>
          </a:xfrm>
          <a:prstGeom prst="rect">
            <a:avLst/>
          </a:prstGeom>
        </p:spPr>
      </p:pic>
      <p:pic>
        <p:nvPicPr>
          <p:cNvPr id="7" name="False Stamp" descr="A red and black sign&#10;&#10;AI-generated content may be incorrect.">
            <a:extLst>
              <a:ext uri="{FF2B5EF4-FFF2-40B4-BE49-F238E27FC236}">
                <a16:creationId xmlns:a16="http://schemas.microsoft.com/office/drawing/2014/main" id="{CDE79A27-5A51-992A-5649-D31DC5450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7420">
            <a:off x="7220504" y="2260924"/>
            <a:ext cx="2177501" cy="70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1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D15E1-1F2D-C3DF-2D53-62B17890E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CA665-1125-FEF9-B8AC-3DE513F19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Research one real-world use of a compiled language</a:t>
            </a:r>
          </a:p>
          <a:p>
            <a:r>
              <a:rPr lang="en-GB" dirty="0"/>
              <a:t>Explain why compilation is useful in that scenario</a:t>
            </a:r>
          </a:p>
        </p:txBody>
      </p:sp>
      <p:sp>
        <p:nvSpPr>
          <p:cNvPr id="5" name="In pairs">
            <a:extLst>
              <a:ext uri="{FF2B5EF4-FFF2-40B4-BE49-F238E27FC236}">
                <a16:creationId xmlns:a16="http://schemas.microsoft.com/office/drawing/2014/main" id="{65C6B592-369F-C339-677A-28D220911D3C}"/>
              </a:ext>
            </a:extLst>
          </p:cNvPr>
          <p:cNvSpPr/>
          <p:nvPr/>
        </p:nvSpPr>
        <p:spPr>
          <a:xfrm>
            <a:off x="10026665" y="703236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By tomorrow</a:t>
            </a:r>
          </a:p>
        </p:txBody>
      </p:sp>
    </p:spTree>
    <p:extLst>
      <p:ext uri="{BB962C8B-B14F-4D97-AF65-F5344CB8AC3E}">
        <p14:creationId xmlns:p14="http://schemas.microsoft.com/office/powerpoint/2010/main" val="2061601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98625329-4377-43BC-BF07-F1428B5ADB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FB6E5620-8E1F-4084-8CD0-479343ABCA7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0</TotalTime>
  <Words>665</Words>
  <Application>Microsoft Office PowerPoint</Application>
  <PresentationFormat>Widescreen</PresentationFormat>
  <Paragraphs>128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Arial</vt:lpstr>
      <vt:lpstr>Courier New</vt:lpstr>
      <vt:lpstr>Impact</vt:lpstr>
      <vt:lpstr>Trebuchet MS</vt:lpstr>
      <vt:lpstr>Office Theme</vt:lpstr>
      <vt:lpstr>Office Theme</vt:lpstr>
      <vt:lpstr>Unit 3 Compiled Code</vt:lpstr>
      <vt:lpstr>Recall Exercise</vt:lpstr>
      <vt:lpstr>PowerPoint Presentation</vt:lpstr>
      <vt:lpstr>Unit 3 Compiled Code</vt:lpstr>
      <vt:lpstr>Learning Objectives</vt:lpstr>
      <vt:lpstr>Remind yourself…</vt:lpstr>
      <vt:lpstr>What is compiled code?</vt:lpstr>
      <vt:lpstr>The compilation process</vt:lpstr>
      <vt:lpstr>Let’s recall the process…</vt:lpstr>
      <vt:lpstr>Terminology Matching</vt:lpstr>
      <vt:lpstr>Terminology Matching (answers)</vt:lpstr>
      <vt:lpstr>Examples of Compiled Languages</vt:lpstr>
      <vt:lpstr>Examples of Compiled Languages</vt:lpstr>
      <vt:lpstr>Examples of Compiled Languages</vt:lpstr>
      <vt:lpstr>Assessment Task</vt:lpstr>
      <vt:lpstr>True or False?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4</cp:revision>
  <dcterms:created xsi:type="dcterms:W3CDTF">2025-12-24T11:31:10Z</dcterms:created>
  <dcterms:modified xsi:type="dcterms:W3CDTF">2026-07-07T12:27:00Z</dcterms:modified>
</cp:coreProperties>
</file>