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0"/>
  </p:notesMasterIdLst>
  <p:sldIdLst>
    <p:sldId id="266" r:id="rId3"/>
    <p:sldId id="263" r:id="rId4"/>
    <p:sldId id="264" r:id="rId5"/>
    <p:sldId id="344" r:id="rId6"/>
    <p:sldId id="287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4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CAFA5-6728-4756-91A0-E3621D82D5C0}" v="2" dt="2026-07-07T12:29:27.5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29:30.861" v="5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29:30.861" v="5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29:30.861" v="5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Interpreted Code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09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hvnj95</a:t>
            </a:r>
            <a:r>
              <a:rPr lang="en-GB" sz="5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CDD32-B38B-C14E-C7F5-15F09218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052E1A-A512-ABDF-14FB-A3636BFF2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8F7D4E2-7B79-421F-81C7-65EDF976A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Interpreted Code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9CC234-C26F-0552-1CB0-81758136F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09</a:t>
            </a:r>
          </a:p>
        </p:txBody>
      </p:sp>
    </p:spTree>
    <p:extLst>
      <p:ext uri="{BB962C8B-B14F-4D97-AF65-F5344CB8AC3E}">
        <p14:creationId xmlns:p14="http://schemas.microsoft.com/office/powerpoint/2010/main" val="2292122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Define what interpreted code is</a:t>
            </a:r>
          </a:p>
          <a:p>
            <a:r>
              <a:rPr lang="en-GB" dirty="0"/>
              <a:t>Describe how interpreted code is executed at runtime</a:t>
            </a:r>
          </a:p>
          <a:p>
            <a:r>
              <a:rPr lang="en-GB" dirty="0"/>
              <a:t>Identify examples of interpreted languages such as Python and JavaScript</a:t>
            </a:r>
          </a:p>
          <a:p>
            <a:r>
              <a:rPr lang="en-GB" dirty="0"/>
              <a:t>Explain how errors are handled in interpreted programs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E4F91-7F0C-589A-43F5-1FF6C9C61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CB92F-B617-CCF4-7B7E-60450DBF2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840030" cy="4351338"/>
          </a:xfrm>
        </p:spPr>
        <p:txBody>
          <a:bodyPr/>
          <a:lstStyle/>
          <a:p>
            <a:r>
              <a:rPr lang="en-GB" dirty="0"/>
              <a:t>What happened to code before it could run in compiled languages?</a:t>
            </a:r>
          </a:p>
          <a:p>
            <a:r>
              <a:rPr lang="en-GB" dirty="0"/>
              <a:t>When were errors found in compiled code?</a:t>
            </a:r>
          </a:p>
          <a:p>
            <a:r>
              <a:rPr lang="en-GB" dirty="0"/>
              <a:t>Why might a programmer want feedback while the program is running?</a:t>
            </a:r>
          </a:p>
        </p:txBody>
      </p:sp>
      <p:pic>
        <p:nvPicPr>
          <p:cNvPr id="4" name="questionmark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CBB92BE1-1214-DF5B-52F8-AC7235878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601408" y="-306036"/>
            <a:ext cx="6456277" cy="645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7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3007F-B399-930D-8587-2B91BD8D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Interpreted Code?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5E701-3309-B617-587A-FBF737FC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Key Characteristics</a:t>
            </a:r>
          </a:p>
          <a:p>
            <a:pPr lvl="1"/>
            <a:r>
              <a:rPr lang="en-GB" dirty="0"/>
              <a:t>Code is translated as it runs</a:t>
            </a:r>
          </a:p>
          <a:p>
            <a:pPr lvl="1"/>
            <a:r>
              <a:rPr lang="en-GB" dirty="0"/>
              <a:t>No separate compilation step</a:t>
            </a:r>
          </a:p>
          <a:p>
            <a:pPr lvl="1"/>
            <a:r>
              <a:rPr lang="en-GB" dirty="0"/>
              <a:t>Errors appear during execution</a:t>
            </a:r>
          </a:p>
          <a:p>
            <a:pPr lvl="1"/>
            <a:r>
              <a:rPr lang="en-GB" dirty="0"/>
              <a:t>Easier to test and debug</a:t>
            </a:r>
          </a:p>
          <a:p>
            <a:pPr lvl="1"/>
            <a:r>
              <a:rPr lang="en-GB" dirty="0"/>
              <a:t>Often platform-independent</a:t>
            </a:r>
          </a:p>
          <a:p>
            <a:pPr lvl="1"/>
            <a:r>
              <a:rPr lang="en-GB" dirty="0"/>
              <a:t>Slower as the Interpreter is a performance overhead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DA6259F7-084D-550C-1F1D-CD6B137E94D0}"/>
              </a:ext>
            </a:extLst>
          </p:cNvPr>
          <p:cNvSpPr/>
          <p:nvPr/>
        </p:nvSpPr>
        <p:spPr>
          <a:xfrm>
            <a:off x="305169" y="1542190"/>
            <a:ext cx="9271449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rgbClr val="000000"/>
                </a:solidFill>
                <a:latin typeface="Trebuchet MS" panose="020B0603020202020204" pitchFamily="34" charset="0"/>
              </a:rPr>
              <a:t>Interpreted code is source code that is executed line by line at runtime by an interpreter, without being translated into a standalone executable file first.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F25B33BB-DC61-D173-D68A-3C6BA7135805}"/>
              </a:ext>
            </a:extLst>
          </p:cNvPr>
          <p:cNvSpPr/>
          <p:nvPr/>
        </p:nvSpPr>
        <p:spPr>
          <a:xfrm>
            <a:off x="9474650" y="1362407"/>
            <a:ext cx="2412181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Learn this</a:t>
            </a:r>
          </a:p>
        </p:txBody>
      </p:sp>
    </p:spTree>
    <p:extLst>
      <p:ext uri="{BB962C8B-B14F-4D97-AF65-F5344CB8AC3E}">
        <p14:creationId xmlns:p14="http://schemas.microsoft.com/office/powerpoint/2010/main" val="21185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5F7F65-3C32-0AE3-71B2-6EC166EB2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681" y="1186785"/>
            <a:ext cx="11183113" cy="448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0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ternal working of Python. Introduction | by KAUSHIK K ...">
            <a:extLst>
              <a:ext uri="{FF2B5EF4-FFF2-40B4-BE49-F238E27FC236}">
                <a16:creationId xmlns:a16="http://schemas.microsoft.com/office/drawing/2014/main" id="{1C742682-DC9E-CF0E-A443-95258678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9" y="0"/>
            <a:ext cx="12120845" cy="574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062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3F6C-FE21-22C6-0566-56B4CC5F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by Step Explanation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BF5CD-B0C7-EB8F-4657-A4CCEAE9C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Source Code</a:t>
            </a:r>
          </a:p>
          <a:p>
            <a:pPr lvl="1"/>
            <a:r>
              <a:rPr lang="en-GB" dirty="0"/>
              <a:t>Written by the programmer (e.g. Python or JavaScript)</a:t>
            </a:r>
          </a:p>
          <a:p>
            <a:r>
              <a:rPr lang="en-GB" dirty="0"/>
              <a:t>Interpreter</a:t>
            </a:r>
          </a:p>
          <a:p>
            <a:pPr lvl="1"/>
            <a:r>
              <a:rPr lang="en-GB" dirty="0"/>
              <a:t>Reads and executes one line at a time</a:t>
            </a:r>
          </a:p>
          <a:p>
            <a:r>
              <a:rPr lang="en-GB" dirty="0"/>
              <a:t>Runtime Execution</a:t>
            </a:r>
          </a:p>
          <a:p>
            <a:pPr lvl="1"/>
            <a:r>
              <a:rPr lang="en-GB" dirty="0"/>
              <a:t>Each instruction is translated and run immediately</a:t>
            </a:r>
          </a:p>
          <a:p>
            <a:r>
              <a:rPr lang="en-GB" dirty="0"/>
              <a:t>Error Handling</a:t>
            </a:r>
          </a:p>
          <a:p>
            <a:pPr lvl="1"/>
            <a:r>
              <a:rPr lang="en-GB" dirty="0"/>
              <a:t>Execution stops when an error is encountered</a:t>
            </a:r>
          </a:p>
          <a:p>
            <a:pPr lvl="1"/>
            <a:endParaRPr lang="en-GB" dirty="0"/>
          </a:p>
          <a:p>
            <a:r>
              <a:rPr lang="en-GB" dirty="0"/>
              <a:t>Key distinction: The program may partially run before an error is encountered.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E80A6074-2229-BB5B-9048-5E7F07B5FBF8}"/>
              </a:ext>
            </a:extLst>
          </p:cNvPr>
          <p:cNvSpPr/>
          <p:nvPr/>
        </p:nvSpPr>
        <p:spPr>
          <a:xfrm>
            <a:off x="10026665" y="1733100"/>
            <a:ext cx="1873045" cy="114775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on the diagram in OneNote</a:t>
            </a:r>
          </a:p>
        </p:txBody>
      </p:sp>
      <p:pic>
        <p:nvPicPr>
          <p:cNvPr id="5" name="OneNote Logo">
            <a:extLst>
              <a:ext uri="{FF2B5EF4-FFF2-40B4-BE49-F238E27FC236}">
                <a16:creationId xmlns:a16="http://schemas.microsoft.com/office/drawing/2014/main" id="{30CDBB91-F434-2762-E704-58ECC1BA6C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7326" y="524856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9FC3-FFB2-92C1-D205-E271BCD0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Walk the code…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70F14-45AB-842A-B99A-CA516962A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24077"/>
            <a:ext cx="9452211" cy="3136414"/>
          </a:xfrm>
        </p:spPr>
        <p:txBody>
          <a:bodyPr/>
          <a:lstStyle/>
          <a:p>
            <a:r>
              <a:rPr lang="en-GB" dirty="0"/>
              <a:t>Here is a short piece of Python-like code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Complete the table in OneNote line-by-line</a:t>
            </a:r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29DA6E33-45C5-3AC2-ADFF-59F3A9879C67}"/>
              </a:ext>
            </a:extLst>
          </p:cNvPr>
          <p:cNvSpPr/>
          <p:nvPr/>
        </p:nvSpPr>
        <p:spPr>
          <a:xfrm>
            <a:off x="10086824" y="1560734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BD959718-24C2-E4B0-A7AA-74D0FEFFE1ED}"/>
              </a:ext>
            </a:extLst>
          </p:cNvPr>
          <p:cNvSpPr/>
          <p:nvPr/>
        </p:nvSpPr>
        <p:spPr>
          <a:xfrm>
            <a:off x="10494462" y="2352297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Codeblock">
            <a:extLst>
              <a:ext uri="{FF2B5EF4-FFF2-40B4-BE49-F238E27FC236}">
                <a16:creationId xmlns:a16="http://schemas.microsoft.com/office/drawing/2014/main" id="{AFC0C4D6-9E33-965B-4AFA-BF9F6A991040}"/>
              </a:ext>
            </a:extLst>
          </p:cNvPr>
          <p:cNvSpPr/>
          <p:nvPr/>
        </p:nvSpPr>
        <p:spPr>
          <a:xfrm>
            <a:off x="422788" y="2132988"/>
            <a:ext cx="7000568" cy="186794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1. print("Program starting")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2. x = 10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3. y = 5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4. print(x + y)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5. z = x / 0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6. print("Program finished")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0AB1DDB-76C1-17E4-F62F-BF1218E84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06671"/>
              </p:ext>
            </p:extLst>
          </p:nvPr>
        </p:nvGraphicFramePr>
        <p:xfrm>
          <a:off x="176982" y="4733492"/>
          <a:ext cx="7816643" cy="204964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271711">
                  <a:extLst>
                    <a:ext uri="{9D8B030D-6E8A-4147-A177-3AD203B41FA5}">
                      <a16:colId xmlns:a16="http://schemas.microsoft.com/office/drawing/2014/main" val="4163383858"/>
                    </a:ext>
                  </a:extLst>
                </a:gridCol>
                <a:gridCol w="2258385">
                  <a:extLst>
                    <a:ext uri="{9D8B030D-6E8A-4147-A177-3AD203B41FA5}">
                      <a16:colId xmlns:a16="http://schemas.microsoft.com/office/drawing/2014/main" val="2918925119"/>
                    </a:ext>
                  </a:extLst>
                </a:gridCol>
                <a:gridCol w="4286547">
                  <a:extLst>
                    <a:ext uri="{9D8B030D-6E8A-4147-A177-3AD203B41FA5}">
                      <a16:colId xmlns:a16="http://schemas.microsoft.com/office/drawing/2014/main" val="1162606217"/>
                    </a:ext>
                  </a:extLst>
                </a:gridCol>
              </a:tblGrid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Line Number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What happens?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Does the program continue?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942415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024735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442044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2304702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022610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36133"/>
                  </a:ext>
                </a:extLst>
              </a:tr>
              <a:tr h="2928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275529"/>
                  </a:ext>
                </a:extLst>
              </a:tr>
            </a:tbl>
          </a:graphicData>
        </a:graphic>
      </p:graphicFrame>
      <p:sp>
        <p:nvSpPr>
          <p:cNvPr id="8" name="MyShape">
            <a:extLst>
              <a:ext uri="{FF2B5EF4-FFF2-40B4-BE49-F238E27FC236}">
                <a16:creationId xmlns:a16="http://schemas.microsoft.com/office/drawing/2014/main" id="{2B3505A3-6611-D4A7-9276-2F57FE4E0077}"/>
              </a:ext>
            </a:extLst>
          </p:cNvPr>
          <p:cNvSpPr/>
          <p:nvPr/>
        </p:nvSpPr>
        <p:spPr>
          <a:xfrm>
            <a:off x="8201608" y="3138089"/>
            <a:ext cx="3835748" cy="26202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000000"/>
                </a:solidFill>
                <a:latin typeface="Trebuchet MS" panose="020B0603020202020204" pitchFamily="34" charset="0"/>
              </a:rPr>
              <a:t>Rules: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The interpreter executes one line at a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If an error occurs, execution stops immediately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Lines after an error do not run</a:t>
            </a:r>
          </a:p>
        </p:txBody>
      </p:sp>
      <p:pic>
        <p:nvPicPr>
          <p:cNvPr id="9" name="OneNote Logo">
            <a:extLst>
              <a:ext uri="{FF2B5EF4-FFF2-40B4-BE49-F238E27FC236}">
                <a16:creationId xmlns:a16="http://schemas.microsoft.com/office/drawing/2014/main" id="{C496BFB9-2B44-C4F3-E461-1474915477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4462" y="366518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9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A9786-EB01-3119-8B50-3E11CB02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Written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9E4B8-1CA0-679C-88EC-3A5D58B49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Which line caused the program to stop?</a:t>
            </a:r>
          </a:p>
          <a:p>
            <a:r>
              <a:rPr lang="en-GB" sz="3600" dirty="0"/>
              <a:t>Why were earlier lines able to run successfully?</a:t>
            </a:r>
          </a:p>
          <a:p>
            <a:r>
              <a:rPr lang="en-GB" sz="3600" dirty="0"/>
              <a:t>What does this show about when errors are detected in interpreted code?</a:t>
            </a:r>
          </a:p>
          <a:p>
            <a:r>
              <a:rPr lang="en-GB" sz="3600" dirty="0"/>
              <a:t>How would this program behave differently if it were compiled?</a:t>
            </a:r>
          </a:p>
        </p:txBody>
      </p:sp>
      <p:pic>
        <p:nvPicPr>
          <p:cNvPr id="4" name="OneNote Logo">
            <a:extLst>
              <a:ext uri="{FF2B5EF4-FFF2-40B4-BE49-F238E27FC236}">
                <a16:creationId xmlns:a16="http://schemas.microsoft.com/office/drawing/2014/main" id="{510D9EF4-61B4-D241-79CE-8F78000D76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4462" y="366518"/>
            <a:ext cx="891721" cy="917199"/>
          </a:xfrm>
          <a:prstGeom prst="rect">
            <a:avLst/>
          </a:prstGeom>
        </p:spPr>
      </p:pic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64C00F4F-A128-7AAD-A743-9D4885012B85}"/>
              </a:ext>
            </a:extLst>
          </p:cNvPr>
          <p:cNvSpPr/>
          <p:nvPr/>
        </p:nvSpPr>
        <p:spPr>
          <a:xfrm>
            <a:off x="10086826" y="1454339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6" name="Minutes display">
            <a:extLst>
              <a:ext uri="{FF2B5EF4-FFF2-40B4-BE49-F238E27FC236}">
                <a16:creationId xmlns:a16="http://schemas.microsoft.com/office/drawing/2014/main" id="{28A70365-178C-A0ED-D7FC-02F8B4B7F597}"/>
              </a:ext>
            </a:extLst>
          </p:cNvPr>
          <p:cNvSpPr/>
          <p:nvPr/>
        </p:nvSpPr>
        <p:spPr>
          <a:xfrm>
            <a:off x="10411436" y="239075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40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1D862-D328-1610-692A-5EE420D7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Interpreted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B8555-6334-18F1-3871-1CD3A2F3B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Python</a:t>
            </a:r>
          </a:p>
          <a:p>
            <a:pPr lvl="1"/>
            <a:r>
              <a:rPr lang="en-GB" dirty="0"/>
              <a:t>Widely used in education, data science, automation</a:t>
            </a:r>
          </a:p>
          <a:p>
            <a:pPr lvl="1"/>
            <a:r>
              <a:rPr lang="en-GB" dirty="0"/>
              <a:t>Clear syntax and immediate feedback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JavaScript</a:t>
            </a:r>
          </a:p>
          <a:p>
            <a:pPr lvl="1"/>
            <a:r>
              <a:rPr lang="en-GB" dirty="0"/>
              <a:t>Runs in web browsers</a:t>
            </a:r>
          </a:p>
          <a:p>
            <a:pPr lvl="1"/>
            <a:r>
              <a:rPr lang="en-GB" dirty="0"/>
              <a:t>Responds to user actions and events</a:t>
            </a:r>
          </a:p>
          <a:p>
            <a:pPr lvl="1"/>
            <a:r>
              <a:rPr lang="en-GB" dirty="0"/>
              <a:t>Node.js is JavaScript running on a server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94D78903-CFFB-388F-8CDE-666093A18BA2}"/>
              </a:ext>
            </a:extLst>
          </p:cNvPr>
          <p:cNvSpPr/>
          <p:nvPr/>
        </p:nvSpPr>
        <p:spPr>
          <a:xfrm>
            <a:off x="6951406" y="2883310"/>
            <a:ext cx="5073445" cy="109138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# This program prints Hello, world!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print('Hello, world!')</a:t>
            </a: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F43DA81B-42EE-F286-D644-CD7480E737F3}"/>
              </a:ext>
            </a:extLst>
          </p:cNvPr>
          <p:cNvSpPr/>
          <p:nvPr/>
        </p:nvSpPr>
        <p:spPr>
          <a:xfrm>
            <a:off x="6951406" y="4489860"/>
            <a:ext cx="5073445" cy="109138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// the hello world program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console.log('Hello World');</a:t>
            </a:r>
          </a:p>
        </p:txBody>
      </p:sp>
    </p:spTree>
    <p:extLst>
      <p:ext uri="{BB962C8B-B14F-4D97-AF65-F5344CB8AC3E}">
        <p14:creationId xmlns:p14="http://schemas.microsoft.com/office/powerpoint/2010/main" val="289328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D5B0F-F899-C6FA-774E-83B7E2E28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Error-Handling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B56DD-8821-B95B-79E2-7B0991357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A Python program runs for 10 lines and then crashes on line 11.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Why did earlier lines still run?</a:t>
            </a:r>
          </a:p>
          <a:p>
            <a:r>
              <a:rPr lang="en-GB" dirty="0"/>
              <a:t>Why wasn’t the error found earlier?</a:t>
            </a:r>
          </a:p>
          <a:p>
            <a:r>
              <a:rPr lang="en-GB" dirty="0"/>
              <a:t>What is one advantage and one disadvantage of this behaviour?</a:t>
            </a:r>
          </a:p>
        </p:txBody>
      </p:sp>
    </p:spTree>
    <p:extLst>
      <p:ext uri="{BB962C8B-B14F-4D97-AF65-F5344CB8AC3E}">
        <p14:creationId xmlns:p14="http://schemas.microsoft.com/office/powerpoint/2010/main" val="9673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62B3-CE2B-84FE-0F43-BC40296B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70229-A81D-AB1C-A6C6-140B6B3E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Write a paragraph explaining:</a:t>
            </a:r>
          </a:p>
          <a:p>
            <a:pPr lvl="1"/>
            <a:r>
              <a:rPr lang="en-GB" dirty="0"/>
              <a:t>What interpreted code is</a:t>
            </a:r>
          </a:p>
          <a:p>
            <a:pPr lvl="1"/>
            <a:r>
              <a:rPr lang="en-GB" dirty="0"/>
              <a:t>How runtime execution works</a:t>
            </a:r>
          </a:p>
          <a:p>
            <a:pPr lvl="1"/>
            <a:r>
              <a:rPr lang="en-GB" dirty="0"/>
              <a:t>One advantage of interpreted code</a:t>
            </a:r>
          </a:p>
          <a:p>
            <a:endParaRPr lang="en-GB" dirty="0"/>
          </a:p>
          <a:p>
            <a:r>
              <a:rPr lang="en-GB" dirty="0"/>
              <a:t>Success Criteria:</a:t>
            </a:r>
          </a:p>
          <a:p>
            <a:pPr lvl="1"/>
            <a:r>
              <a:rPr lang="en-GB" dirty="0"/>
              <a:t>Uses correct terms (interpreter, runtime, source code)</a:t>
            </a:r>
          </a:p>
          <a:p>
            <a:pPr lvl="1"/>
            <a:r>
              <a:rPr lang="en-GB" dirty="0"/>
              <a:t>Explains execution clearly</a:t>
            </a:r>
          </a:p>
          <a:p>
            <a:pPr lvl="1"/>
            <a:r>
              <a:rPr lang="en-GB" dirty="0"/>
              <a:t>Written in full sentences</a:t>
            </a:r>
          </a:p>
          <a:p>
            <a:r>
              <a:rPr lang="en-GB" dirty="0"/>
              <a:t>Expected length: 6–8 sentences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809C523B-A88B-BA45-13D7-5E976201A62C}"/>
              </a:ext>
            </a:extLst>
          </p:cNvPr>
          <p:cNvSpPr/>
          <p:nvPr/>
        </p:nvSpPr>
        <p:spPr>
          <a:xfrm>
            <a:off x="10434299" y="287450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929DFA6C-2FE4-BA50-4AEE-2C828F1E658C}"/>
              </a:ext>
            </a:extLst>
          </p:cNvPr>
          <p:cNvSpPr/>
          <p:nvPr/>
        </p:nvSpPr>
        <p:spPr>
          <a:xfrm>
            <a:off x="10026665" y="1822450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 Logo">
            <a:extLst>
              <a:ext uri="{FF2B5EF4-FFF2-40B4-BE49-F238E27FC236}">
                <a16:creationId xmlns:a16="http://schemas.microsoft.com/office/drawing/2014/main" id="{91D85725-53F1-2ED9-3AD8-463CEE3C5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7325" y="524856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08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B008E-EB31-8B96-1FE3-2ADEE3869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1D11E-C9A3-6D9A-33A0-99758FB21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600" dirty="0"/>
              <a:t>Interpreted code is translated before it runs</a:t>
            </a:r>
          </a:p>
          <a:p>
            <a:endParaRPr lang="en-GB" sz="3600" dirty="0"/>
          </a:p>
          <a:p>
            <a:r>
              <a:rPr lang="en-GB" sz="3600" dirty="0"/>
              <a:t>Errors in interpreted code occur during execution</a:t>
            </a:r>
          </a:p>
          <a:p>
            <a:endParaRPr lang="en-GB" sz="3600" dirty="0"/>
          </a:p>
          <a:p>
            <a:r>
              <a:rPr lang="en-GB" sz="3600" dirty="0"/>
              <a:t>Python and JavaScript are interpreted languages</a:t>
            </a:r>
          </a:p>
        </p:txBody>
      </p:sp>
      <p:pic>
        <p:nvPicPr>
          <p:cNvPr id="6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7151F876-AAF7-4FFC-90B3-A10499D37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1635">
            <a:off x="6731307" y="5349489"/>
            <a:ext cx="2168519" cy="698263"/>
          </a:xfrm>
          <a:prstGeom prst="rect">
            <a:avLst/>
          </a:prstGeom>
        </p:spPr>
      </p:pic>
      <p:pic>
        <p:nvPicPr>
          <p:cNvPr id="7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A329BDDB-5244-A6A3-EDA5-97013A45B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1635">
            <a:off x="6873875" y="3767941"/>
            <a:ext cx="2168519" cy="698263"/>
          </a:xfrm>
          <a:prstGeom prst="rect">
            <a:avLst/>
          </a:prstGeom>
        </p:spPr>
      </p:pic>
      <p:pic>
        <p:nvPicPr>
          <p:cNvPr id="8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A95AB152-7590-6F72-4516-326C7F39D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188">
            <a:off x="7240167" y="2180728"/>
            <a:ext cx="2177501" cy="7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2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5E1-1F2D-C3DF-2D53-62B17890E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A665-1125-FEF9-B8AC-3DE513F19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one situation where interpreted code is preferred</a:t>
            </a:r>
          </a:p>
          <a:p>
            <a:r>
              <a:rPr lang="en-GB" dirty="0"/>
              <a:t>Explain why it is suitable for that task</a:t>
            </a:r>
          </a:p>
        </p:txBody>
      </p:sp>
      <p:sp>
        <p:nvSpPr>
          <p:cNvPr id="5" name="In pairs">
            <a:extLst>
              <a:ext uri="{FF2B5EF4-FFF2-40B4-BE49-F238E27FC236}">
                <a16:creationId xmlns:a16="http://schemas.microsoft.com/office/drawing/2014/main" id="{65C6B592-369F-C339-677A-28D220911D3C}"/>
              </a:ext>
            </a:extLst>
          </p:cNvPr>
          <p:cNvSpPr/>
          <p:nvPr/>
        </p:nvSpPr>
        <p:spPr>
          <a:xfrm>
            <a:off x="10026665" y="703236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By tomorrow</a:t>
            </a:r>
          </a:p>
        </p:txBody>
      </p:sp>
    </p:spTree>
    <p:extLst>
      <p:ext uri="{BB962C8B-B14F-4D97-AF65-F5344CB8AC3E}">
        <p14:creationId xmlns:p14="http://schemas.microsoft.com/office/powerpoint/2010/main" val="2061601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</TotalTime>
  <Words>610</Words>
  <Application>Microsoft Office PowerPoint</Application>
  <PresentationFormat>Widescreen</PresentationFormat>
  <Paragraphs>129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Unit 3 Interpreted Code</vt:lpstr>
      <vt:lpstr>Recall Exercise</vt:lpstr>
      <vt:lpstr>PowerPoint Presentation</vt:lpstr>
      <vt:lpstr>Unit 3 Interpreted Code</vt:lpstr>
      <vt:lpstr>Learning Objectives</vt:lpstr>
      <vt:lpstr>Reflect…</vt:lpstr>
      <vt:lpstr>What is Interpreted Code?</vt:lpstr>
      <vt:lpstr>PowerPoint Presentation</vt:lpstr>
      <vt:lpstr>PowerPoint Presentation</vt:lpstr>
      <vt:lpstr>Step by Step Explanation</vt:lpstr>
      <vt:lpstr>Walk the code…</vt:lpstr>
      <vt:lpstr>Written Reflection</vt:lpstr>
      <vt:lpstr>Examples of Interpreted Languages</vt:lpstr>
      <vt:lpstr>Error-Handling</vt:lpstr>
      <vt:lpstr>Assessment Task</vt:lpstr>
      <vt:lpstr>True or False?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5</cp:revision>
  <dcterms:created xsi:type="dcterms:W3CDTF">2025-12-24T11:31:10Z</dcterms:created>
  <dcterms:modified xsi:type="dcterms:W3CDTF">2026-07-07T12:29:39Z</dcterms:modified>
</cp:coreProperties>
</file>