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1"/>
  </p:notesMasterIdLst>
  <p:sldIdLst>
    <p:sldId id="266" r:id="rId3"/>
    <p:sldId id="263" r:id="rId4"/>
    <p:sldId id="264" r:id="rId5"/>
    <p:sldId id="356" r:id="rId6"/>
    <p:sldId id="287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4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75F84A-2831-4146-B5D7-6A2194C7C1F8}" v="2" dt="2026-07-07T12:32:14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32:20.137" v="3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2:32:20.137" v="3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32:20.137" v="3" actId="20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Pure &amp; Impure Functions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10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 err="1">
                <a:solidFill>
                  <a:srgbClr val="FF0000"/>
                </a:solidFill>
              </a:rPr>
              <a:t>duabfz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15F0E-0F61-295E-9795-8E3964239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60A371D-8549-83E1-0DF6-AD3EC5EEE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A730FBB-AABD-41FB-E108-266B7A9AE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Pure &amp; Impure Functions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FB0384-593B-5AB1-3025-EEE844966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10</a:t>
            </a:r>
          </a:p>
        </p:txBody>
      </p:sp>
    </p:spTree>
    <p:extLst>
      <p:ext uri="{BB962C8B-B14F-4D97-AF65-F5344CB8AC3E}">
        <p14:creationId xmlns:p14="http://schemas.microsoft.com/office/powerpoint/2010/main" val="69549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Define what is meant by a pure function</a:t>
            </a:r>
          </a:p>
          <a:p>
            <a:r>
              <a:rPr lang="en-GB" dirty="0"/>
              <a:t>Explain why a pure function always produces the same output for the same input</a:t>
            </a:r>
          </a:p>
          <a:p>
            <a:r>
              <a:rPr lang="en-GB" dirty="0"/>
              <a:t>Identify side effects in functions</a:t>
            </a:r>
          </a:p>
          <a:p>
            <a:r>
              <a:rPr lang="en-GB" dirty="0"/>
              <a:t>Describe what makes a function impure</a:t>
            </a:r>
          </a:p>
          <a:p>
            <a:r>
              <a:rPr lang="en-GB" dirty="0"/>
              <a:t>Recognise external dependencies such as variables, user input, and files</a:t>
            </a:r>
          </a:p>
          <a:p>
            <a:r>
              <a:rPr lang="en-GB" dirty="0"/>
              <a:t>Classify functions as pure or impure with justification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2E95F-17D7-AA36-1D83-A6284219E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03448-4CAA-F2B5-C4D3-47F3CDE27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Function</a:t>
            </a:r>
          </a:p>
          <a:p>
            <a:r>
              <a:rPr lang="en-GB" dirty="0"/>
              <a:t>Input</a:t>
            </a:r>
          </a:p>
          <a:p>
            <a:r>
              <a:rPr lang="en-GB" dirty="0"/>
              <a:t>Output</a:t>
            </a:r>
          </a:p>
          <a:p>
            <a:r>
              <a:rPr lang="en-GB" dirty="0"/>
              <a:t>Pure function</a:t>
            </a:r>
          </a:p>
          <a:p>
            <a:r>
              <a:rPr lang="en-GB" dirty="0"/>
              <a:t>Impure function</a:t>
            </a:r>
          </a:p>
          <a:p>
            <a:r>
              <a:rPr lang="en-GB" dirty="0"/>
              <a:t>Side effect</a:t>
            </a:r>
          </a:p>
          <a:p>
            <a:r>
              <a:rPr lang="en-GB" dirty="0"/>
              <a:t>External dependency</a:t>
            </a:r>
          </a:p>
          <a:p>
            <a:r>
              <a:rPr lang="en-GB" dirty="0"/>
              <a:t>State</a:t>
            </a:r>
          </a:p>
        </p:txBody>
      </p:sp>
    </p:spTree>
    <p:extLst>
      <p:ext uri="{BB962C8B-B14F-4D97-AF65-F5344CB8AC3E}">
        <p14:creationId xmlns:p14="http://schemas.microsoft.com/office/powerpoint/2010/main" val="180217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C2C4C-9CAE-621A-BE68-A40BB4EA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Core Knowledge – What is a Pure Function?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BE59D-C276-A242-D9F3-A38C0C8F5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pure function is a function that:</a:t>
            </a:r>
          </a:p>
          <a:p>
            <a:r>
              <a:rPr lang="en-GB" dirty="0"/>
              <a:t>Always produces the same output for the same input</a:t>
            </a:r>
          </a:p>
          <a:p>
            <a:r>
              <a:rPr lang="en-GB" dirty="0"/>
              <a:t>Has no side effects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This means:</a:t>
            </a:r>
          </a:p>
          <a:p>
            <a:r>
              <a:rPr lang="en-GB" dirty="0"/>
              <a:t>It does not change variables outside the function</a:t>
            </a:r>
          </a:p>
          <a:p>
            <a:r>
              <a:rPr lang="en-GB" dirty="0"/>
              <a:t>It does not read from or write to files</a:t>
            </a:r>
          </a:p>
          <a:p>
            <a:r>
              <a:rPr lang="en-GB" dirty="0"/>
              <a:t>It does not rely on user input, time, or randomness</a:t>
            </a:r>
          </a:p>
        </p:txBody>
      </p:sp>
    </p:spTree>
    <p:extLst>
      <p:ext uri="{BB962C8B-B14F-4D97-AF65-F5344CB8AC3E}">
        <p14:creationId xmlns:p14="http://schemas.microsoft.com/office/powerpoint/2010/main" val="277151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12439-DFE0-F037-EDAE-FA050BD7E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example of a Pure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64B9B-76D7-F68F-F2A2-AF101DE1D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49"/>
            <a:ext cx="9452211" cy="4067073"/>
          </a:xfrm>
        </p:spPr>
        <p:txBody>
          <a:bodyPr/>
          <a:lstStyle/>
          <a:p>
            <a:r>
              <a:rPr lang="en-GB" dirty="0"/>
              <a:t>Python: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This function takes inputs </a:t>
            </a:r>
            <a:r>
              <a:rPr lang="en-GB" b="1" dirty="0">
                <a:solidFill>
                  <a:srgbClr val="FF0000"/>
                </a:solidFill>
              </a:rPr>
              <a:t>a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b</a:t>
            </a:r>
            <a:r>
              <a:rPr lang="en-GB" dirty="0"/>
              <a:t> and adds them together.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11581974-6755-410E-CCDD-90B3DFF667AA}"/>
              </a:ext>
            </a:extLst>
          </p:cNvPr>
          <p:cNvSpPr/>
          <p:nvPr/>
        </p:nvSpPr>
        <p:spPr>
          <a:xfrm>
            <a:off x="393290" y="2653942"/>
            <a:ext cx="4778478" cy="129862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sz="2600" dirty="0">
                <a:solidFill>
                  <a:srgbClr val="FFFFFF"/>
                </a:solidFill>
                <a:latin typeface="Courier New" panose="02070309020205020404" pitchFamily="49" charset="0"/>
              </a:rPr>
              <a:t>def add(a, b):</a:t>
            </a:r>
          </a:p>
          <a:p>
            <a:r>
              <a:rPr lang="en-GB" sz="2600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a + b</a:t>
            </a:r>
          </a:p>
        </p:txBody>
      </p:sp>
    </p:spTree>
    <p:extLst>
      <p:ext uri="{BB962C8B-B14F-4D97-AF65-F5344CB8AC3E}">
        <p14:creationId xmlns:p14="http://schemas.microsoft.com/office/powerpoint/2010/main" val="177450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9EF42-AC77-E45F-FCE3-5B69022E1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Side Effects?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172F9-4607-ECD6-BDC6-4060A92D3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side effect occurs when a function:</a:t>
            </a:r>
          </a:p>
          <a:p>
            <a:pPr lvl="1"/>
            <a:r>
              <a:rPr lang="en-GB" dirty="0"/>
              <a:t>Changes a variable outside itself</a:t>
            </a:r>
          </a:p>
          <a:p>
            <a:pPr lvl="1"/>
            <a:r>
              <a:rPr lang="en-GB" dirty="0"/>
              <a:t>Prints to the screen</a:t>
            </a:r>
          </a:p>
          <a:p>
            <a:pPr lvl="1"/>
            <a:r>
              <a:rPr lang="en-GB" dirty="0"/>
              <a:t>Writes to a file</a:t>
            </a:r>
          </a:p>
          <a:p>
            <a:pPr lvl="1"/>
            <a:r>
              <a:rPr lang="en-GB" dirty="0"/>
              <a:t>Reads external data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Side effects make a function impure.</a:t>
            </a:r>
          </a:p>
        </p:txBody>
      </p:sp>
    </p:spTree>
    <p:extLst>
      <p:ext uri="{BB962C8B-B14F-4D97-AF65-F5344CB8AC3E}">
        <p14:creationId xmlns:p14="http://schemas.microsoft.com/office/powerpoint/2010/main" val="189561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E7578-C931-184D-6BEE-0ECA5389C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an Impure Function?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CDE51-0123-3D2F-03DE-37BDDFE4F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An impure function is one that:</a:t>
            </a:r>
          </a:p>
          <a:p>
            <a:pPr lvl="1"/>
            <a:r>
              <a:rPr lang="en-GB" dirty="0"/>
              <a:t>Depends on something outside its parameters</a:t>
            </a:r>
          </a:p>
          <a:p>
            <a:pPr lvl="1"/>
            <a:r>
              <a:rPr lang="en-GB" dirty="0"/>
              <a:t>Causes a side effect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This function is impure because it changes a global variable.</a:t>
            </a:r>
          </a:p>
        </p:txBody>
      </p:sp>
      <p:sp>
        <p:nvSpPr>
          <p:cNvPr id="6" name="Codeblock">
            <a:extLst>
              <a:ext uri="{FF2B5EF4-FFF2-40B4-BE49-F238E27FC236}">
                <a16:creationId xmlns:a16="http://schemas.microsoft.com/office/drawing/2014/main" id="{316FFFCA-804F-CF61-3BC4-3AEBDF568EFE}"/>
              </a:ext>
            </a:extLst>
          </p:cNvPr>
          <p:cNvSpPr/>
          <p:nvPr/>
        </p:nvSpPr>
        <p:spPr>
          <a:xfrm>
            <a:off x="383458" y="3185653"/>
            <a:ext cx="7157884" cy="193695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sz="2100" dirty="0">
                <a:solidFill>
                  <a:srgbClr val="FFFFFF"/>
                </a:solidFill>
                <a:latin typeface="Courier New" panose="02070309020205020404" pitchFamily="49" charset="0"/>
              </a:rPr>
              <a:t>total = 0</a:t>
            </a:r>
          </a:p>
          <a:p>
            <a:endParaRPr lang="en-GB" sz="21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sz="21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sz="2100" dirty="0" err="1">
                <a:solidFill>
                  <a:srgbClr val="FFFFFF"/>
                </a:solidFill>
                <a:latin typeface="Courier New" panose="02070309020205020404" pitchFamily="49" charset="0"/>
              </a:rPr>
              <a:t>add_to_total</a:t>
            </a:r>
            <a:r>
              <a:rPr lang="en-GB" sz="2100" dirty="0">
                <a:solidFill>
                  <a:srgbClr val="FFFFFF"/>
                </a:solidFill>
                <a:latin typeface="Courier New" panose="02070309020205020404" pitchFamily="49" charset="0"/>
              </a:rPr>
              <a:t>(x):</a:t>
            </a:r>
          </a:p>
          <a:p>
            <a:r>
              <a:rPr lang="en-GB" sz="2100" dirty="0">
                <a:solidFill>
                  <a:srgbClr val="FFFFFF"/>
                </a:solidFill>
                <a:latin typeface="Courier New" panose="02070309020205020404" pitchFamily="49" charset="0"/>
              </a:rPr>
              <a:t>    global total</a:t>
            </a:r>
          </a:p>
          <a:p>
            <a:r>
              <a:rPr lang="en-GB" sz="2100" dirty="0">
                <a:solidFill>
                  <a:srgbClr val="FFFFFF"/>
                </a:solidFill>
                <a:latin typeface="Courier New" panose="02070309020205020404" pitchFamily="49" charset="0"/>
              </a:rPr>
              <a:t>    total += x</a:t>
            </a:r>
          </a:p>
        </p:txBody>
      </p:sp>
    </p:spTree>
    <p:extLst>
      <p:ext uri="{BB962C8B-B14F-4D97-AF65-F5344CB8AC3E}">
        <p14:creationId xmlns:p14="http://schemas.microsoft.com/office/powerpoint/2010/main" val="214475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rstanding Pure Functions in React: A Developer's Guide ...">
            <a:extLst>
              <a:ext uri="{FF2B5EF4-FFF2-40B4-BE49-F238E27FC236}">
                <a16:creationId xmlns:a16="http://schemas.microsoft.com/office/drawing/2014/main" id="{776FE978-A25A-286C-07F6-EEE5BA956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16" y="107539"/>
            <a:ext cx="8931372" cy="353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yShape">
            <a:extLst>
              <a:ext uri="{FF2B5EF4-FFF2-40B4-BE49-F238E27FC236}">
                <a16:creationId xmlns:a16="http://schemas.microsoft.com/office/drawing/2014/main" id="{411C2E9C-9BA7-9477-9A69-AAFDD6827674}"/>
              </a:ext>
            </a:extLst>
          </p:cNvPr>
          <p:cNvSpPr/>
          <p:nvPr/>
        </p:nvSpPr>
        <p:spPr>
          <a:xfrm>
            <a:off x="651093" y="3931429"/>
            <a:ext cx="8699384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>
                <a:solidFill>
                  <a:srgbClr val="000000"/>
                </a:solidFill>
                <a:latin typeface="Trebuchet MS" panose="020B0603020202020204" pitchFamily="34" charset="0"/>
              </a:rPr>
              <a:t>A pure function behaves like a mathematical formula:</a:t>
            </a:r>
          </a:p>
          <a:p>
            <a:pPr algn="ctr"/>
            <a:r>
              <a:rPr lang="en-GB" sz="2600" dirty="0">
                <a:solidFill>
                  <a:srgbClr val="000000"/>
                </a:solidFill>
                <a:latin typeface="Trebuchet MS" panose="020B0603020202020204" pitchFamily="34" charset="0"/>
              </a:rPr>
              <a:t>Same input → Same output → </a:t>
            </a:r>
            <a:r>
              <a:rPr lang="en-GB" sz="2600" b="1" dirty="0">
                <a:solidFill>
                  <a:srgbClr val="FF0000"/>
                </a:solidFill>
                <a:latin typeface="Trebuchet MS" panose="020B0603020202020204" pitchFamily="34" charset="0"/>
              </a:rPr>
              <a:t>Every time</a:t>
            </a:r>
            <a:r>
              <a:rPr lang="en-GB" sz="2600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1025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are Pure and Impure functions in JavaScript - LearnersBucket">
            <a:extLst>
              <a:ext uri="{FF2B5EF4-FFF2-40B4-BE49-F238E27FC236}">
                <a16:creationId xmlns:a16="http://schemas.microsoft.com/office/drawing/2014/main" id="{3DD81E2C-4DBB-A787-9343-8922D2F50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015" y="216309"/>
            <a:ext cx="6975989" cy="465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yShape">
            <a:extLst>
              <a:ext uri="{FF2B5EF4-FFF2-40B4-BE49-F238E27FC236}">
                <a16:creationId xmlns:a16="http://schemas.microsoft.com/office/drawing/2014/main" id="{1D2EE8C9-D4CB-AF36-D965-08D78260EE35}"/>
              </a:ext>
            </a:extLst>
          </p:cNvPr>
          <p:cNvSpPr/>
          <p:nvPr/>
        </p:nvSpPr>
        <p:spPr>
          <a:xfrm>
            <a:off x="2847520" y="5170292"/>
            <a:ext cx="6496960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Impure functions interact with the outside world, making their output unpredictable.</a:t>
            </a:r>
          </a:p>
        </p:txBody>
      </p:sp>
    </p:spTree>
    <p:extLst>
      <p:ext uri="{BB962C8B-B14F-4D97-AF65-F5344CB8AC3E}">
        <p14:creationId xmlns:p14="http://schemas.microsoft.com/office/powerpoint/2010/main" val="2594518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16A3E-3608-2D19-E249-6CFFD0ED0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89" y="320675"/>
            <a:ext cx="9539969" cy="1325563"/>
          </a:xfrm>
        </p:spPr>
        <p:txBody>
          <a:bodyPr>
            <a:normAutofit/>
          </a:bodyPr>
          <a:lstStyle/>
          <a:p>
            <a:r>
              <a:rPr lang="en-GB" sz="4000" dirty="0"/>
              <a:t>Activity 1 – Pure vs Impure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96294-5E57-7387-D483-1C8BD1872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48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500" dirty="0"/>
              <a:t>For each function below, tick </a:t>
            </a:r>
            <a:r>
              <a:rPr lang="en-GB" sz="2500" b="1" dirty="0">
                <a:solidFill>
                  <a:srgbClr val="FF0000"/>
                </a:solidFill>
              </a:rPr>
              <a:t>Pure </a:t>
            </a:r>
            <a:r>
              <a:rPr lang="en-GB" sz="2500" dirty="0"/>
              <a:t>or </a:t>
            </a:r>
            <a:r>
              <a:rPr lang="en-GB" sz="2500" b="1" dirty="0">
                <a:solidFill>
                  <a:srgbClr val="FF0000"/>
                </a:solidFill>
              </a:rPr>
              <a:t>Impure</a:t>
            </a:r>
            <a:r>
              <a:rPr lang="en-GB" sz="2500" dirty="0"/>
              <a:t> and explain </a:t>
            </a:r>
            <a:r>
              <a:rPr lang="en-GB" sz="2500" b="1" dirty="0"/>
              <a:t>why</a:t>
            </a:r>
            <a:r>
              <a:rPr lang="en-GB" sz="2500" dirty="0"/>
              <a:t>.</a:t>
            </a:r>
          </a:p>
        </p:txBody>
      </p:sp>
      <p:pic>
        <p:nvPicPr>
          <p:cNvPr id="4" name="OneNote Logo">
            <a:extLst>
              <a:ext uri="{FF2B5EF4-FFF2-40B4-BE49-F238E27FC236}">
                <a16:creationId xmlns:a16="http://schemas.microsoft.com/office/drawing/2014/main" id="{7B689E38-5B01-1FF9-7CCA-B2F7791A59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8201" y="524856"/>
            <a:ext cx="891721" cy="91719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19458D-8056-EEAD-C440-93EF38A0E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797411"/>
              </p:ext>
            </p:extLst>
          </p:nvPr>
        </p:nvGraphicFramePr>
        <p:xfrm>
          <a:off x="464574" y="2537762"/>
          <a:ext cx="8906301" cy="295656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226575">
                  <a:extLst>
                    <a:ext uri="{9D8B030D-6E8A-4147-A177-3AD203B41FA5}">
                      <a16:colId xmlns:a16="http://schemas.microsoft.com/office/drawing/2014/main" val="2710469458"/>
                    </a:ext>
                  </a:extLst>
                </a:gridCol>
                <a:gridCol w="960790">
                  <a:extLst>
                    <a:ext uri="{9D8B030D-6E8A-4147-A177-3AD203B41FA5}">
                      <a16:colId xmlns:a16="http://schemas.microsoft.com/office/drawing/2014/main" val="880290731"/>
                    </a:ext>
                  </a:extLst>
                </a:gridCol>
                <a:gridCol w="1077377">
                  <a:extLst>
                    <a:ext uri="{9D8B030D-6E8A-4147-A177-3AD203B41FA5}">
                      <a16:colId xmlns:a16="http://schemas.microsoft.com/office/drawing/2014/main" val="1293960774"/>
                    </a:ext>
                  </a:extLst>
                </a:gridCol>
                <a:gridCol w="4641559">
                  <a:extLst>
                    <a:ext uri="{9D8B030D-6E8A-4147-A177-3AD203B41FA5}">
                      <a16:colId xmlns:a16="http://schemas.microsoft.com/office/drawing/2014/main" val="18840076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Function Description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Impure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Reason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505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Adds two numbers and returns the 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583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Reads a value from a file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341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/>
                        <a:t>Uses a global variable in a calculation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637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/>
                        <a:t>Prints output to the screen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21659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5E3C0CD-5332-AF76-8438-C881B8974D97}"/>
              </a:ext>
            </a:extLst>
          </p:cNvPr>
          <p:cNvSpPr txBox="1"/>
          <p:nvPr/>
        </p:nvSpPr>
        <p:spPr>
          <a:xfrm>
            <a:off x="4458312" y="5673213"/>
            <a:ext cx="4912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Complete in OneNote Workbook for Lesson 10</a:t>
            </a:r>
          </a:p>
        </p:txBody>
      </p:sp>
      <p:sp>
        <p:nvSpPr>
          <p:cNvPr id="7" name="Working Independently">
            <a:extLst>
              <a:ext uri="{FF2B5EF4-FFF2-40B4-BE49-F238E27FC236}">
                <a16:creationId xmlns:a16="http://schemas.microsoft.com/office/drawing/2014/main" id="{2E93CD27-7C23-D8E5-9D40-D2260AA3505E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8" name="Minutes display">
            <a:extLst>
              <a:ext uri="{FF2B5EF4-FFF2-40B4-BE49-F238E27FC236}">
                <a16:creationId xmlns:a16="http://schemas.microsoft.com/office/drawing/2014/main" id="{D01CA026-3398-D80A-EA22-5BE0BFF30870}"/>
              </a:ext>
            </a:extLst>
          </p:cNvPr>
          <p:cNvSpPr/>
          <p:nvPr/>
        </p:nvSpPr>
        <p:spPr>
          <a:xfrm>
            <a:off x="10518201" y="269411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462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259C-7985-7F38-8B6E-3E18BCC9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8" y="9679"/>
            <a:ext cx="9491567" cy="1325563"/>
          </a:xfrm>
        </p:spPr>
        <p:txBody>
          <a:bodyPr/>
          <a:lstStyle/>
          <a:p>
            <a:r>
              <a:rPr lang="en-GB" dirty="0"/>
              <a:t>Activity 2 – Input / Output Diagrams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AB0F13-ECF9-2E76-C12F-F39FF1EBA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472102"/>
          </a:xfrm>
        </p:spPr>
        <p:txBody>
          <a:bodyPr/>
          <a:lstStyle/>
          <a:p>
            <a:r>
              <a:rPr lang="en-GB" dirty="0"/>
              <a:t>Function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FE39C-06B4-1925-72A0-DC0FFB0AB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89245"/>
            <a:ext cx="4138772" cy="360041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Input: 5</a:t>
            </a:r>
          </a:p>
          <a:p>
            <a:r>
              <a:rPr lang="en-GB" dirty="0"/>
              <a:t>Output: 25</a:t>
            </a:r>
          </a:p>
          <a:p>
            <a:endParaRPr lang="en-GB" dirty="0"/>
          </a:p>
          <a:p>
            <a:r>
              <a:rPr lang="en-GB" dirty="0"/>
              <a:t>Is this function pure?</a:t>
            </a:r>
          </a:p>
          <a:p>
            <a:endParaRPr lang="en-GB" dirty="0"/>
          </a:p>
          <a:p>
            <a:r>
              <a:rPr lang="en-GB" dirty="0"/>
              <a:t>Explain your answer.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F9BFDC-C250-BCCB-1E74-64645026A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472102"/>
          </a:xfrm>
        </p:spPr>
        <p:txBody>
          <a:bodyPr/>
          <a:lstStyle/>
          <a:p>
            <a:r>
              <a:rPr lang="en-GB" dirty="0"/>
              <a:t>Function B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F26CEB-D004-92B5-D11B-A3BDB2DEA2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89245"/>
            <a:ext cx="4159155" cy="360041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Input: 5</a:t>
            </a:r>
          </a:p>
          <a:p>
            <a:r>
              <a:rPr lang="en-GB" dirty="0"/>
              <a:t>Output: Depends on current system time</a:t>
            </a:r>
          </a:p>
          <a:p>
            <a:endParaRPr lang="en-GB" sz="100" dirty="0"/>
          </a:p>
          <a:p>
            <a:r>
              <a:rPr lang="en-GB" dirty="0"/>
              <a:t>Is this function pure?</a:t>
            </a:r>
          </a:p>
          <a:p>
            <a:endParaRPr lang="en-GB" dirty="0"/>
          </a:p>
          <a:p>
            <a:r>
              <a:rPr lang="en-GB" dirty="0"/>
              <a:t>Explain your answer.</a:t>
            </a:r>
          </a:p>
          <a:p>
            <a:endParaRPr lang="en-GB" dirty="0"/>
          </a:p>
        </p:txBody>
      </p:sp>
      <p:pic>
        <p:nvPicPr>
          <p:cNvPr id="4" name="OneNote Logo">
            <a:extLst>
              <a:ext uri="{FF2B5EF4-FFF2-40B4-BE49-F238E27FC236}">
                <a16:creationId xmlns:a16="http://schemas.microsoft.com/office/drawing/2014/main" id="{12622C92-6D92-87B7-7A9B-ADBC914C69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8201" y="524856"/>
            <a:ext cx="891721" cy="917199"/>
          </a:xfrm>
          <a:prstGeom prst="rect">
            <a:avLst/>
          </a:prstGeom>
        </p:spPr>
      </p:pic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371CBA75-AFDE-551D-6A8F-B7FFDA996FC7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11A7BF3B-15B5-2460-1115-D2AFF5130E67}"/>
              </a:ext>
            </a:extLst>
          </p:cNvPr>
          <p:cNvSpPr/>
          <p:nvPr/>
        </p:nvSpPr>
        <p:spPr>
          <a:xfrm>
            <a:off x="10518201" y="269411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6F3A12-B013-1DD4-DF17-E16B0B25C29D}"/>
              </a:ext>
            </a:extLst>
          </p:cNvPr>
          <p:cNvSpPr txBox="1"/>
          <p:nvPr/>
        </p:nvSpPr>
        <p:spPr>
          <a:xfrm>
            <a:off x="2395559" y="950662"/>
            <a:ext cx="5266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See the two functions in your OneNote Workbook</a:t>
            </a:r>
          </a:p>
          <a:p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50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3F5D4F7-CA34-8740-EEF5-0F77FAD6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3 – Dependency Mapping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7C22A0-7BBE-85F8-C8F6-E17CDB5D0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2817276"/>
            <a:ext cx="9452211" cy="335651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Questions:</a:t>
            </a:r>
            <a:endParaRPr lang="en-GB" dirty="0"/>
          </a:p>
          <a:p>
            <a:r>
              <a:rPr lang="en-GB" dirty="0"/>
              <a:t>Where do </a:t>
            </a:r>
            <a:r>
              <a:rPr lang="en-GB" dirty="0" err="1"/>
              <a:t>base_price</a:t>
            </a:r>
            <a:r>
              <a:rPr lang="en-GB" dirty="0"/>
              <a:t> and </a:t>
            </a:r>
            <a:r>
              <a:rPr lang="en-GB" dirty="0" err="1"/>
              <a:t>tax_rate</a:t>
            </a:r>
            <a:r>
              <a:rPr lang="en-GB" dirty="0"/>
              <a:t> come from?</a:t>
            </a:r>
          </a:p>
          <a:p>
            <a:r>
              <a:rPr lang="en-GB" dirty="0"/>
              <a:t>Are they passed in as parameters?</a:t>
            </a:r>
          </a:p>
          <a:p>
            <a:r>
              <a:rPr lang="en-GB" dirty="0"/>
              <a:t>Does this function rely on external state?</a:t>
            </a:r>
          </a:p>
          <a:p>
            <a:endParaRPr lang="en-GB" dirty="0"/>
          </a:p>
        </p:txBody>
      </p:sp>
      <p:sp>
        <p:nvSpPr>
          <p:cNvPr id="9" name="Codeblock">
            <a:extLst>
              <a:ext uri="{FF2B5EF4-FFF2-40B4-BE49-F238E27FC236}">
                <a16:creationId xmlns:a16="http://schemas.microsoft.com/office/drawing/2014/main" id="{3141ECFF-9448-6E6E-059E-42983D75DB04}"/>
              </a:ext>
            </a:extLst>
          </p:cNvPr>
          <p:cNvSpPr/>
          <p:nvPr/>
        </p:nvSpPr>
        <p:spPr>
          <a:xfrm>
            <a:off x="292290" y="1491713"/>
            <a:ext cx="8251942" cy="111383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sz="24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sz="2400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calculate_price</a:t>
            </a:r>
            <a:r>
              <a:rPr lang="en-GB" sz="2400" dirty="0">
                <a:solidFill>
                  <a:srgbClr val="FFFFFF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GB" sz="2400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</a:t>
            </a:r>
            <a:r>
              <a:rPr lang="en-GB" sz="2400" dirty="0" err="1">
                <a:solidFill>
                  <a:srgbClr val="FFFFFF"/>
                </a:solidFill>
                <a:latin typeface="Courier New" panose="02070309020205020404" pitchFamily="49" charset="0"/>
              </a:rPr>
              <a:t>base_price</a:t>
            </a:r>
            <a:r>
              <a:rPr lang="en-GB" sz="2400" dirty="0">
                <a:solidFill>
                  <a:srgbClr val="FFFFFF"/>
                </a:solidFill>
                <a:latin typeface="Courier New" panose="02070309020205020404" pitchFamily="49" charset="0"/>
              </a:rPr>
              <a:t> * </a:t>
            </a:r>
            <a:r>
              <a:rPr lang="en-GB" sz="2400" dirty="0" err="1">
                <a:solidFill>
                  <a:srgbClr val="FFFFFF"/>
                </a:solidFill>
                <a:latin typeface="Courier New" panose="02070309020205020404" pitchFamily="49" charset="0"/>
              </a:rPr>
              <a:t>tax_rate</a:t>
            </a:r>
            <a:endParaRPr lang="en-GB" sz="24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endParaRPr lang="en-GB" sz="2400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pic>
        <p:nvPicPr>
          <p:cNvPr id="10" name="OneNote Logo">
            <a:extLst>
              <a:ext uri="{FF2B5EF4-FFF2-40B4-BE49-F238E27FC236}">
                <a16:creationId xmlns:a16="http://schemas.microsoft.com/office/drawing/2014/main" id="{56EEA35B-A585-9A7E-0EFF-EDBD6680D1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3019" y="574514"/>
            <a:ext cx="891721" cy="917199"/>
          </a:xfrm>
          <a:prstGeom prst="rect">
            <a:avLst/>
          </a:prstGeom>
        </p:spPr>
      </p:pic>
      <p:sp>
        <p:nvSpPr>
          <p:cNvPr id="11" name="Working Independently">
            <a:extLst>
              <a:ext uri="{FF2B5EF4-FFF2-40B4-BE49-F238E27FC236}">
                <a16:creationId xmlns:a16="http://schemas.microsoft.com/office/drawing/2014/main" id="{A233A896-D947-832B-680E-D25A94CBE2AA}"/>
              </a:ext>
            </a:extLst>
          </p:cNvPr>
          <p:cNvSpPr/>
          <p:nvPr/>
        </p:nvSpPr>
        <p:spPr>
          <a:xfrm>
            <a:off x="10026665" y="165196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12" name="Minutes display">
            <a:extLst>
              <a:ext uri="{FF2B5EF4-FFF2-40B4-BE49-F238E27FC236}">
                <a16:creationId xmlns:a16="http://schemas.microsoft.com/office/drawing/2014/main" id="{AC7BE8F0-2309-8027-CED6-4A8C66F0B8C1}"/>
              </a:ext>
            </a:extLst>
          </p:cNvPr>
          <p:cNvSpPr/>
          <p:nvPr/>
        </p:nvSpPr>
        <p:spPr>
          <a:xfrm>
            <a:off x="10483019" y="2743773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0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BC6DF-C8F6-92A9-FB19-6CCC5C442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Activity 4 – Identify the Impurity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8A11E-60C1-4CFC-8CCB-1784D2303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 each example, </a:t>
            </a:r>
            <a:r>
              <a:rPr lang="en-GB" u="sng" dirty="0"/>
              <a:t>underline</a:t>
            </a:r>
            <a:r>
              <a:rPr lang="en-GB" dirty="0"/>
              <a:t> or </a:t>
            </a:r>
            <a:r>
              <a:rPr lang="en-GB" dirty="0">
                <a:highlight>
                  <a:srgbClr val="FFFF00"/>
                </a:highlight>
              </a:rPr>
              <a:t>highlight</a:t>
            </a:r>
            <a:r>
              <a:rPr lang="en-GB" dirty="0"/>
              <a:t> the part that makes the function impure:</a:t>
            </a:r>
          </a:p>
          <a:p>
            <a:endParaRPr lang="en-GB" dirty="0"/>
          </a:p>
          <a:p>
            <a:pPr lvl="1"/>
            <a:r>
              <a:rPr lang="en-GB" dirty="0"/>
              <a:t>A function that reads user input</a:t>
            </a:r>
          </a:p>
          <a:p>
            <a:pPr lvl="1"/>
            <a:r>
              <a:rPr lang="en-GB" dirty="0"/>
              <a:t>A function that modifies a global variable</a:t>
            </a:r>
          </a:p>
          <a:p>
            <a:pPr lvl="1"/>
            <a:r>
              <a:rPr lang="en-GB" dirty="0"/>
              <a:t>A function that writes results to a file</a:t>
            </a:r>
          </a:p>
          <a:p>
            <a:pPr lvl="1"/>
            <a:r>
              <a:rPr lang="en-GB" dirty="0"/>
              <a:t>A function that generates a random number</a:t>
            </a:r>
          </a:p>
        </p:txBody>
      </p:sp>
      <p:pic>
        <p:nvPicPr>
          <p:cNvPr id="4" name="OneNote Logo">
            <a:extLst>
              <a:ext uri="{FF2B5EF4-FFF2-40B4-BE49-F238E27FC236}">
                <a16:creationId xmlns:a16="http://schemas.microsoft.com/office/drawing/2014/main" id="{9F022416-41D3-A678-F56D-2C66ECB15F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3019" y="574514"/>
            <a:ext cx="891721" cy="917199"/>
          </a:xfrm>
          <a:prstGeom prst="rect">
            <a:avLst/>
          </a:prstGeom>
        </p:spPr>
      </p:pic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2785714C-40AF-28B4-FA4E-D8B737FB3E52}"/>
              </a:ext>
            </a:extLst>
          </p:cNvPr>
          <p:cNvSpPr/>
          <p:nvPr/>
        </p:nvSpPr>
        <p:spPr>
          <a:xfrm>
            <a:off x="10026665" y="165196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49B71F2E-1165-5ECD-5945-3ADD5F1AFCFC}"/>
              </a:ext>
            </a:extLst>
          </p:cNvPr>
          <p:cNvSpPr/>
          <p:nvPr/>
        </p:nvSpPr>
        <p:spPr>
          <a:xfrm>
            <a:off x="10483019" y="2743773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320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F30F-5AB7-51F3-B1CD-8F31CDB7F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Assessment Evidence – Written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233AD-0E2E-555D-2B6A-09CF99D55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Answer the following in full sentences: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Define a </a:t>
            </a:r>
            <a:r>
              <a:rPr lang="en-GB" b="1" dirty="0"/>
              <a:t>pure function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Explain what is meant by </a:t>
            </a:r>
            <a:r>
              <a:rPr lang="en-GB" b="1" dirty="0"/>
              <a:t>same input produces the same output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Define a </a:t>
            </a:r>
            <a:r>
              <a:rPr lang="en-GB" b="1" dirty="0"/>
              <a:t>side effect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State two reasons why a function might be </a:t>
            </a:r>
            <a:r>
              <a:rPr lang="en-GB" b="1" dirty="0"/>
              <a:t>impure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This might be very useful for your Unit 3 Assessment…</a:t>
            </a:r>
          </a:p>
        </p:txBody>
      </p:sp>
      <p:pic>
        <p:nvPicPr>
          <p:cNvPr id="4" name="OneNote Logo">
            <a:extLst>
              <a:ext uri="{FF2B5EF4-FFF2-40B4-BE49-F238E27FC236}">
                <a16:creationId xmlns:a16="http://schemas.microsoft.com/office/drawing/2014/main" id="{DD19484B-14B2-153C-C536-6127FAC96C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3019" y="574514"/>
            <a:ext cx="891721" cy="917199"/>
          </a:xfrm>
          <a:prstGeom prst="rect">
            <a:avLst/>
          </a:prstGeom>
        </p:spPr>
      </p:pic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2E7779B0-CD94-D3FE-AF79-E2635098F6DE}"/>
              </a:ext>
            </a:extLst>
          </p:cNvPr>
          <p:cNvSpPr/>
          <p:nvPr/>
        </p:nvSpPr>
        <p:spPr>
          <a:xfrm>
            <a:off x="10026665" y="165196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85FE1D14-5FE6-69A9-CD60-BB85115E987C}"/>
              </a:ext>
            </a:extLst>
          </p:cNvPr>
          <p:cNvSpPr/>
          <p:nvPr/>
        </p:nvSpPr>
        <p:spPr>
          <a:xfrm>
            <a:off x="10483019" y="2743773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041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5E1-1F2D-C3DF-2D53-62B17890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A665-1125-FEF9-B8AC-3DE513F19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Why are pure functions easier to test than impure functions?</a:t>
            </a:r>
          </a:p>
          <a:p>
            <a:r>
              <a:rPr lang="en-GB" dirty="0"/>
              <a:t>Why might a programmer still choose to use impure functions?</a:t>
            </a:r>
          </a:p>
        </p:txBody>
      </p:sp>
      <p:sp>
        <p:nvSpPr>
          <p:cNvPr id="5" name="In pairs">
            <a:extLst>
              <a:ext uri="{FF2B5EF4-FFF2-40B4-BE49-F238E27FC236}">
                <a16:creationId xmlns:a16="http://schemas.microsoft.com/office/drawing/2014/main" id="{65C6B592-369F-C339-677A-28D220911D3C}"/>
              </a:ext>
            </a:extLst>
          </p:cNvPr>
          <p:cNvSpPr/>
          <p:nvPr/>
        </p:nvSpPr>
        <p:spPr>
          <a:xfrm>
            <a:off x="10026665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By tomorrow</a:t>
            </a:r>
          </a:p>
        </p:txBody>
      </p:sp>
    </p:spTree>
    <p:extLst>
      <p:ext uri="{BB962C8B-B14F-4D97-AF65-F5344CB8AC3E}">
        <p14:creationId xmlns:p14="http://schemas.microsoft.com/office/powerpoint/2010/main" val="2061601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</TotalTime>
  <Words>664</Words>
  <Application>Microsoft Office PowerPoint</Application>
  <PresentationFormat>Widescreen</PresentationFormat>
  <Paragraphs>148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Unit 3 Pure &amp; Impure Functions</vt:lpstr>
      <vt:lpstr>Recall Exercise</vt:lpstr>
      <vt:lpstr>PowerPoint Presentation</vt:lpstr>
      <vt:lpstr>Unit 3 Pure &amp; Impure Functions</vt:lpstr>
      <vt:lpstr>Learning Objectives</vt:lpstr>
      <vt:lpstr>Key Vocabulary</vt:lpstr>
      <vt:lpstr>Core Knowledge – What is a Pure Function?</vt:lpstr>
      <vt:lpstr>An example of a Pure Function</vt:lpstr>
      <vt:lpstr>What are Side Effects?</vt:lpstr>
      <vt:lpstr>What is an Impure Function?</vt:lpstr>
      <vt:lpstr>PowerPoint Presentation</vt:lpstr>
      <vt:lpstr>PowerPoint Presentation</vt:lpstr>
      <vt:lpstr>Activity 1 – Pure vs Impure Classification</vt:lpstr>
      <vt:lpstr>Activity 2 – Input / Output Diagrams</vt:lpstr>
      <vt:lpstr>Activity 3 – Dependency Mapping</vt:lpstr>
      <vt:lpstr>Activity 4 – Identify the Impurity</vt:lpstr>
      <vt:lpstr>Assessment Evidence – Written Definitions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6</cp:revision>
  <dcterms:created xsi:type="dcterms:W3CDTF">2025-12-24T11:31:10Z</dcterms:created>
  <dcterms:modified xsi:type="dcterms:W3CDTF">2026-07-07T12:32:25Z</dcterms:modified>
</cp:coreProperties>
</file>