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5"/>
  </p:notesMasterIdLst>
  <p:sldIdLst>
    <p:sldId id="266" r:id="rId3"/>
    <p:sldId id="263" r:id="rId4"/>
    <p:sldId id="264" r:id="rId5"/>
    <p:sldId id="369" r:id="rId6"/>
    <p:sldId id="287" r:id="rId7"/>
    <p:sldId id="357" r:id="rId8"/>
    <p:sldId id="371" r:id="rId9"/>
    <p:sldId id="370" r:id="rId10"/>
    <p:sldId id="372" r:id="rId11"/>
    <p:sldId id="374" r:id="rId12"/>
    <p:sldId id="375" r:id="rId13"/>
    <p:sldId id="373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4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54DA7-B3A2-4999-827A-880CADF7DE6D}" v="2" dt="2026-07-07T12:35:41.9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35:45.392" v="4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35:45.392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35:45.392" v="4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Parallelisation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11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443ssl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8FF6A-7023-10E4-AAAB-279910B3D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31A8D10-FBCB-CA71-94EF-F5601974B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D251648-150A-F049-8591-AEB828FDC7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Parallelisation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AC648BF-E6CD-6D56-9FAB-A16F9D3EC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11</a:t>
            </a:r>
          </a:p>
        </p:txBody>
      </p:sp>
    </p:spTree>
    <p:extLst>
      <p:ext uri="{BB962C8B-B14F-4D97-AF65-F5344CB8AC3E}">
        <p14:creationId xmlns:p14="http://schemas.microsoft.com/office/powerpoint/2010/main" val="87534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Define parallelisation in the context of computing systems</a:t>
            </a:r>
          </a:p>
          <a:p>
            <a:r>
              <a:rPr lang="en-GB" dirty="0"/>
              <a:t>Explain how tasks can be split and processed at the same time</a:t>
            </a:r>
          </a:p>
          <a:p>
            <a:r>
              <a:rPr lang="en-GB" dirty="0"/>
              <a:t>Describe the relationship between parallelisation and pure functions</a:t>
            </a:r>
          </a:p>
          <a:p>
            <a:r>
              <a:rPr lang="en-GB" dirty="0"/>
              <a:t>Explain the benefits and limitations of parallel processing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2E95F-17D7-AA36-1D83-A6284219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08324C-E30F-46A2-4370-A54E1CA3A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161717"/>
              </p:ext>
            </p:extLst>
          </p:nvPr>
        </p:nvGraphicFramePr>
        <p:xfrm>
          <a:off x="356419" y="2219689"/>
          <a:ext cx="8630265" cy="256032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55995">
                  <a:extLst>
                    <a:ext uri="{9D8B030D-6E8A-4147-A177-3AD203B41FA5}">
                      <a16:colId xmlns:a16="http://schemas.microsoft.com/office/drawing/2014/main" val="1554574041"/>
                    </a:ext>
                  </a:extLst>
                </a:gridCol>
                <a:gridCol w="6074270">
                  <a:extLst>
                    <a:ext uri="{9D8B030D-6E8A-4147-A177-3AD203B41FA5}">
                      <a16:colId xmlns:a16="http://schemas.microsoft.com/office/drawing/2014/main" val="13089631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452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Parallelisation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053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Task splitting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559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Sequential processing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750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Pure function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48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Dependency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484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Side effect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310330"/>
                  </a:ext>
                </a:extLst>
              </a:tr>
            </a:tbl>
          </a:graphicData>
        </a:graphic>
      </p:graphicFrame>
      <p:pic>
        <p:nvPicPr>
          <p:cNvPr id="7" name="OneNote Logo">
            <a:extLst>
              <a:ext uri="{FF2B5EF4-FFF2-40B4-BE49-F238E27FC236}">
                <a16:creationId xmlns:a16="http://schemas.microsoft.com/office/drawing/2014/main" id="{59CF3E22-FB46-8D42-4F79-28AEB07A04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041" y="528363"/>
            <a:ext cx="891721" cy="917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D8B2C3-9D6D-D595-EBCA-E11FEEBC4C25}"/>
              </a:ext>
            </a:extLst>
          </p:cNvPr>
          <p:cNvSpPr txBox="1"/>
          <p:nvPr/>
        </p:nvSpPr>
        <p:spPr>
          <a:xfrm>
            <a:off x="10017760" y="1649745"/>
            <a:ext cx="2051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Keep updated in the workbook as you go along</a:t>
            </a:r>
          </a:p>
        </p:txBody>
      </p:sp>
    </p:spTree>
    <p:extLst>
      <p:ext uri="{BB962C8B-B14F-4D97-AF65-F5344CB8AC3E}">
        <p14:creationId xmlns:p14="http://schemas.microsoft.com/office/powerpoint/2010/main" val="180217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4732-9295-D141-D132-AD01A4EF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you juggle?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5CDCD-F53F-C9EF-0298-3917ADA34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" y="1870586"/>
            <a:ext cx="4987414" cy="4987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C4BB96-414D-95AC-6854-E8425EE10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01" y="2549013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D6F277-BE85-2A1F-7288-D4FE12BFB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Parallelisation?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31DE3-D6B0-AB42-2A94-E6535B38C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Parallelisation</a:t>
            </a:r>
            <a:r>
              <a:rPr lang="en-GB" dirty="0"/>
              <a:t> is the process of </a:t>
            </a:r>
            <a:r>
              <a:rPr lang="en-GB" b="1" dirty="0"/>
              <a:t>splitting a large task into smaller independent tasks</a:t>
            </a:r>
            <a:r>
              <a:rPr lang="en-GB" dirty="0"/>
              <a:t> that can be </a:t>
            </a:r>
            <a:r>
              <a:rPr lang="en-GB" b="1" dirty="0"/>
              <a:t>executed at the same time</a:t>
            </a:r>
            <a:r>
              <a:rPr lang="en-GB" dirty="0"/>
              <a:t>.</a:t>
            </a:r>
          </a:p>
          <a:p>
            <a:r>
              <a:rPr lang="en-GB" dirty="0"/>
              <a:t>Instead of completing one step fully before starting the next (</a:t>
            </a:r>
            <a:r>
              <a:rPr lang="en-GB" b="1" dirty="0">
                <a:solidFill>
                  <a:srgbClr val="FF0000"/>
                </a:solidFill>
              </a:rPr>
              <a:t>sequential processing</a:t>
            </a:r>
            <a:r>
              <a:rPr lang="en-GB" dirty="0"/>
              <a:t>), a system can use </a:t>
            </a:r>
            <a:r>
              <a:rPr lang="en-GB" b="1" dirty="0">
                <a:solidFill>
                  <a:srgbClr val="FF0000"/>
                </a:solidFill>
              </a:rPr>
              <a:t>multiple processors, cores, </a:t>
            </a:r>
            <a:r>
              <a:rPr lang="en-GB" dirty="0"/>
              <a:t>or</a:t>
            </a:r>
            <a:r>
              <a:rPr lang="en-GB" b="1" dirty="0">
                <a:solidFill>
                  <a:srgbClr val="FF0000"/>
                </a:solidFill>
              </a:rPr>
              <a:t> threads </a:t>
            </a:r>
            <a:r>
              <a:rPr lang="en-GB" dirty="0"/>
              <a:t>to work simultaneously.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719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73C4-04FF-DA28-31A0-FEB6069FA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vs Parallel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429B-6CB1-54B6-44F7-3B3631194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Sequential:</a:t>
            </a:r>
          </a:p>
          <a:p>
            <a:r>
              <a:rPr lang="en-GB" dirty="0"/>
              <a:t>One task → then the next → then the next</a:t>
            </a:r>
          </a:p>
          <a:p>
            <a:pPr marL="0" indent="0">
              <a:buNone/>
            </a:pPr>
            <a:r>
              <a:rPr lang="en-GB" b="1" dirty="0"/>
              <a:t>Parallel:</a:t>
            </a:r>
          </a:p>
          <a:p>
            <a:r>
              <a:rPr lang="en-GB" dirty="0"/>
              <a:t>Multiple tasks → running at the same time</a:t>
            </a:r>
          </a:p>
          <a:p>
            <a:endParaRPr lang="en-GB" dirty="0"/>
          </a:p>
          <a:p>
            <a:r>
              <a:rPr lang="en-GB" dirty="0"/>
              <a:t>Parallelisation is commonly used in:</a:t>
            </a:r>
          </a:p>
          <a:p>
            <a:pPr lvl="1"/>
            <a:r>
              <a:rPr lang="en-GB" dirty="0"/>
              <a:t>Multi-core CPUs</a:t>
            </a:r>
          </a:p>
          <a:p>
            <a:pPr lvl="1"/>
            <a:r>
              <a:rPr lang="en-GB" dirty="0"/>
              <a:t>Distributed systems</a:t>
            </a:r>
          </a:p>
          <a:p>
            <a:pPr lvl="1"/>
            <a:r>
              <a:rPr lang="en-GB" dirty="0"/>
              <a:t>Graphics processing (GPUs)</a:t>
            </a:r>
          </a:p>
          <a:p>
            <a:pPr lvl="1"/>
            <a:r>
              <a:rPr lang="en-GB" dirty="0"/>
              <a:t>Cloud computing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02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BED59-C06E-F2B7-CF24-3C8F404A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Factory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AE748-6A34-A295-DA2C-501FC0879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Scenario A: Sequential Factory</a:t>
            </a:r>
          </a:p>
          <a:p>
            <a:pPr lvl="1"/>
            <a:r>
              <a:rPr lang="en-GB" dirty="0"/>
              <a:t>A factory has </a:t>
            </a:r>
            <a:r>
              <a:rPr lang="en-GB" b="1" dirty="0">
                <a:solidFill>
                  <a:srgbClr val="FF0000"/>
                </a:solidFill>
              </a:rPr>
              <a:t>one worker </a:t>
            </a:r>
            <a:r>
              <a:rPr lang="en-GB" dirty="0"/>
              <a:t>assembling a product:</a:t>
            </a:r>
          </a:p>
          <a:p>
            <a:pPr lvl="1"/>
            <a:r>
              <a:rPr lang="en-GB" dirty="0"/>
              <a:t>Attach base</a:t>
            </a:r>
          </a:p>
          <a:p>
            <a:pPr lvl="1"/>
            <a:r>
              <a:rPr lang="en-GB" dirty="0"/>
              <a:t>Add components</a:t>
            </a:r>
          </a:p>
          <a:p>
            <a:pPr lvl="1"/>
            <a:r>
              <a:rPr lang="en-GB" dirty="0"/>
              <a:t>Test product</a:t>
            </a:r>
          </a:p>
          <a:p>
            <a:pPr lvl="1"/>
            <a:r>
              <a:rPr lang="en-GB" dirty="0"/>
              <a:t>Package product</a:t>
            </a:r>
          </a:p>
          <a:p>
            <a:r>
              <a:rPr lang="en-GB" b="1" dirty="0">
                <a:solidFill>
                  <a:srgbClr val="FF0000"/>
                </a:solidFill>
              </a:rPr>
              <a:t>All steps are done by one person, one after another</a:t>
            </a:r>
            <a:r>
              <a:rPr lang="en-GB" b="1" dirty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731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44C1-DD35-CB61-A093-F6E441E0E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Factory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EA874-E696-52F8-0712-7368EE9D1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Scenario B: Parallel Factory</a:t>
            </a:r>
          </a:p>
          <a:p>
            <a:pPr lvl="1"/>
            <a:r>
              <a:rPr lang="en-GB" dirty="0"/>
              <a:t>The same factory has </a:t>
            </a:r>
            <a:r>
              <a:rPr lang="en-GB" b="1" dirty="0">
                <a:solidFill>
                  <a:srgbClr val="FF0000"/>
                </a:solidFill>
              </a:rPr>
              <a:t>four workers</a:t>
            </a:r>
            <a:r>
              <a:rPr lang="en-GB" dirty="0"/>
              <a:t>, each with a specific role:</a:t>
            </a:r>
          </a:p>
          <a:p>
            <a:pPr lvl="1"/>
            <a:r>
              <a:rPr lang="en-GB" dirty="0"/>
              <a:t>Worker 1: Attach base</a:t>
            </a:r>
          </a:p>
          <a:p>
            <a:pPr lvl="1"/>
            <a:r>
              <a:rPr lang="en-GB" dirty="0"/>
              <a:t>Worker 2: Add components</a:t>
            </a:r>
          </a:p>
          <a:p>
            <a:pPr lvl="1"/>
            <a:r>
              <a:rPr lang="en-GB" dirty="0"/>
              <a:t>Worker 3: Test product</a:t>
            </a:r>
          </a:p>
          <a:p>
            <a:pPr lvl="1"/>
            <a:r>
              <a:rPr lang="en-GB" dirty="0"/>
              <a:t>Worker 4: Package product</a:t>
            </a:r>
          </a:p>
          <a:p>
            <a:r>
              <a:rPr lang="en-GB" b="1" dirty="0">
                <a:solidFill>
                  <a:srgbClr val="FF0000"/>
                </a:solidFill>
              </a:rPr>
              <a:t>All steps happen at the same time on different products</a:t>
            </a:r>
            <a:r>
              <a:rPr lang="en-GB" b="1" dirty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00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A27C-2F94-1E07-E785-264A1311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3" y="114198"/>
            <a:ext cx="9452211" cy="1325563"/>
          </a:xfrm>
        </p:spPr>
        <p:txBody>
          <a:bodyPr>
            <a:normAutofit/>
          </a:bodyPr>
          <a:lstStyle/>
          <a:p>
            <a:r>
              <a:rPr lang="en-GB" sz="3800" dirty="0"/>
              <a:t>The Factory Analogy for a Supercomputer</a:t>
            </a:r>
          </a:p>
        </p:txBody>
      </p:sp>
      <p:pic>
        <p:nvPicPr>
          <p:cNvPr id="10242" name="Picture 2" descr="An analogy to understand supercomputers · The COOP Blog">
            <a:extLst>
              <a:ext uri="{FF2B5EF4-FFF2-40B4-BE49-F238E27FC236}">
                <a16:creationId xmlns:a16="http://schemas.microsoft.com/office/drawing/2014/main" id="{CB3EB695-6B98-F16D-4398-99F707589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28" y="1567580"/>
            <a:ext cx="8180594" cy="460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27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E15EA-329D-C135-B0BF-E3F7767A9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1: Written Comparison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920867-4B35-53CD-6E41-EF4656639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650384"/>
              </p:ext>
            </p:extLst>
          </p:nvPr>
        </p:nvGraphicFramePr>
        <p:xfrm>
          <a:off x="237699" y="2428133"/>
          <a:ext cx="8916133" cy="18288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751307">
                  <a:extLst>
                    <a:ext uri="{9D8B030D-6E8A-4147-A177-3AD203B41FA5}">
                      <a16:colId xmlns:a16="http://schemas.microsoft.com/office/drawing/2014/main" val="3764708083"/>
                    </a:ext>
                  </a:extLst>
                </a:gridCol>
                <a:gridCol w="3192782">
                  <a:extLst>
                    <a:ext uri="{9D8B030D-6E8A-4147-A177-3AD203B41FA5}">
                      <a16:colId xmlns:a16="http://schemas.microsoft.com/office/drawing/2014/main" val="3243757796"/>
                    </a:ext>
                  </a:extLst>
                </a:gridCol>
                <a:gridCol w="2972044">
                  <a:extLst>
                    <a:ext uri="{9D8B030D-6E8A-4147-A177-3AD203B41FA5}">
                      <a16:colId xmlns:a16="http://schemas.microsoft.com/office/drawing/2014/main" val="31293494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Aspect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Sequential Factory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Parallel Factory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815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Number of workers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855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Speed of production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148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Waiting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5959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Efficiency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02714"/>
                  </a:ext>
                </a:extLst>
              </a:tr>
            </a:tbl>
          </a:graphicData>
        </a:graphic>
      </p:graphicFrame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5DE4525C-F227-7B10-65AC-9DF9A06A38BB}"/>
              </a:ext>
            </a:extLst>
          </p:cNvPr>
          <p:cNvSpPr/>
          <p:nvPr/>
        </p:nvSpPr>
        <p:spPr>
          <a:xfrm>
            <a:off x="10061845" y="1823453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5995DFBC-D157-D0D6-1921-E6094EF8A4F9}"/>
              </a:ext>
            </a:extLst>
          </p:cNvPr>
          <p:cNvSpPr/>
          <p:nvPr/>
        </p:nvSpPr>
        <p:spPr>
          <a:xfrm>
            <a:off x="10469481" y="293938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7" name="OneNote Logo">
            <a:extLst>
              <a:ext uri="{FF2B5EF4-FFF2-40B4-BE49-F238E27FC236}">
                <a16:creationId xmlns:a16="http://schemas.microsoft.com/office/drawing/2014/main" id="{91DE4419-6419-2D0C-EA6D-7F5837C92A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2CE093-16B4-1D15-66D1-6D8F0357F4AB}"/>
              </a:ext>
            </a:extLst>
          </p:cNvPr>
          <p:cNvSpPr txBox="1"/>
          <p:nvPr/>
        </p:nvSpPr>
        <p:spPr>
          <a:xfrm>
            <a:off x="334297" y="1260896"/>
            <a:ext cx="645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Complete the table in your OneNote Workbook for Lesson 11</a:t>
            </a:r>
          </a:p>
        </p:txBody>
      </p:sp>
    </p:spTree>
    <p:extLst>
      <p:ext uri="{BB962C8B-B14F-4D97-AF65-F5344CB8AC3E}">
        <p14:creationId xmlns:p14="http://schemas.microsoft.com/office/powerpoint/2010/main" val="89370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013F0C-0AFA-5360-F4CB-67568E56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2: Exam-Style Question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0AD0F-D98C-8A8C-96E1-A171EE842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>
                <a:highlight>
                  <a:srgbClr val="FFFF00"/>
                </a:highlight>
              </a:rPr>
              <a:t>Using the factory analogy, explain </a:t>
            </a:r>
            <a:r>
              <a:rPr lang="en-GB" sz="4800" b="1" dirty="0">
                <a:highlight>
                  <a:srgbClr val="FFFF00"/>
                </a:highlight>
              </a:rPr>
              <a:t>how parallelisation improves performance</a:t>
            </a:r>
            <a:r>
              <a:rPr lang="en-GB" sz="4800" dirty="0">
                <a:highlight>
                  <a:srgbClr val="FFFF00"/>
                </a:highlight>
              </a:rPr>
              <a:t>.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11CE20FD-2BB2-F0A6-D962-9850980DB9D3}"/>
              </a:ext>
            </a:extLst>
          </p:cNvPr>
          <p:cNvSpPr/>
          <p:nvPr/>
        </p:nvSpPr>
        <p:spPr>
          <a:xfrm>
            <a:off x="10484632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F361BB9F-26EF-7743-C865-CF856A14AA9A}"/>
              </a:ext>
            </a:extLst>
          </p:cNvPr>
          <p:cNvSpPr/>
          <p:nvPr/>
        </p:nvSpPr>
        <p:spPr>
          <a:xfrm>
            <a:off x="10076994" y="192676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96A083-DA84-F4D7-EBFD-0196083E1AC9}"/>
              </a:ext>
            </a:extLst>
          </p:cNvPr>
          <p:cNvSpPr txBox="1"/>
          <p:nvPr/>
        </p:nvSpPr>
        <p:spPr>
          <a:xfrm>
            <a:off x="292290" y="4748981"/>
            <a:ext cx="6496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Write 3 or 4 sentences in your OneNote</a:t>
            </a:r>
          </a:p>
        </p:txBody>
      </p:sp>
      <p:pic>
        <p:nvPicPr>
          <p:cNvPr id="8" name="OneNote Logo">
            <a:extLst>
              <a:ext uri="{FF2B5EF4-FFF2-40B4-BE49-F238E27FC236}">
                <a16:creationId xmlns:a16="http://schemas.microsoft.com/office/drawing/2014/main" id="{03A84A94-45E3-1C10-A03B-2C6D86A2F9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8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F512-5246-ACFD-DD98-396F466D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Splitting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CDFCD-E1C8-8139-6191-3414DCF2E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76516"/>
            <a:ext cx="9452211" cy="479727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0000"/>
                </a:solidFill>
              </a:rPr>
              <a:t>Task splitting </a:t>
            </a:r>
            <a:r>
              <a:rPr lang="en-GB" dirty="0"/>
              <a:t>is the process of breaking a problem into </a:t>
            </a:r>
            <a:r>
              <a:rPr lang="en-GB" b="1" dirty="0"/>
              <a:t>smaller sub-tasks</a:t>
            </a:r>
            <a:r>
              <a:rPr lang="en-GB" dirty="0"/>
              <a:t> that can be completed independently.</a:t>
            </a:r>
            <a:endParaRPr lang="en-GB" b="1" dirty="0"/>
          </a:p>
          <a:p>
            <a:pPr marL="0" indent="0">
              <a:lnSpc>
                <a:spcPct val="120000"/>
              </a:lnSpc>
              <a:buNone/>
            </a:pPr>
            <a:r>
              <a:rPr lang="en-GB" b="1" dirty="0"/>
              <a:t>Example: Image Processing</a:t>
            </a:r>
          </a:p>
          <a:p>
            <a:pPr>
              <a:lnSpc>
                <a:spcPct val="120000"/>
              </a:lnSpc>
            </a:pPr>
            <a:r>
              <a:rPr lang="en-GB" dirty="0"/>
              <a:t>Original task: Apply a filter to a large image</a:t>
            </a:r>
          </a:p>
          <a:p>
            <a:pPr>
              <a:lnSpc>
                <a:spcPct val="120000"/>
              </a:lnSpc>
            </a:pPr>
            <a:r>
              <a:rPr lang="en-GB" dirty="0"/>
              <a:t>Now split it into: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Process top-left quadrant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Process top-right quadrant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Process bottom-left quadrant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Process bottom-right quadrant</a:t>
            </a:r>
          </a:p>
          <a:p>
            <a:pPr lvl="1">
              <a:lnSpc>
                <a:spcPct val="120000"/>
              </a:lnSpc>
            </a:pPr>
            <a:endParaRPr lang="en-GB" dirty="0"/>
          </a:p>
          <a:p>
            <a:pPr>
              <a:lnSpc>
                <a:spcPct val="120000"/>
              </a:lnSpc>
            </a:pPr>
            <a:r>
              <a:rPr lang="en-GB" dirty="0"/>
              <a:t>Each section can be processed </a:t>
            </a:r>
            <a:r>
              <a:rPr lang="en-GB" b="1" dirty="0">
                <a:solidFill>
                  <a:srgbClr val="FF0000"/>
                </a:solidFill>
              </a:rPr>
              <a:t>at the same time</a:t>
            </a:r>
            <a:r>
              <a:rPr lang="en-GB" dirty="0"/>
              <a:t>, then combined.</a:t>
            </a:r>
          </a:p>
          <a:p>
            <a:pPr>
              <a:lnSpc>
                <a:spcPct val="120000"/>
              </a:lnSpc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AF112-6F14-6AC6-D7D2-72C87BF07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42" y="2423959"/>
            <a:ext cx="45720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9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E367-7FFD-E399-F286-106EDC0E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3 Label the Diagram in OneNote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56FE5F-02C2-D2D8-997A-FCAEA9B1C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10" y="1390144"/>
            <a:ext cx="7720769" cy="5147181"/>
          </a:xfrm>
        </p:spPr>
      </p:pic>
      <p:sp>
        <p:nvSpPr>
          <p:cNvPr id="4" name="Minutes display">
            <a:extLst>
              <a:ext uri="{FF2B5EF4-FFF2-40B4-BE49-F238E27FC236}">
                <a16:creationId xmlns:a16="http://schemas.microsoft.com/office/drawing/2014/main" id="{B20EACB6-4F9F-E7BB-D81E-3718CB2665B7}"/>
              </a:ext>
            </a:extLst>
          </p:cNvPr>
          <p:cNvSpPr/>
          <p:nvPr/>
        </p:nvSpPr>
        <p:spPr>
          <a:xfrm>
            <a:off x="10484632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D6BBAEE1-5430-6CAD-978A-49B3E101801C}"/>
              </a:ext>
            </a:extLst>
          </p:cNvPr>
          <p:cNvSpPr/>
          <p:nvPr/>
        </p:nvSpPr>
        <p:spPr>
          <a:xfrm>
            <a:off x="10076994" y="192676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99BAA22C-434D-0797-5086-741F02F521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11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D9DD1-03D9-3BFD-1AD9-A050766D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4: Create Your Own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59E47-F9C7-1D7D-CCE4-184A121B2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Draw a simple diagram to show how the following task could be parallelised: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000" dirty="0">
                <a:highlight>
                  <a:srgbClr val="FFFF00"/>
                </a:highlight>
              </a:rPr>
              <a:t>Marking 100 multiple-choice tests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Include:</a:t>
            </a:r>
          </a:p>
          <a:p>
            <a:pPr lvl="1"/>
            <a:r>
              <a:rPr lang="en-GB" dirty="0"/>
              <a:t>At least </a:t>
            </a:r>
            <a:r>
              <a:rPr lang="en-GB" b="1" dirty="0"/>
              <a:t>three parallel tasks</a:t>
            </a:r>
            <a:endParaRPr lang="en-GB" dirty="0"/>
          </a:p>
          <a:p>
            <a:pPr lvl="1"/>
            <a:r>
              <a:rPr lang="en-GB" dirty="0"/>
              <a:t>A final step where results are combined</a:t>
            </a:r>
          </a:p>
          <a:p>
            <a:endParaRPr lang="en-GB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E9E68430-EE47-F395-2F25-811AE467AC3C}"/>
              </a:ext>
            </a:extLst>
          </p:cNvPr>
          <p:cNvSpPr/>
          <p:nvPr/>
        </p:nvSpPr>
        <p:spPr>
          <a:xfrm>
            <a:off x="10484632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65B6F5FE-E0FB-1C8F-1A63-C6FB70F8DE87}"/>
              </a:ext>
            </a:extLst>
          </p:cNvPr>
          <p:cNvSpPr/>
          <p:nvPr/>
        </p:nvSpPr>
        <p:spPr>
          <a:xfrm>
            <a:off x="10076994" y="192676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1710B017-8AC4-F875-7043-1743446C24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5848A69D-03DE-1820-E17E-10C01AE01972}"/>
              </a:ext>
            </a:extLst>
          </p:cNvPr>
          <p:cNvSpPr/>
          <p:nvPr/>
        </p:nvSpPr>
        <p:spPr>
          <a:xfrm>
            <a:off x="9914775" y="4270351"/>
            <a:ext cx="2197481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You could use </a:t>
            </a:r>
            <a:r>
              <a:rPr lang="en-GB" dirty="0" err="1">
                <a:solidFill>
                  <a:srgbClr val="000000"/>
                </a:solidFill>
                <a:latin typeface="Trebuchet MS" panose="020B0603020202020204" pitchFamily="34" charset="0"/>
              </a:rPr>
              <a:t>Lucid.app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, draw.io or PowerPoint for this</a:t>
            </a:r>
          </a:p>
        </p:txBody>
      </p:sp>
    </p:spTree>
    <p:extLst>
      <p:ext uri="{BB962C8B-B14F-4D97-AF65-F5344CB8AC3E}">
        <p14:creationId xmlns:p14="http://schemas.microsoft.com/office/powerpoint/2010/main" val="3801241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55B8-6641-A45E-7E17-20736705C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Parallelisation and Pure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8F73C-06CD-5094-E413-6838C6CF2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Parallelisation works best when tasks: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Do not depend on shared data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Do not change external variables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Always give the same output for the same input</a:t>
            </a:r>
          </a:p>
          <a:p>
            <a:pPr lvl="1"/>
            <a:endParaRPr lang="en-GB" dirty="0"/>
          </a:p>
          <a:p>
            <a:r>
              <a:rPr lang="en-GB" dirty="0"/>
              <a:t>These characteristics describe a </a:t>
            </a:r>
            <a:r>
              <a:rPr lang="en-GB" b="1" dirty="0">
                <a:solidFill>
                  <a:srgbClr val="FF0000"/>
                </a:solidFill>
              </a:rPr>
              <a:t>pure function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78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15A7-A467-1730-5B36-0649C3B8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Pure Functions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A926-0B9F-1C9B-B115-0D7EB2E6D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Pure functions:</a:t>
            </a:r>
          </a:p>
          <a:p>
            <a:pPr lvl="1"/>
            <a:r>
              <a:rPr lang="en-GB" dirty="0"/>
              <a:t>Have </a:t>
            </a:r>
            <a:r>
              <a:rPr lang="en-GB" b="1" dirty="0">
                <a:solidFill>
                  <a:srgbClr val="FF0000"/>
                </a:solidFill>
              </a:rPr>
              <a:t>no side effects</a:t>
            </a:r>
          </a:p>
          <a:p>
            <a:pPr lvl="1"/>
            <a:r>
              <a:rPr lang="en-GB" dirty="0"/>
              <a:t>Do not rely on external state</a:t>
            </a:r>
          </a:p>
          <a:p>
            <a:pPr lvl="1"/>
            <a:r>
              <a:rPr lang="en-GB" dirty="0"/>
              <a:t>Can run </a:t>
            </a:r>
            <a:r>
              <a:rPr lang="en-GB" b="1" dirty="0">
                <a:solidFill>
                  <a:srgbClr val="FF0000"/>
                </a:solidFill>
              </a:rPr>
              <a:t>safely in parallel </a:t>
            </a:r>
            <a:r>
              <a:rPr lang="en-GB" dirty="0"/>
              <a:t>without causing errors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Impure functions:</a:t>
            </a:r>
          </a:p>
          <a:p>
            <a:pPr lvl="1"/>
            <a:r>
              <a:rPr lang="en-GB" dirty="0"/>
              <a:t>Use shared variables</a:t>
            </a:r>
          </a:p>
          <a:p>
            <a:pPr lvl="1"/>
            <a:r>
              <a:rPr lang="en-GB" dirty="0"/>
              <a:t>Read/write files</a:t>
            </a:r>
          </a:p>
          <a:p>
            <a:pPr lvl="1"/>
            <a:r>
              <a:rPr lang="en-GB" dirty="0"/>
              <a:t>Depend on user input or timing</a:t>
            </a:r>
          </a:p>
          <a:p>
            <a:endParaRPr lang="en-GB" dirty="0"/>
          </a:p>
          <a:p>
            <a:r>
              <a:rPr lang="en-GB" dirty="0"/>
              <a:t>These can cause </a:t>
            </a:r>
            <a:r>
              <a:rPr lang="en-GB" b="1" dirty="0">
                <a:solidFill>
                  <a:srgbClr val="FF0000"/>
                </a:solidFill>
              </a:rPr>
              <a:t>conflicts</a:t>
            </a:r>
            <a:r>
              <a:rPr lang="en-GB" dirty="0"/>
              <a:t> when run in parallel.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49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F009-3043-A8AC-F0BF-CD8594B9E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Task 5: Identify Suitability for Parallelisation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B6135-2B82-953C-E28D-64588934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02172"/>
            <a:ext cx="9452211" cy="488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Tick whether each task is </a:t>
            </a:r>
            <a:r>
              <a:rPr lang="en-GB" sz="2400" b="1" dirty="0">
                <a:solidFill>
                  <a:srgbClr val="FF0000"/>
                </a:solidFill>
              </a:rPr>
              <a:t>safe to parallelise </a:t>
            </a:r>
            <a:r>
              <a:rPr lang="en-GB" sz="2400" dirty="0"/>
              <a:t>and explain why.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23D855-6C33-DC1D-C78B-5748E41F3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975051"/>
              </p:ext>
            </p:extLst>
          </p:nvPr>
        </p:nvGraphicFramePr>
        <p:xfrm>
          <a:off x="292290" y="2529748"/>
          <a:ext cx="9313827" cy="29260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28457">
                  <a:extLst>
                    <a:ext uri="{9D8B030D-6E8A-4147-A177-3AD203B41FA5}">
                      <a16:colId xmlns:a16="http://schemas.microsoft.com/office/drawing/2014/main" val="153454095"/>
                    </a:ext>
                  </a:extLst>
                </a:gridCol>
                <a:gridCol w="1200890">
                  <a:extLst>
                    <a:ext uri="{9D8B030D-6E8A-4147-A177-3AD203B41FA5}">
                      <a16:colId xmlns:a16="http://schemas.microsoft.com/office/drawing/2014/main" val="996539324"/>
                    </a:ext>
                  </a:extLst>
                </a:gridCol>
                <a:gridCol w="2225202">
                  <a:extLst>
                    <a:ext uri="{9D8B030D-6E8A-4147-A177-3AD203B41FA5}">
                      <a16:colId xmlns:a16="http://schemas.microsoft.com/office/drawing/2014/main" val="3175118757"/>
                    </a:ext>
                  </a:extLst>
                </a:gridCol>
                <a:gridCol w="3559278">
                  <a:extLst>
                    <a:ext uri="{9D8B030D-6E8A-4147-A177-3AD203B41FA5}">
                      <a16:colId xmlns:a16="http://schemas.microsoft.com/office/drawing/2014/main" val="4789345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Task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Pure?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Safe to Parallelise?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Why?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381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Calculating VAT from a price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54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Writing to the same log file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419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Converting temperatures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791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Updating a shared score counter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262403"/>
                  </a:ext>
                </a:extLst>
              </a:tr>
            </a:tbl>
          </a:graphicData>
        </a:graphic>
      </p:graphicFrame>
      <p:sp>
        <p:nvSpPr>
          <p:cNvPr id="5" name="Minutes display">
            <a:extLst>
              <a:ext uri="{FF2B5EF4-FFF2-40B4-BE49-F238E27FC236}">
                <a16:creationId xmlns:a16="http://schemas.microsoft.com/office/drawing/2014/main" id="{C34FC913-FDEA-9B64-7E1D-EA952BF3D910}"/>
              </a:ext>
            </a:extLst>
          </p:cNvPr>
          <p:cNvSpPr/>
          <p:nvPr/>
        </p:nvSpPr>
        <p:spPr>
          <a:xfrm>
            <a:off x="10484632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96752359-89EA-F493-5D2F-17B531B3AFE8}"/>
              </a:ext>
            </a:extLst>
          </p:cNvPr>
          <p:cNvSpPr/>
          <p:nvPr/>
        </p:nvSpPr>
        <p:spPr>
          <a:xfrm>
            <a:off x="10076994" y="192676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7" name="OneNote Logo">
            <a:extLst>
              <a:ext uri="{FF2B5EF4-FFF2-40B4-BE49-F238E27FC236}">
                <a16:creationId xmlns:a16="http://schemas.microsoft.com/office/drawing/2014/main" id="{1121B29F-F170-0F5E-9576-100A5186B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63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2D41-80F1-A61E-2F19-4B6350129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 Evidence – Descriptive Paragraph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B5FA1-2571-B9B4-0848-F9B528709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Write a </a:t>
            </a:r>
            <a:r>
              <a:rPr lang="en-GB" b="1" dirty="0"/>
              <a:t>descriptive paragraph</a:t>
            </a:r>
            <a:r>
              <a:rPr lang="en-GB" dirty="0"/>
              <a:t> answering the following: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Explain what parallelisation is, how task splitting works, and why pure functions are well-suited to parallel processing.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Success Criteria:</a:t>
            </a:r>
            <a:endParaRPr lang="en-GB" dirty="0"/>
          </a:p>
          <a:p>
            <a:pPr lvl="1"/>
            <a:r>
              <a:rPr lang="en-GB" dirty="0"/>
              <a:t>Correct definition of parallelisation</a:t>
            </a:r>
          </a:p>
          <a:p>
            <a:pPr lvl="1"/>
            <a:r>
              <a:rPr lang="en-GB" dirty="0"/>
              <a:t>Reference to task splitting</a:t>
            </a:r>
          </a:p>
          <a:p>
            <a:pPr lvl="1"/>
            <a:r>
              <a:rPr lang="en-GB" dirty="0"/>
              <a:t>Clear link to pure functions</a:t>
            </a:r>
          </a:p>
          <a:p>
            <a:pPr lvl="1"/>
            <a:r>
              <a:rPr lang="en-GB" dirty="0"/>
              <a:t>Accurate technical vocabulary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i="1" dirty="0"/>
              <a:t>(8–10 sentences recommended)</a:t>
            </a:r>
            <a:endParaRPr lang="en-GB" dirty="0"/>
          </a:p>
          <a:p>
            <a:endParaRPr lang="en-GB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CB600BB6-778C-0223-72E4-B7433A438F91}"/>
              </a:ext>
            </a:extLst>
          </p:cNvPr>
          <p:cNvSpPr/>
          <p:nvPr/>
        </p:nvSpPr>
        <p:spPr>
          <a:xfrm>
            <a:off x="10484632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6A3EE635-BAB7-778A-611C-1A45F140484E}"/>
              </a:ext>
            </a:extLst>
          </p:cNvPr>
          <p:cNvSpPr/>
          <p:nvPr/>
        </p:nvSpPr>
        <p:spPr>
          <a:xfrm>
            <a:off x="10076994" y="192676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D15158BF-1937-261D-41A3-E7EF2087C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2508" y="528363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4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5E1-1F2D-C3DF-2D53-62B17890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A665-1125-FEF9-B8AC-3DE513F19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Find a real-world example of parallelisation (e.g. gaming, video rendering, scientific simulations) and explain:</a:t>
            </a:r>
          </a:p>
          <a:p>
            <a:pPr lvl="1"/>
            <a:r>
              <a:rPr lang="en-GB" dirty="0"/>
              <a:t>What tasks are split</a:t>
            </a:r>
          </a:p>
          <a:p>
            <a:pPr lvl="1"/>
            <a:r>
              <a:rPr lang="en-GB" dirty="0"/>
              <a:t>How they run in parallel</a:t>
            </a:r>
          </a:p>
          <a:p>
            <a:pPr lvl="1"/>
            <a:r>
              <a:rPr lang="en-GB" dirty="0"/>
              <a:t>Why this improves performance</a:t>
            </a:r>
          </a:p>
          <a:p>
            <a:endParaRPr lang="en-GB" dirty="0"/>
          </a:p>
        </p:txBody>
      </p:sp>
      <p:sp>
        <p:nvSpPr>
          <p:cNvPr id="5" name="In pairs">
            <a:extLst>
              <a:ext uri="{FF2B5EF4-FFF2-40B4-BE49-F238E27FC236}">
                <a16:creationId xmlns:a16="http://schemas.microsoft.com/office/drawing/2014/main" id="{65C6B592-369F-C339-677A-28D220911D3C}"/>
              </a:ext>
            </a:extLst>
          </p:cNvPr>
          <p:cNvSpPr/>
          <p:nvPr/>
        </p:nvSpPr>
        <p:spPr>
          <a:xfrm>
            <a:off x="1002666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By tomorrow</a:t>
            </a:r>
          </a:p>
        </p:txBody>
      </p:sp>
    </p:spTree>
    <p:extLst>
      <p:ext uri="{BB962C8B-B14F-4D97-AF65-F5344CB8AC3E}">
        <p14:creationId xmlns:p14="http://schemas.microsoft.com/office/powerpoint/2010/main" val="2061601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3</TotalTime>
  <Words>747</Words>
  <Application>Microsoft Office PowerPoint</Application>
  <PresentationFormat>Widescreen</PresentationFormat>
  <Paragraphs>154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Impact</vt:lpstr>
      <vt:lpstr>Trebuchet MS</vt:lpstr>
      <vt:lpstr>Office Theme</vt:lpstr>
      <vt:lpstr>Office Theme</vt:lpstr>
      <vt:lpstr>Unit 3 Parallelisation</vt:lpstr>
      <vt:lpstr>Recall Exercise</vt:lpstr>
      <vt:lpstr>PowerPoint Presentation</vt:lpstr>
      <vt:lpstr>Unit 3 Parallelisation</vt:lpstr>
      <vt:lpstr>Learning Objectives</vt:lpstr>
      <vt:lpstr>Key Vocabulary</vt:lpstr>
      <vt:lpstr>Can you juggle?</vt:lpstr>
      <vt:lpstr>What is Parallelisation?</vt:lpstr>
      <vt:lpstr>Sequential vs Parallel Processing</vt:lpstr>
      <vt:lpstr>The Factory Analogy</vt:lpstr>
      <vt:lpstr>The Factory Analogy</vt:lpstr>
      <vt:lpstr>The Factory Analogy for a Supercomputer</vt:lpstr>
      <vt:lpstr>Task 1: Written Comparison</vt:lpstr>
      <vt:lpstr>Task 2: Exam-Style Question</vt:lpstr>
      <vt:lpstr>Task Splitting</vt:lpstr>
      <vt:lpstr>Task 3 Label the Diagram in OneNote</vt:lpstr>
      <vt:lpstr>Task 4: Create Your Own Diagram</vt:lpstr>
      <vt:lpstr>Parallelisation and Pure Functions</vt:lpstr>
      <vt:lpstr>Why Pure Functions Matter</vt:lpstr>
      <vt:lpstr>Task 5: Identify Suitability for Parallelisation</vt:lpstr>
      <vt:lpstr>Assessment Evidence – Descriptive Paragraph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7</cp:revision>
  <dcterms:created xsi:type="dcterms:W3CDTF">2025-12-24T11:31:10Z</dcterms:created>
  <dcterms:modified xsi:type="dcterms:W3CDTF">2026-07-07T12:35:45Z</dcterms:modified>
</cp:coreProperties>
</file>