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63" r:id="rId3"/>
    <p:sldId id="266" r:id="rId4"/>
    <p:sldId id="283" r:id="rId5"/>
    <p:sldId id="284" r:id="rId6"/>
    <p:sldId id="265" r:id="rId7"/>
    <p:sldId id="285" r:id="rId8"/>
    <p:sldId id="286" r:id="rId9"/>
    <p:sldId id="287" r:id="rId10"/>
    <p:sldId id="288" r:id="rId11"/>
    <p:sldId id="28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6A48C8-C2FC-40A0-9E5A-25B7F5B6439C}" v="6" dt="2026-07-07T13:01:12.5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addSld delSld modSld">
      <pc:chgData name="Simon Rundell" userId="02f36d3d-9692-43c5-873c-1a596eba61c5" providerId="ADAL" clId="{E495193B-C273-4421-898B-4796DEC811A2}" dt="2026-07-07T13:01:12.533" v="136"/>
      <pc:docMkLst>
        <pc:docMk/>
      </pc:docMkLst>
      <pc:sldChg chg="modSp add mod">
        <pc:chgData name="Simon Rundell" userId="02f36d3d-9692-43c5-873c-1a596eba61c5" providerId="ADAL" clId="{E495193B-C273-4421-898B-4796DEC811A2}" dt="2026-07-07T12:59:16.004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59:16.004" v="4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addSp modSp mod modAnim">
        <pc:chgData name="Simon Rundell" userId="02f36d3d-9692-43c5-873c-1a596eba61c5" providerId="ADAL" clId="{E495193B-C273-4421-898B-4796DEC811A2}" dt="2026-07-07T13:01:12.533" v="136"/>
        <pc:sldMkLst>
          <pc:docMk/>
          <pc:sldMk cId="477050314" sldId="265"/>
        </pc:sldMkLst>
        <pc:spChg chg="add mod">
          <ac:chgData name="Simon Rundell" userId="02f36d3d-9692-43c5-873c-1a596eba61c5" providerId="ADAL" clId="{E495193B-C273-4421-898B-4796DEC811A2}" dt="2026-07-07T13:00:39.244" v="134" actId="1076"/>
          <ac:spMkLst>
            <pc:docMk/>
            <pc:sldMk cId="477050314" sldId="265"/>
            <ac:spMk id="3" creationId="{B631A9EC-627A-8078-3BE7-AB0EF44D0AA1}"/>
          </ac:spMkLst>
        </pc:spChg>
      </pc:sldChg>
      <pc:sldChg chg="del">
        <pc:chgData name="Simon Rundell" userId="02f36d3d-9692-43c5-873c-1a596eba61c5" providerId="ADAL" clId="{E495193B-C273-4421-898B-4796DEC811A2}" dt="2026-07-07T12:04:52.965" v="1" actId="47"/>
        <pc:sldMkLst>
          <pc:docMk/>
          <pc:sldMk cId="1465171967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90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wj2lm1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the lesson, students will be able to:</a:t>
            </a:r>
          </a:p>
          <a:p>
            <a:pPr lvl="1"/>
            <a:r>
              <a:rPr lang="en-GB" dirty="0"/>
              <a:t>Define the KISS principle</a:t>
            </a:r>
          </a:p>
          <a:p>
            <a:pPr lvl="1"/>
            <a:r>
              <a:rPr lang="en-GB" dirty="0"/>
              <a:t>Explain the disadvantages of unnecessarily complex code</a:t>
            </a:r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Refactor</a:t>
            </a:r>
            <a:r>
              <a:rPr lang="en-GB" dirty="0"/>
              <a:t> code to improve simplicity and maintainability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E619-8981-AAE2-E95F-1BBAEA71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wrong with this code?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1EB0F1DE-FA48-05A5-A015-6B19B109511A}"/>
              </a:ext>
            </a:extLst>
          </p:cNvPr>
          <p:cNvSpPr/>
          <p:nvPr/>
        </p:nvSpPr>
        <p:spPr>
          <a:xfrm>
            <a:off x="516599" y="1646238"/>
            <a:ext cx="8925209" cy="430575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sz="2900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calculate_sum</a:t>
            </a:r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numbers = [5, 10]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total = 0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for number in numbers: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    total = total + number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if total &gt; 0: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    return total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else: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    return 0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06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5DF95-A60C-E743-9B9A-2DC0D79E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D9C2-219B-94D6-95FE-7990EE03F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Compared with…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2AF5E4D0-245D-4453-02EA-E6860B7D0AAC}"/>
              </a:ext>
            </a:extLst>
          </p:cNvPr>
          <p:cNvSpPr/>
          <p:nvPr/>
        </p:nvSpPr>
        <p:spPr>
          <a:xfrm>
            <a:off x="516599" y="1646238"/>
            <a:ext cx="8925209" cy="430575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sz="2900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calculate_sum</a:t>
            </a:r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GB" sz="2900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5 + 10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7B154003-3278-3BAB-3E79-D211E7E938D6}"/>
              </a:ext>
            </a:extLst>
          </p:cNvPr>
          <p:cNvSpPr/>
          <p:nvPr/>
        </p:nvSpPr>
        <p:spPr>
          <a:xfrm>
            <a:off x="5409967" y="1230735"/>
            <a:ext cx="5080000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Does the same thing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3F2252BC-D9CE-478D-952F-80D680786E5A}"/>
              </a:ext>
            </a:extLst>
          </p:cNvPr>
          <p:cNvSpPr/>
          <p:nvPr/>
        </p:nvSpPr>
        <p:spPr>
          <a:xfrm>
            <a:off x="2870426" y="3799113"/>
            <a:ext cx="4295938" cy="113472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is clearer?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is easier to debug?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would you rather maintain?</a:t>
            </a:r>
          </a:p>
        </p:txBody>
      </p:sp>
    </p:spTree>
    <p:extLst>
      <p:ext uri="{BB962C8B-B14F-4D97-AF65-F5344CB8AC3E}">
        <p14:creationId xmlns:p14="http://schemas.microsoft.com/office/powerpoint/2010/main" val="37284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21C4-7FB9-BD22-32D5-C4C779FB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72A8A9-EC60-244F-AE96-484BE4AF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282965"/>
            <a:ext cx="9452211" cy="2461866"/>
          </a:xfrm>
        </p:spPr>
        <p:txBody>
          <a:bodyPr>
            <a:noAutofit/>
          </a:bodyPr>
          <a:lstStyle/>
          <a:p>
            <a:pPr lvl="1"/>
            <a:r>
              <a:rPr lang="en-GB" sz="4000" dirty="0"/>
              <a:t>KEEP</a:t>
            </a:r>
          </a:p>
          <a:p>
            <a:pPr lvl="1"/>
            <a:r>
              <a:rPr lang="en-GB" sz="4000" dirty="0"/>
              <a:t>IT</a:t>
            </a:r>
          </a:p>
          <a:p>
            <a:pPr lvl="1"/>
            <a:r>
              <a:rPr lang="en-GB" sz="4000" dirty="0"/>
              <a:t>SIMPLE &amp;</a:t>
            </a:r>
          </a:p>
          <a:p>
            <a:pPr lvl="1"/>
            <a:r>
              <a:rPr lang="en-GB" sz="4000" dirty="0"/>
              <a:t>STRAIGHTFORWARD</a:t>
            </a:r>
          </a:p>
        </p:txBody>
      </p:sp>
      <p:pic>
        <p:nvPicPr>
          <p:cNvPr id="1026" name="Picture 2" descr="French Kiss Gif - IceGif">
            <a:extLst>
              <a:ext uri="{FF2B5EF4-FFF2-40B4-BE49-F238E27FC236}">
                <a16:creationId xmlns:a16="http://schemas.microsoft.com/office/drawing/2014/main" id="{F2D87709-2498-65B8-15C9-59E50DDFA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019" y="320674"/>
            <a:ext cx="6225648" cy="323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yShape">
            <a:extLst>
              <a:ext uri="{FF2B5EF4-FFF2-40B4-BE49-F238E27FC236}">
                <a16:creationId xmlns:a16="http://schemas.microsoft.com/office/drawing/2014/main" id="{7F8DF1AC-2414-ABB0-8EDB-52DD31B0E071}"/>
              </a:ext>
            </a:extLst>
          </p:cNvPr>
          <p:cNvSpPr/>
          <p:nvPr/>
        </p:nvSpPr>
        <p:spPr>
          <a:xfrm>
            <a:off x="6163055" y="4513898"/>
            <a:ext cx="3351059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000000"/>
                </a:solidFill>
                <a:latin typeface="Trebuchet MS" panose="020B0603020202020204" pitchFamily="34" charset="0"/>
              </a:rPr>
              <a:t>Simpler code is easier to read, test, debug and maintain.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MyShape">
            <a:extLst>
              <a:ext uri="{FF2B5EF4-FFF2-40B4-BE49-F238E27FC236}">
                <a16:creationId xmlns:a16="http://schemas.microsoft.com/office/drawing/2014/main" id="{B631A9EC-627A-8078-3BE7-AB0EF44D0AA1}"/>
              </a:ext>
            </a:extLst>
          </p:cNvPr>
          <p:cNvSpPr/>
          <p:nvPr/>
        </p:nvSpPr>
        <p:spPr>
          <a:xfrm>
            <a:off x="10021824" y="3282965"/>
            <a:ext cx="1947672" cy="2834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We don’t use ‘Stupid’ anymore. If I see it as an answer, I will know that you Googled it, and mark it wrong.</a:t>
            </a:r>
          </a:p>
        </p:txBody>
      </p:sp>
    </p:spTree>
    <p:extLst>
      <p:ext uri="{BB962C8B-B14F-4D97-AF65-F5344CB8AC3E}">
        <p14:creationId xmlns:p14="http://schemas.microsoft.com/office/powerpoint/2010/main" val="47705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0A0C9-E0F8-B997-B9AA-2E5525A28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Simplicity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6E254-61E3-FD63-5037-B2A532DDE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524510"/>
          </a:xfrm>
        </p:spPr>
        <p:txBody>
          <a:bodyPr/>
          <a:lstStyle/>
          <a:p>
            <a:r>
              <a:rPr lang="en-GB" dirty="0"/>
              <a:t>Professional Standards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9192C8-70CD-6220-9B76-868A4AA95B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78244"/>
              </p:ext>
            </p:extLst>
          </p:nvPr>
        </p:nvGraphicFramePr>
        <p:xfrm>
          <a:off x="202474" y="3135517"/>
          <a:ext cx="9189720" cy="18288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594860">
                  <a:extLst>
                    <a:ext uri="{9D8B030D-6E8A-4147-A177-3AD203B41FA5}">
                      <a16:colId xmlns:a16="http://schemas.microsoft.com/office/drawing/2014/main" val="1894458895"/>
                    </a:ext>
                  </a:extLst>
                </a:gridCol>
                <a:gridCol w="4594860">
                  <a:extLst>
                    <a:ext uri="{9D8B030D-6E8A-4147-A177-3AD203B41FA5}">
                      <a16:colId xmlns:a16="http://schemas.microsoft.com/office/drawing/2014/main" val="39514852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Issue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800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High complexity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Harder to understand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02161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Deep nesting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Increased bugs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8746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Over-abstraction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Confusion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1004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Unnecessary logic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Slower debugging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408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24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6155-DD92-30DD-DF71-8C43B011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Complexity?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76929-B958-D90F-46D2-1D789F5E2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Complexity increases when:</a:t>
            </a:r>
          </a:p>
          <a:p>
            <a:r>
              <a:rPr lang="en-GB" dirty="0"/>
              <a:t>Too many nested conditions</a:t>
            </a:r>
          </a:p>
          <a:p>
            <a:r>
              <a:rPr lang="en-GB" dirty="0"/>
              <a:t>Poor variable naming</a:t>
            </a:r>
          </a:p>
          <a:p>
            <a:r>
              <a:rPr lang="en-GB" dirty="0"/>
              <a:t>Excessive abstraction</a:t>
            </a:r>
          </a:p>
          <a:p>
            <a:r>
              <a:rPr lang="en-GB" dirty="0"/>
              <a:t>Repeated code</a:t>
            </a:r>
          </a:p>
          <a:p>
            <a:r>
              <a:rPr lang="en-GB" dirty="0"/>
              <a:t>Lack of structure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Refactor</a:t>
            </a:r>
            <a:r>
              <a:rPr lang="en-GB" dirty="0"/>
              <a:t> = improving code structure without changing its output.</a:t>
            </a:r>
          </a:p>
        </p:txBody>
      </p:sp>
    </p:spTree>
    <p:extLst>
      <p:ext uri="{BB962C8B-B14F-4D97-AF65-F5344CB8AC3E}">
        <p14:creationId xmlns:p14="http://schemas.microsoft.com/office/powerpoint/2010/main" val="75858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8219-3756-A13C-DAF9-3FC249365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Real-World Engineering Discipline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9C8B3-E8B9-81C2-A3D6-7C708AA4A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KISS is widely used across software engineering teams including organisations such as:</a:t>
            </a:r>
          </a:p>
          <a:p>
            <a:pPr lvl="1"/>
            <a:r>
              <a:rPr lang="en-GB" dirty="0"/>
              <a:t>Google</a:t>
            </a:r>
          </a:p>
          <a:p>
            <a:pPr lvl="1"/>
            <a:r>
              <a:rPr lang="en-GB" dirty="0"/>
              <a:t>Microsoft</a:t>
            </a:r>
          </a:p>
          <a:p>
            <a:pPr lvl="1"/>
            <a:r>
              <a:rPr lang="en-GB" dirty="0"/>
              <a:t>NASA</a:t>
            </a:r>
          </a:p>
          <a:p>
            <a:endParaRPr lang="en-GB" sz="900" dirty="0"/>
          </a:p>
          <a:p>
            <a:pPr marL="0" indent="0">
              <a:buNone/>
            </a:pPr>
            <a:r>
              <a:rPr lang="en-GB" dirty="0"/>
              <a:t>Professional teams avoid over-engineering because:</a:t>
            </a:r>
          </a:p>
          <a:p>
            <a:pPr lvl="1"/>
            <a:r>
              <a:rPr lang="en-GB" dirty="0"/>
              <a:t>Code is read more often than written.</a:t>
            </a:r>
          </a:p>
          <a:p>
            <a:pPr lvl="1"/>
            <a:r>
              <a:rPr lang="en-GB" dirty="0"/>
              <a:t>Multiple developers collaborate.</a:t>
            </a:r>
          </a:p>
          <a:p>
            <a:pPr lvl="1"/>
            <a:r>
              <a:rPr lang="en-GB" dirty="0"/>
              <a:t>Maintenance lasts years.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E648E-F95E-F3AE-21A8-358A4DFE2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0332" y="2700081"/>
            <a:ext cx="1353862" cy="113244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EA4A172-1025-FEAD-2BA8-2451869F23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91728" y="2828156"/>
            <a:ext cx="2590800" cy="87630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5F576F0-D610-6122-D1A7-5CFF10D20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221" y="2828156"/>
            <a:ext cx="3193809" cy="68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96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F3BDC-8FC1-B6B6-9E9A-D2937A089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&amp; Discussion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FE91C-47B8-3025-4965-74AAF113C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List at least 3 disadvantages of complex code, each with an example.</a:t>
            </a:r>
          </a:p>
          <a:p>
            <a:r>
              <a:rPr lang="en-GB" dirty="0"/>
              <a:t>Examples you should identify:</a:t>
            </a:r>
          </a:p>
          <a:p>
            <a:pPr lvl="1"/>
            <a:r>
              <a:rPr lang="en-GB" dirty="0"/>
              <a:t>Slower debugging</a:t>
            </a:r>
          </a:p>
          <a:p>
            <a:pPr lvl="1"/>
            <a:r>
              <a:rPr lang="en-GB" dirty="0"/>
              <a:t>Higher maintenance costs</a:t>
            </a:r>
          </a:p>
          <a:p>
            <a:pPr lvl="1"/>
            <a:r>
              <a:rPr lang="en-GB" dirty="0"/>
              <a:t>Increased onboarding time for new developers</a:t>
            </a:r>
          </a:p>
          <a:p>
            <a:pPr lvl="1"/>
            <a:r>
              <a:rPr lang="en-GB" dirty="0"/>
              <a:t>Greater risk of introducing new bugs</a:t>
            </a:r>
          </a:p>
          <a:p>
            <a:pPr lvl="1"/>
            <a:r>
              <a:rPr lang="en-GB" dirty="0"/>
              <a:t>Reduced scalability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Give applied </a:t>
            </a:r>
            <a:r>
              <a:rPr lang="en-GB" dirty="0" err="1"/>
              <a:t>examples:“A</a:t>
            </a:r>
            <a:r>
              <a:rPr lang="en-GB" dirty="0"/>
              <a:t> nested if statement 6 levels deep makes it difficult to trace logic.”</a:t>
            </a:r>
          </a:p>
        </p:txBody>
      </p:sp>
      <p:sp>
        <p:nvSpPr>
          <p:cNvPr id="4" name="In pairs">
            <a:extLst>
              <a:ext uri="{FF2B5EF4-FFF2-40B4-BE49-F238E27FC236}">
                <a16:creationId xmlns:a16="http://schemas.microsoft.com/office/drawing/2014/main" id="{3D5B0D68-63BB-14D5-E833-BBDBADE4B0BB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3F40E5D4-64AF-D784-B9FF-1BAADFE1B571}"/>
              </a:ext>
            </a:extLst>
          </p:cNvPr>
          <p:cNvSpPr/>
          <p:nvPr/>
        </p:nvSpPr>
        <p:spPr>
          <a:xfrm>
            <a:off x="10585904" y="182245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4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B48F-DE77-92BF-2813-CBC1AC868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- Refactoring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822F9-1D40-CA42-BD0E-9F8FA1A3C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code in your OneNote:</a:t>
            </a:r>
          </a:p>
          <a:p>
            <a:pPr lvl="1"/>
            <a:r>
              <a:rPr lang="en-GB" dirty="0"/>
              <a:t>A nested structure</a:t>
            </a:r>
          </a:p>
          <a:p>
            <a:pPr lvl="1"/>
            <a:r>
              <a:rPr lang="en-GB" dirty="0"/>
              <a:t>A repeated section</a:t>
            </a:r>
          </a:p>
          <a:p>
            <a:pPr lvl="1"/>
            <a:r>
              <a:rPr lang="en-GB" dirty="0"/>
              <a:t>A poorly named variable</a:t>
            </a:r>
          </a:p>
          <a:p>
            <a:pPr lvl="1"/>
            <a:endParaRPr lang="en-GB" dirty="0"/>
          </a:p>
          <a:p>
            <a:r>
              <a:rPr lang="en-GB" dirty="0"/>
              <a:t>You Must:</a:t>
            </a:r>
          </a:p>
          <a:p>
            <a:pPr lvl="1"/>
            <a:r>
              <a:rPr lang="en-GB" dirty="0"/>
              <a:t>Simplify logic</a:t>
            </a:r>
          </a:p>
          <a:p>
            <a:pPr lvl="1"/>
            <a:r>
              <a:rPr lang="en-GB" dirty="0"/>
              <a:t>Rename variables meaningfully</a:t>
            </a:r>
          </a:p>
          <a:p>
            <a:pPr lvl="1"/>
            <a:r>
              <a:rPr lang="en-GB" dirty="0"/>
              <a:t>Break into functions where appropriate</a:t>
            </a:r>
          </a:p>
          <a:p>
            <a:pPr lvl="1"/>
            <a:r>
              <a:rPr lang="en-GB" dirty="0"/>
              <a:t>Improve formatting and comments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15012428-0436-C3FC-95C3-469F7EF63DF2}"/>
              </a:ext>
            </a:extLst>
          </p:cNvPr>
          <p:cNvSpPr/>
          <p:nvPr/>
        </p:nvSpPr>
        <p:spPr>
          <a:xfrm>
            <a:off x="10516235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DE3A5512-A1BE-510A-14CC-0A908827E09A}"/>
              </a:ext>
            </a:extLst>
          </p:cNvPr>
          <p:cNvSpPr/>
          <p:nvPr/>
        </p:nvSpPr>
        <p:spPr>
          <a:xfrm>
            <a:off x="1003446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225B30-B4F9-D233-827B-6106F30EC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42889">
            <a:off x="5910617" y="715273"/>
            <a:ext cx="4030841" cy="3783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9714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60E1DB6-461F-42D9-AC43-5F2892876C37}" vid="{6686B156-33AD-4F49-A97D-BD3BD723F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162</TotalTime>
  <Words>401</Words>
  <Application>Microsoft Office PowerPoint</Application>
  <PresentationFormat>Widescreen</PresentationFormat>
  <Paragraphs>96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Courier New</vt:lpstr>
      <vt:lpstr>Impact</vt:lpstr>
      <vt:lpstr>Trebuchet MS</vt:lpstr>
      <vt:lpstr>Office Theme</vt:lpstr>
      <vt:lpstr>PowerPoint Presentation</vt:lpstr>
      <vt:lpstr>Recall Exercise</vt:lpstr>
      <vt:lpstr>Learning Objectives</vt:lpstr>
      <vt:lpstr>What is wrong with this code?</vt:lpstr>
      <vt:lpstr>Compared with…</vt:lpstr>
      <vt:lpstr>KISS</vt:lpstr>
      <vt:lpstr>Why Simplicity Matters</vt:lpstr>
      <vt:lpstr>What is Complexity?</vt:lpstr>
      <vt:lpstr>Real-World Engineering Discipline</vt:lpstr>
      <vt:lpstr>Research &amp; Discussion Task</vt:lpstr>
      <vt:lpstr>Task - Refactoring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2026-02-12T12:17:36Z</dcterms:created>
  <dcterms:modified xsi:type="dcterms:W3CDTF">2026-07-07T13:01:22Z</dcterms:modified>
</cp:coreProperties>
</file>