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63" r:id="rId3"/>
    <p:sldId id="266" r:id="rId4"/>
    <p:sldId id="283" r:id="rId5"/>
    <p:sldId id="284" r:id="rId6"/>
    <p:sldId id="288" r:id="rId7"/>
    <p:sldId id="287" r:id="rId8"/>
    <p:sldId id="285" r:id="rId9"/>
    <p:sldId id="286" r:id="rId10"/>
    <p:sldId id="289" r:id="rId11"/>
    <p:sldId id="290" r:id="rId12"/>
    <p:sldId id="291" r:id="rId13"/>
    <p:sldId id="29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6193D6-386F-42E5-8486-179BBEF8F311}" v="2" dt="2026-07-07T15:53:48.5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2" autoAdjust="0"/>
    <p:restoredTop sz="76392" autoAdjust="0"/>
  </p:normalViewPr>
  <p:slideViewPr>
    <p:cSldViewPr snapToGrid="0">
      <p:cViewPr varScale="1">
        <p:scale>
          <a:sx n="84" d="100"/>
          <a:sy n="84" d="100"/>
        </p:scale>
        <p:origin x="145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5:53:51.529" v="3" actId="207"/>
      <pc:docMkLst>
        <pc:docMk/>
      </pc:docMkLst>
      <pc:sldChg chg="modSp add mod">
        <pc:chgData name="Simon Rundell" userId="02f36d3d-9692-43c5-873c-1a596eba61c5" providerId="ADAL" clId="{E495193B-C273-4421-898B-4796DEC811A2}" dt="2026-07-07T15:53:51.529" v="3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5:53:51.529" v="3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">
        <pc:chgData name="Simon Rundell" userId="02f36d3d-9692-43c5-873c-1a596eba61c5" providerId="ADAL" clId="{E495193B-C273-4421-898B-4796DEC811A2}" dt="2026-07-07T15:49:40.831" v="1" actId="47"/>
        <pc:sldMkLst>
          <pc:docMk/>
          <pc:sldMk cId="1465171967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Feedback answers should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Smaller scope of error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Easier isolation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Reduced side effects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Improved readability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860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this is an impure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09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e7kdjn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the end of the lesson, students will be able to:</a:t>
            </a:r>
          </a:p>
          <a:p>
            <a:pPr lvl="1"/>
            <a:r>
              <a:rPr lang="en-US" dirty="0"/>
              <a:t>Define the </a:t>
            </a: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en-US" dirty="0"/>
              <a:t>ingle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dirty="0"/>
              <a:t>esponsibility </a:t>
            </a:r>
            <a:r>
              <a:rPr lang="en-US" b="1" dirty="0">
                <a:solidFill>
                  <a:srgbClr val="FF0000"/>
                </a:solidFill>
              </a:rPr>
              <a:t>P</a:t>
            </a:r>
            <a:r>
              <a:rPr lang="en-US" dirty="0"/>
              <a:t>rinciple (</a:t>
            </a:r>
            <a:r>
              <a:rPr lang="en-US" b="1" dirty="0">
                <a:solidFill>
                  <a:srgbClr val="FF0000"/>
                </a:solidFill>
              </a:rPr>
              <a:t>SRP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Identify code that breaks SRP</a:t>
            </a:r>
          </a:p>
          <a:p>
            <a:pPr lvl="1"/>
            <a:r>
              <a:rPr lang="en-US" dirty="0"/>
              <a:t>Refactor a function to follow SRP</a:t>
            </a:r>
          </a:p>
          <a:p>
            <a:pPr lvl="1"/>
            <a:r>
              <a:rPr lang="en-US" dirty="0"/>
              <a:t>Explain how SRP improves testing and debugging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41B1-7A0E-B490-AA67-2571A1A6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 at this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974FC-D853-FA46-960D-7BC52C887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0388" y="2212848"/>
            <a:ext cx="4431837" cy="4178808"/>
          </a:xfrm>
        </p:spPr>
        <p:txBody>
          <a:bodyPr>
            <a:normAutofit/>
          </a:bodyPr>
          <a:lstStyle/>
          <a:p>
            <a:r>
              <a:rPr lang="en-US" dirty="0"/>
              <a:t>How many different jobs is this function doing?</a:t>
            </a:r>
          </a:p>
          <a:p>
            <a:r>
              <a:rPr lang="en-US" dirty="0"/>
              <a:t>What happens if the file-saving part breaks?</a:t>
            </a:r>
          </a:p>
          <a:p>
            <a:r>
              <a:rPr lang="en-US" dirty="0"/>
              <a:t>What if we want to reuse just the discount logic?</a:t>
            </a:r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E43E470D-4F42-303D-8581-E29DB508D759}"/>
              </a:ext>
            </a:extLst>
          </p:cNvPr>
          <p:cNvSpPr/>
          <p:nvPr/>
        </p:nvSpPr>
        <p:spPr>
          <a:xfrm>
            <a:off x="394372" y="1380548"/>
            <a:ext cx="4762844" cy="465449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sz="1600" dirty="0" err="1">
                <a:solidFill>
                  <a:srgbClr val="FFFFFF"/>
                </a:solidFill>
                <a:latin typeface="Courier New" panose="02070309020205020404" pitchFamily="49" charset="0"/>
              </a:rPr>
              <a:t>process_order</a:t>
            </a:r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(order):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# Calculate total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total = 0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for item in order: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    total += item["price"]</a:t>
            </a:r>
          </a:p>
          <a:p>
            <a:endParaRPr lang="en-US" sz="16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# Apply discount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if total &gt; 100: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    total *= 0.9</a:t>
            </a:r>
          </a:p>
          <a:p>
            <a:endParaRPr lang="en-US" sz="16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# Print receipt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print("Order total:", total)</a:t>
            </a:r>
          </a:p>
          <a:p>
            <a:endParaRPr lang="en-US" sz="16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# Save to file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file = open("orders.txt", "a")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FFFFFF"/>
                </a:solidFill>
                <a:latin typeface="Courier New" panose="02070309020205020404" pitchFamily="49" charset="0"/>
              </a:rPr>
              <a:t>file.write</a:t>
            </a:r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(str(total) + "\n")</a:t>
            </a:r>
          </a:p>
          <a:p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    </a:t>
            </a:r>
            <a:r>
              <a:rPr lang="en-US" sz="1600" dirty="0" err="1">
                <a:solidFill>
                  <a:srgbClr val="FFFFFF"/>
                </a:solidFill>
                <a:latin typeface="Courier New" panose="02070309020205020404" pitchFamily="49" charset="0"/>
              </a:rPr>
              <a:t>file.close</a:t>
            </a:r>
            <a:r>
              <a:rPr lang="en-US" sz="1600" dirty="0">
                <a:solidFill>
                  <a:srgbClr val="FFFFFF"/>
                </a:solidFill>
                <a:latin typeface="Courier New" panose="02070309020205020404" pitchFamily="49" charset="0"/>
              </a:rPr>
              <a:t>()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7BFDBC59-A177-2B98-B315-FB9F457AA5FC}"/>
              </a:ext>
            </a:extLst>
          </p:cNvPr>
          <p:cNvSpPr/>
          <p:nvPr/>
        </p:nvSpPr>
        <p:spPr>
          <a:xfrm>
            <a:off x="7315200" y="5148072"/>
            <a:ext cx="2066544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The function has </a:t>
            </a:r>
            <a:r>
              <a:rPr lang="en-GB" b="1" dirty="0">
                <a:solidFill>
                  <a:srgbClr val="FF0000"/>
                </a:solidFill>
                <a:latin typeface="Trebuchet MS" panose="020B0603020202020204" pitchFamily="34" charset="0"/>
              </a:rPr>
              <a:t>multiple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407352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51D08-B071-B012-D48E-D0AE41B3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8" y="296750"/>
            <a:ext cx="9573813" cy="1325563"/>
          </a:xfrm>
        </p:spPr>
        <p:txBody>
          <a:bodyPr/>
          <a:lstStyle/>
          <a:p>
            <a:r>
              <a:rPr lang="en-US" dirty="0"/>
              <a:t>What is the Single Responsibility Principle?</a:t>
            </a:r>
            <a:endParaRPr lang="en-GB" dirty="0"/>
          </a:p>
        </p:txBody>
      </p:sp>
      <p:pic>
        <p:nvPicPr>
          <p:cNvPr id="10" name="Picture 9" descr="A person in green shirt&#10;&#10;AI-generated content may be incorrect.">
            <a:extLst>
              <a:ext uri="{FF2B5EF4-FFF2-40B4-BE49-F238E27FC236}">
                <a16:creationId xmlns:a16="http://schemas.microsoft.com/office/drawing/2014/main" id="{55968E98-5AB2-8FC7-A6DF-F6D4BF536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0" t="134" r="400" b="69866"/>
          <a:stretch>
            <a:fillRect/>
          </a:stretch>
        </p:blipFill>
        <p:spPr>
          <a:xfrm>
            <a:off x="460248" y="1920240"/>
            <a:ext cx="8857488" cy="398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0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EC7E-803B-8B7F-8EFC-DCE7AEDA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big machine: multiple parts</a:t>
            </a:r>
          </a:p>
        </p:txBody>
      </p:sp>
      <p:pic>
        <p:nvPicPr>
          <p:cNvPr id="2050" name="Picture 2" descr="Modular Machines - TURCK – Your Global Automation Partner">
            <a:extLst>
              <a:ext uri="{FF2B5EF4-FFF2-40B4-BE49-F238E27FC236}">
                <a16:creationId xmlns:a16="http://schemas.microsoft.com/office/drawing/2014/main" id="{0A9795C0-CD0C-EE05-1A60-591BC292D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045" y="11430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642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green shirt&#10;&#10;AI-generated content may be incorrect.">
            <a:extLst>
              <a:ext uri="{FF2B5EF4-FFF2-40B4-BE49-F238E27FC236}">
                <a16:creationId xmlns:a16="http://schemas.microsoft.com/office/drawing/2014/main" id="{BFD9A28B-B367-150C-4FA5-1A9A429F7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8" b="9964"/>
          <a:stretch>
            <a:fillRect/>
          </a:stretch>
        </p:blipFill>
        <p:spPr>
          <a:xfrm>
            <a:off x="2616388" y="0"/>
            <a:ext cx="7574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884B3-5A2B-DD8C-2FF4-456FCBF1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“One Responsibility”?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712CF-81B9-1976-EE58-92D3CEBA2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a function:</a:t>
            </a:r>
          </a:p>
          <a:p>
            <a:pPr lvl="1"/>
            <a:r>
              <a:rPr lang="en-US" dirty="0"/>
              <a:t>Calculates</a:t>
            </a:r>
          </a:p>
          <a:p>
            <a:pPr lvl="1"/>
            <a:r>
              <a:rPr lang="en-US" dirty="0"/>
              <a:t>Prints</a:t>
            </a:r>
          </a:p>
          <a:p>
            <a:pPr lvl="1"/>
            <a:r>
              <a:rPr lang="en-US" dirty="0"/>
              <a:t>Saves to file</a:t>
            </a:r>
          </a:p>
          <a:p>
            <a:pPr lvl="1"/>
            <a:r>
              <a:rPr lang="en-US" dirty="0"/>
              <a:t>Applies business rules</a:t>
            </a:r>
          </a:p>
          <a:p>
            <a:pPr marL="0" indent="0">
              <a:buNone/>
            </a:pPr>
            <a:r>
              <a:rPr lang="en-US" dirty="0"/>
              <a:t>It becomes:</a:t>
            </a:r>
          </a:p>
          <a:p>
            <a:pPr lvl="1"/>
            <a:r>
              <a:rPr lang="en-US" dirty="0"/>
              <a:t>Harder to debug</a:t>
            </a:r>
          </a:p>
          <a:p>
            <a:pPr lvl="1"/>
            <a:r>
              <a:rPr lang="en-US" dirty="0"/>
              <a:t>Harder to test</a:t>
            </a:r>
          </a:p>
          <a:p>
            <a:pPr lvl="1"/>
            <a:r>
              <a:rPr lang="en-US" dirty="0"/>
              <a:t>Harder to reuse</a:t>
            </a:r>
          </a:p>
          <a:p>
            <a:pPr lvl="1"/>
            <a:r>
              <a:rPr lang="en-US" dirty="0"/>
              <a:t>More fragile when modified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7442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3523A3-1FDD-D0D1-F4E1-4EBBAA104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Applying SRP…</a:t>
            </a:r>
          </a:p>
        </p:txBody>
      </p:sp>
      <p:sp>
        <p:nvSpPr>
          <p:cNvPr id="11" name="Codeblock">
            <a:extLst>
              <a:ext uri="{FF2B5EF4-FFF2-40B4-BE49-F238E27FC236}">
                <a16:creationId xmlns:a16="http://schemas.microsoft.com/office/drawing/2014/main" id="{12633AF0-4A45-1BAC-F5DB-8B714CF6E77A}"/>
              </a:ext>
            </a:extLst>
          </p:cNvPr>
          <p:cNvSpPr/>
          <p:nvPr/>
        </p:nvSpPr>
        <p:spPr>
          <a:xfrm>
            <a:off x="237699" y="1883468"/>
            <a:ext cx="7000568" cy="413328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sz="1500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calculate_total</a:t>
            </a:r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(order):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total = 0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for item in order: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    total += item["price"]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total</a:t>
            </a:r>
          </a:p>
          <a:p>
            <a:endParaRPr lang="en-US" sz="15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sz="1500" dirty="0" err="1">
                <a:solidFill>
                  <a:srgbClr val="FFFFFF"/>
                </a:solidFill>
                <a:latin typeface="Courier New" panose="02070309020205020404" pitchFamily="49" charset="0"/>
              </a:rPr>
              <a:t>apply_discount</a:t>
            </a:r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(total):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if total &gt; 100: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    return total * 0.9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return total</a:t>
            </a:r>
          </a:p>
          <a:p>
            <a:endParaRPr lang="en-US" sz="15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sz="1500" dirty="0" err="1">
                <a:solidFill>
                  <a:srgbClr val="FFFFFF"/>
                </a:solidFill>
                <a:latin typeface="Courier New" panose="02070309020205020404" pitchFamily="49" charset="0"/>
              </a:rPr>
              <a:t>print_receipt</a:t>
            </a:r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(total):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print("Order total:", total)</a:t>
            </a:r>
          </a:p>
          <a:p>
            <a:endParaRPr lang="en-US" sz="1500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sz="1500" dirty="0" err="1">
                <a:solidFill>
                  <a:srgbClr val="FFFFFF"/>
                </a:solidFill>
                <a:latin typeface="Courier New" panose="02070309020205020404" pitchFamily="49" charset="0"/>
              </a:rPr>
              <a:t>save_order</a:t>
            </a:r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(total):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with open("orders.txt", "a") as file:</a:t>
            </a:r>
          </a:p>
          <a:p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        </a:t>
            </a:r>
            <a:r>
              <a:rPr lang="en-US" sz="1500" dirty="0" err="1">
                <a:solidFill>
                  <a:srgbClr val="FFFFFF"/>
                </a:solidFill>
                <a:latin typeface="Courier New" panose="02070309020205020404" pitchFamily="49" charset="0"/>
              </a:rPr>
              <a:t>file.write</a:t>
            </a:r>
            <a:r>
              <a:rPr lang="en-US" sz="1500" dirty="0">
                <a:solidFill>
                  <a:srgbClr val="FFFFFF"/>
                </a:solidFill>
                <a:latin typeface="Courier New" panose="02070309020205020404" pitchFamily="49" charset="0"/>
              </a:rPr>
              <a:t>(str(total) + "\n")</a:t>
            </a:r>
          </a:p>
          <a:p>
            <a:endParaRPr lang="en-GB" sz="1500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BE9ED446-6822-B52B-7621-66D99ECA09AC}"/>
              </a:ext>
            </a:extLst>
          </p:cNvPr>
          <p:cNvSpPr/>
          <p:nvPr/>
        </p:nvSpPr>
        <p:spPr>
          <a:xfrm>
            <a:off x="7964424" y="2528218"/>
            <a:ext cx="2825496" cy="284378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Now each function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Does one job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Has one reason to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 be tested independently</a:t>
            </a:r>
          </a:p>
        </p:txBody>
      </p:sp>
    </p:spTree>
    <p:extLst>
      <p:ext uri="{BB962C8B-B14F-4D97-AF65-F5344CB8AC3E}">
        <p14:creationId xmlns:p14="http://schemas.microsoft.com/office/powerpoint/2010/main" val="338222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053568-A4F4-75BB-CE44-A4C68E8E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 – Put </a:t>
            </a:r>
            <a:r>
              <a:rPr lang="en-GB"/>
              <a:t>in OneNote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8042E-ACD8-9FF4-8E2E-BEF998B7A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Why is smaller modular code easier to debug?</a:t>
            </a:r>
          </a:p>
          <a:p>
            <a:r>
              <a:rPr lang="en-US" sz="3200" dirty="0"/>
              <a:t>How would you test </a:t>
            </a:r>
            <a:r>
              <a:rPr lang="en-US" sz="3200" dirty="0" err="1">
                <a:latin typeface="Courier New" panose="02070309020205020404" pitchFamily="49" charset="0"/>
              </a:rPr>
              <a:t>calculate_total</a:t>
            </a:r>
            <a:r>
              <a:rPr lang="en-US" sz="3200" dirty="0">
                <a:latin typeface="Courier New" panose="02070309020205020404" pitchFamily="49" charset="0"/>
              </a:rPr>
              <a:t>() </a:t>
            </a:r>
            <a:r>
              <a:rPr lang="en-US" sz="3200" dirty="0"/>
              <a:t>on its own?</a:t>
            </a:r>
          </a:p>
          <a:p>
            <a:r>
              <a:rPr lang="en-US" sz="3200" dirty="0"/>
              <a:t>What happens if the discount rule changes?</a:t>
            </a:r>
            <a:endParaRPr lang="en-GB" sz="3200" dirty="0"/>
          </a:p>
        </p:txBody>
      </p:sp>
      <p:sp>
        <p:nvSpPr>
          <p:cNvPr id="5" name="In pairs">
            <a:extLst>
              <a:ext uri="{FF2B5EF4-FFF2-40B4-BE49-F238E27FC236}">
                <a16:creationId xmlns:a16="http://schemas.microsoft.com/office/drawing/2014/main" id="{C01516C2-E34C-0BB8-66CD-24E51D874946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FE1C6DBF-B373-5F68-7A53-36513277DD28}"/>
              </a:ext>
            </a:extLst>
          </p:cNvPr>
          <p:cNvSpPr/>
          <p:nvPr/>
        </p:nvSpPr>
        <p:spPr>
          <a:xfrm>
            <a:off x="10494464" y="172937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13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1AC18-60E2-CC8C-8A6F-37C50544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Applied Practical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61197-23A0-1270-DF7C-F42AB63FB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371" y="4960620"/>
            <a:ext cx="5662740" cy="19088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You must:</a:t>
            </a:r>
          </a:p>
          <a:p>
            <a:pPr lvl="1"/>
            <a:r>
              <a:rPr lang="en-US" sz="2200" dirty="0"/>
              <a:t>Identify all responsibilities.</a:t>
            </a:r>
          </a:p>
          <a:p>
            <a:pPr lvl="1"/>
            <a:r>
              <a:rPr lang="en-US" sz="2200" dirty="0"/>
              <a:t>Break into smaller functions.</a:t>
            </a:r>
          </a:p>
          <a:p>
            <a:pPr lvl="1"/>
            <a:r>
              <a:rPr lang="en-US" sz="2200" dirty="0"/>
              <a:t>Ensure program still works.</a:t>
            </a:r>
          </a:p>
          <a:p>
            <a:pPr lvl="1"/>
            <a:r>
              <a:rPr lang="en-US" sz="2200" dirty="0"/>
              <a:t>Comment what each function does</a:t>
            </a:r>
            <a:endParaRPr lang="en-GB" sz="2200" dirty="0"/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6A53A011-F33B-8E12-E8C4-55D9762EBE01}"/>
              </a:ext>
            </a:extLst>
          </p:cNvPr>
          <p:cNvSpPr/>
          <p:nvPr/>
        </p:nvSpPr>
        <p:spPr>
          <a:xfrm>
            <a:off x="10434301" y="16208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830D3016-4DB7-A271-26EF-9A57D084AFD0}"/>
              </a:ext>
            </a:extLst>
          </p:cNvPr>
          <p:cNvSpPr/>
          <p:nvPr/>
        </p:nvSpPr>
        <p:spPr>
          <a:xfrm>
            <a:off x="1002666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Codeblock">
            <a:extLst>
              <a:ext uri="{FF2B5EF4-FFF2-40B4-BE49-F238E27FC236}">
                <a16:creationId xmlns:a16="http://schemas.microsoft.com/office/drawing/2014/main" id="{159C68DD-6502-F6BA-3FEB-0302AAA54458}"/>
              </a:ext>
            </a:extLst>
          </p:cNvPr>
          <p:cNvSpPr/>
          <p:nvPr/>
        </p:nvSpPr>
        <p:spPr>
          <a:xfrm>
            <a:off x="292290" y="1463625"/>
            <a:ext cx="7148640" cy="348556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register_user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(username, password):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if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len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(password) &lt; 8: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print("Password too short")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    return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encrypted = password[::-1]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file = open("users.txt", "a")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file.write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(username + "," + encrypted + "\n")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file.close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    print("User registered successfully")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7" name="MyShape">
            <a:extLst>
              <a:ext uri="{FF2B5EF4-FFF2-40B4-BE49-F238E27FC236}">
                <a16:creationId xmlns:a16="http://schemas.microsoft.com/office/drawing/2014/main" id="{308A6BB3-61FA-D8CD-9AF1-AA1A88B2BF62}"/>
              </a:ext>
            </a:extLst>
          </p:cNvPr>
          <p:cNvSpPr/>
          <p:nvPr/>
        </p:nvSpPr>
        <p:spPr>
          <a:xfrm>
            <a:off x="7542276" y="3028950"/>
            <a:ext cx="4687824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Document in OneNote workbook. 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You need to insert: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Screenshot of original messy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Screenshot of refactored version</a:t>
            </a:r>
          </a:p>
          <a:p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✍️ Create a Written Explanation </a:t>
            </a:r>
            <a:r>
              <a:rPr lang="en-GB" sz="700" dirty="0">
                <a:solidFill>
                  <a:srgbClr val="000000"/>
                </a:solidFill>
                <a:latin typeface="Trebuchet MS" panose="020B0603020202020204" pitchFamily="34" charset="0"/>
              </a:rPr>
              <a:t>(min 150 words)</a:t>
            </a:r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Define SRP in your own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Explain how their refactor improves maintainability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Explain how it helps debugging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Use keywords: modular, single responsibility, unit testing</a:t>
            </a:r>
          </a:p>
        </p:txBody>
      </p:sp>
    </p:spTree>
    <p:extLst>
      <p:ext uri="{BB962C8B-B14F-4D97-AF65-F5344CB8AC3E}">
        <p14:creationId xmlns:p14="http://schemas.microsoft.com/office/powerpoint/2010/main" val="368797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1C978-6622-0244-31A6-30937A374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Stretch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80A85-E2D4-B3A1-4059-7F9D34BE0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Explain how SRP supports Unit Testing</a:t>
            </a:r>
          </a:p>
          <a:p>
            <a:r>
              <a:rPr lang="en-GB" dirty="0"/>
              <a:t>You should identify:</a:t>
            </a:r>
          </a:p>
          <a:p>
            <a:pPr lvl="1"/>
            <a:r>
              <a:rPr lang="en-GB" dirty="0"/>
              <a:t>Smaller functions = easier to test individually</a:t>
            </a:r>
          </a:p>
          <a:p>
            <a:pPr lvl="1"/>
            <a:r>
              <a:rPr lang="en-GB" dirty="0"/>
              <a:t>Fewer dependencies</a:t>
            </a:r>
          </a:p>
          <a:p>
            <a:pPr lvl="1"/>
            <a:r>
              <a:rPr lang="en-GB" dirty="0"/>
              <a:t>Less setup required</a:t>
            </a:r>
          </a:p>
          <a:p>
            <a:pPr lvl="1"/>
            <a:r>
              <a:rPr lang="en-GB" dirty="0"/>
              <a:t>Clear inputs → clear outputs</a:t>
            </a:r>
          </a:p>
          <a:p>
            <a:pPr lvl="1"/>
            <a:endParaRPr lang="en-GB" dirty="0"/>
          </a:p>
          <a:p>
            <a:r>
              <a:rPr lang="en-GB" dirty="0"/>
              <a:t>You may briefly explore the concept of </a:t>
            </a:r>
            <a:r>
              <a:rPr lang="en-GB" dirty="0">
                <a:solidFill>
                  <a:srgbClr val="FF0000"/>
                </a:solidFill>
              </a:rPr>
              <a:t>Clean Code </a:t>
            </a:r>
            <a:r>
              <a:rPr lang="en-GB" dirty="0"/>
              <a:t>as a professional coding standard text.</a:t>
            </a:r>
          </a:p>
        </p:txBody>
      </p:sp>
    </p:spTree>
    <p:extLst>
      <p:ext uri="{BB962C8B-B14F-4D97-AF65-F5344CB8AC3E}">
        <p14:creationId xmlns:p14="http://schemas.microsoft.com/office/powerpoint/2010/main" val="2807286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8D40C-A37E-3CDB-8186-2331DDD0B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Think: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FCE2D-D140-64B7-39B8-C87DB79C5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Why should a function only have one responsibility?</a:t>
            </a:r>
            <a:endParaRPr lang="en-GB" sz="7200" dirty="0"/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DA5D982A-357A-0237-EBFF-0673F6DA4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60326" y="3538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84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460E1DB6-461F-42D9-AC43-5F2892876C37}" vid="{6686B156-33AD-4F49-A97D-BD3BD723FD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168</TotalTime>
  <Words>639</Words>
  <Application>Microsoft Office PowerPoint</Application>
  <PresentationFormat>Widescreen</PresentationFormat>
  <Paragraphs>129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Courier New</vt:lpstr>
      <vt:lpstr>Impact</vt:lpstr>
      <vt:lpstr>Trebuchet MS</vt:lpstr>
      <vt:lpstr>Office Theme</vt:lpstr>
      <vt:lpstr>PowerPoint Presentation</vt:lpstr>
      <vt:lpstr>Recall Exercise</vt:lpstr>
      <vt:lpstr>Learning Objectives</vt:lpstr>
      <vt:lpstr>Look at this function</vt:lpstr>
      <vt:lpstr>What is the Single Responsibility Principle?</vt:lpstr>
      <vt:lpstr>One big machine: multiple parts</vt:lpstr>
      <vt:lpstr>PowerPoint Presentation</vt:lpstr>
      <vt:lpstr>Why “One Responsibility”?</vt:lpstr>
      <vt:lpstr>Applying SRP…</vt:lpstr>
      <vt:lpstr>Research Task – Put in OneNote</vt:lpstr>
      <vt:lpstr>Applied Practical Task</vt:lpstr>
      <vt:lpstr>Stretch Task</vt:lpstr>
      <vt:lpstr>Think: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2026-02-12T12:17:36Z</dcterms:created>
  <dcterms:modified xsi:type="dcterms:W3CDTF">2026-07-07T15:53:57Z</dcterms:modified>
</cp:coreProperties>
</file>