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4" r:id="rId2"/>
    <p:sldId id="263" r:id="rId3"/>
    <p:sldId id="266" r:id="rId4"/>
    <p:sldId id="283" r:id="rId5"/>
    <p:sldId id="284" r:id="rId6"/>
    <p:sldId id="287" r:id="rId7"/>
    <p:sldId id="285" r:id="rId8"/>
    <p:sldId id="286" r:id="rId9"/>
    <p:sldId id="288" r:id="rId10"/>
    <p:sldId id="289" r:id="rId11"/>
    <p:sldId id="290" r:id="rId12"/>
    <p:sldId id="294" r:id="rId13"/>
    <p:sldId id="295" r:id="rId14"/>
    <p:sldId id="291" r:id="rId15"/>
    <p:sldId id="292" r:id="rId16"/>
    <p:sldId id="29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0E7377-6CDC-42E3-AD27-7284F6E1B9F4}" v="2" dt="2026-07-07T15:55:26.0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2" autoAdjust="0"/>
    <p:restoredTop sz="76392" autoAdjust="0"/>
  </p:normalViewPr>
  <p:slideViewPr>
    <p:cSldViewPr snapToGrid="0">
      <p:cViewPr varScale="1">
        <p:scale>
          <a:sx n="84" d="100"/>
          <a:sy n="84" d="100"/>
        </p:scale>
        <p:origin x="145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5:55:31.186" v="3" actId="207"/>
      <pc:docMkLst>
        <pc:docMk/>
      </pc:docMkLst>
      <pc:sldChg chg="modSp add mod">
        <pc:chgData name="Simon Rundell" userId="02f36d3d-9692-43c5-873c-1a596eba61c5" providerId="ADAL" clId="{E495193B-C273-4421-898B-4796DEC811A2}" dt="2026-07-07T15:55:31.186" v="3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15:55:31.186" v="3" actId="207"/>
          <ac:spMkLst>
            <pc:docMk/>
            <pc:sldMk cId="1644293576" sldId="263"/>
            <ac:spMk id="3" creationId="{44BE340F-1537-1DD8-A4C0-90C99D913A49}"/>
          </ac:spMkLst>
        </pc:spChg>
      </pc:sldChg>
      <pc:sldChg chg="del">
        <pc:chgData name="Simon Rundell" userId="02f36d3d-9692-43c5-873c-1a596eba61c5" providerId="ADAL" clId="{E495193B-C273-4421-898B-4796DEC811A2}" dt="2026-07-07T15:55:04.891" v="0" actId="47"/>
        <pc:sldMkLst>
          <pc:docMk/>
          <pc:sldMk cId="1465171967" sldId="28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154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 this is a </a:t>
            </a:r>
            <a:r>
              <a:rPr lang="en-GB" b="1" dirty="0"/>
              <a:t>pure</a:t>
            </a:r>
            <a:r>
              <a:rPr lang="en-GB" b="0" dirty="0"/>
              <a:t> function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653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Introducing MVC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069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Expected findings: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err="1"/>
              <a:t>SwiftUI</a:t>
            </a:r>
            <a:r>
              <a:rPr lang="en-GB" dirty="0"/>
              <a:t> heavily uses MVVM style.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Data binding connects View and </a:t>
            </a:r>
            <a:r>
              <a:rPr lang="en-GB" dirty="0" err="1"/>
              <a:t>ViewModel</a:t>
            </a:r>
            <a:r>
              <a:rPr lang="en-GB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Encourages separation of UI and logic.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861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gir109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the end of the lesson, students will be able to:</a:t>
            </a:r>
          </a:p>
          <a:p>
            <a:pPr lvl="1"/>
            <a:r>
              <a:rPr lang="en-GB" dirty="0"/>
              <a:t>Explain </a:t>
            </a:r>
            <a:r>
              <a:rPr lang="en-GB" b="1" dirty="0">
                <a:solidFill>
                  <a:srgbClr val="FF0000"/>
                </a:solidFill>
              </a:rPr>
              <a:t>Separation of Concerns</a:t>
            </a:r>
          </a:p>
          <a:p>
            <a:pPr lvl="1"/>
            <a:r>
              <a:rPr lang="en-GB" dirty="0"/>
              <a:t>Define </a:t>
            </a:r>
            <a:r>
              <a:rPr lang="en-GB" b="1" dirty="0">
                <a:solidFill>
                  <a:srgbClr val="FF0000"/>
                </a:solidFill>
              </a:rPr>
              <a:t>Abstraction</a:t>
            </a:r>
            <a:r>
              <a:rPr lang="en-GB" dirty="0"/>
              <a:t> with an example</a:t>
            </a:r>
          </a:p>
          <a:p>
            <a:pPr lvl="1"/>
            <a:r>
              <a:rPr lang="en-GB" dirty="0"/>
              <a:t>Identify basic components of MVC and MVVM</a:t>
            </a:r>
          </a:p>
          <a:p>
            <a:pPr lvl="1"/>
            <a:r>
              <a:rPr lang="en-GB" dirty="0"/>
              <a:t>Draw a simple architecture diagram for their own project</a:t>
            </a:r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00C2E-199C-F95F-2A62-8F262B6E5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 press X … but what actually happened?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2546E-33BF-B460-3ADD-F02A20D87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50BD87-20E1-ACBE-5E9D-4760BC6DA8F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0281980" cy="6858000"/>
          </a:xfrm>
          <a:prstGeom prst="rect">
            <a:avLst/>
          </a:prstGeom>
        </p:spPr>
      </p:pic>
      <p:sp>
        <p:nvSpPr>
          <p:cNvPr id="5" name="MyShape">
            <a:extLst>
              <a:ext uri="{FF2B5EF4-FFF2-40B4-BE49-F238E27FC236}">
                <a16:creationId xmlns:a16="http://schemas.microsoft.com/office/drawing/2014/main" id="{BC797889-0B87-A830-ECA9-0F70A85E0B8A}"/>
              </a:ext>
            </a:extLst>
          </p:cNvPr>
          <p:cNvSpPr/>
          <p:nvPr/>
        </p:nvSpPr>
        <p:spPr>
          <a:xfrm>
            <a:off x="5213753" y="1382324"/>
            <a:ext cx="6685957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When you press X in a game, what happens?</a:t>
            </a:r>
          </a:p>
          <a:p>
            <a:pPr algn="ctr"/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Do you see the physics engine?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Do you see the collision detection code?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Do you see the animation logic?</a:t>
            </a:r>
          </a:p>
        </p:txBody>
      </p:sp>
      <p:pic>
        <p:nvPicPr>
          <p:cNvPr id="6" name="No Stamp" descr="A red stamp with a black background&#10;&#10;AI-generated content may be incorrect.">
            <a:extLst>
              <a:ext uri="{FF2B5EF4-FFF2-40B4-BE49-F238E27FC236}">
                <a16:creationId xmlns:a16="http://schemas.microsoft.com/office/drawing/2014/main" id="{2EBD34F2-2117-EC6A-24D7-B8F92A8F4D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137" y="3261022"/>
            <a:ext cx="2475222" cy="1687996"/>
          </a:xfrm>
          <a:prstGeom prst="rect">
            <a:avLst/>
          </a:prstGeom>
        </p:spPr>
      </p:pic>
      <p:sp>
        <p:nvSpPr>
          <p:cNvPr id="7" name="MyShape">
            <a:extLst>
              <a:ext uri="{FF2B5EF4-FFF2-40B4-BE49-F238E27FC236}">
                <a16:creationId xmlns:a16="http://schemas.microsoft.com/office/drawing/2014/main" id="{EBB9E1D5-4389-C685-9DE5-68C42B7B751F}"/>
              </a:ext>
            </a:extLst>
          </p:cNvPr>
          <p:cNvSpPr/>
          <p:nvPr/>
        </p:nvSpPr>
        <p:spPr>
          <a:xfrm>
            <a:off x="8678911" y="5121697"/>
            <a:ext cx="2892199" cy="70337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You see a jump.</a:t>
            </a:r>
          </a:p>
        </p:txBody>
      </p:sp>
    </p:spTree>
    <p:extLst>
      <p:ext uri="{BB962C8B-B14F-4D97-AF65-F5344CB8AC3E}">
        <p14:creationId xmlns:p14="http://schemas.microsoft.com/office/powerpoint/2010/main" val="261395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213F1-DFB3-E5C5-80E8-2E423BEC4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DD181A-E3FA-6201-26C9-C6882451CF9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1028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70CAD5-D376-D39F-7F21-A793D92BE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 interact with</a:t>
            </a:r>
          </a:p>
        </p:txBody>
      </p:sp>
      <p:sp>
        <p:nvSpPr>
          <p:cNvPr id="5" name="MyShape">
            <a:extLst>
              <a:ext uri="{FF2B5EF4-FFF2-40B4-BE49-F238E27FC236}">
                <a16:creationId xmlns:a16="http://schemas.microsoft.com/office/drawing/2014/main" id="{29235AF4-714A-C6BF-08F1-3F2EE05C4682}"/>
              </a:ext>
            </a:extLst>
          </p:cNvPr>
          <p:cNvSpPr/>
          <p:nvPr/>
        </p:nvSpPr>
        <p:spPr>
          <a:xfrm>
            <a:off x="5061749" y="558193"/>
            <a:ext cx="3659314" cy="1089943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A button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000000"/>
                </a:solidFill>
                <a:latin typeface="Trebuchet MS" panose="020B0603020202020204" pitchFamily="34" charset="0"/>
              </a:rPr>
              <a:t>A clean interface</a:t>
            </a:r>
          </a:p>
        </p:txBody>
      </p:sp>
      <p:sp>
        <p:nvSpPr>
          <p:cNvPr id="7" name="MyShape">
            <a:extLst>
              <a:ext uri="{FF2B5EF4-FFF2-40B4-BE49-F238E27FC236}">
                <a16:creationId xmlns:a16="http://schemas.microsoft.com/office/drawing/2014/main" id="{C6A5DA0C-2A67-47CB-4EED-889DF4672068}"/>
              </a:ext>
            </a:extLst>
          </p:cNvPr>
          <p:cNvSpPr/>
          <p:nvPr/>
        </p:nvSpPr>
        <p:spPr>
          <a:xfrm>
            <a:off x="8217185" y="2117195"/>
            <a:ext cx="3592111" cy="2932466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Behind that is:</a:t>
            </a:r>
          </a:p>
          <a:p>
            <a:pPr algn="ctr"/>
            <a:endParaRPr lang="en-GB" sz="2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Physics engine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Collision detection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Sound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Animation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Score logic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BD53021A-656C-122A-EACA-08C772765B52}"/>
              </a:ext>
            </a:extLst>
          </p:cNvPr>
          <p:cNvSpPr/>
          <p:nvPr/>
        </p:nvSpPr>
        <p:spPr>
          <a:xfrm rot="19487947" flipH="1">
            <a:off x="-66343" y="2106254"/>
            <a:ext cx="5531270" cy="1905000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rgbClr val="000000"/>
                </a:solidFill>
                <a:latin typeface="Trebuchet MS" panose="020B0603020202020204" pitchFamily="34" charset="0"/>
              </a:rPr>
              <a:t>This is </a:t>
            </a:r>
            <a:r>
              <a:rPr lang="en-GB" sz="4000" b="1" dirty="0">
                <a:solidFill>
                  <a:srgbClr val="FF0000"/>
                </a:solidFill>
                <a:latin typeface="Trebuchet MS" panose="020B0603020202020204" pitchFamily="34" charset="0"/>
              </a:rPr>
              <a:t>abstraction</a:t>
            </a:r>
          </a:p>
        </p:txBody>
      </p:sp>
      <p:sp>
        <p:nvSpPr>
          <p:cNvPr id="11" name="MyShape">
            <a:extLst>
              <a:ext uri="{FF2B5EF4-FFF2-40B4-BE49-F238E27FC236}">
                <a16:creationId xmlns:a16="http://schemas.microsoft.com/office/drawing/2014/main" id="{83315E3C-AAB8-6EE6-448D-5D61676AA9B2}"/>
              </a:ext>
            </a:extLst>
          </p:cNvPr>
          <p:cNvSpPr/>
          <p:nvPr/>
        </p:nvSpPr>
        <p:spPr>
          <a:xfrm>
            <a:off x="1317865" y="4584112"/>
            <a:ext cx="3355736" cy="216153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rgbClr val="000000"/>
                </a:solidFill>
                <a:latin typeface="Trebuchet MS" panose="020B0603020202020204" pitchFamily="34" charset="0"/>
              </a:rPr>
              <a:t>The complexity is hidden</a:t>
            </a:r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11088D5E-A3C6-77C2-9483-D7B93D31E66A}"/>
              </a:ext>
            </a:extLst>
          </p:cNvPr>
          <p:cNvSpPr/>
          <p:nvPr/>
        </p:nvSpPr>
        <p:spPr>
          <a:xfrm rot="21439209" flipH="1">
            <a:off x="2665713" y="2938537"/>
            <a:ext cx="5531270" cy="1905000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This is </a:t>
            </a:r>
            <a:r>
              <a:rPr lang="en-GB" sz="2800" b="1" dirty="0">
                <a:solidFill>
                  <a:srgbClr val="FF0000"/>
                </a:solidFill>
                <a:latin typeface="Trebuchet MS" panose="020B0603020202020204" pitchFamily="34" charset="0"/>
              </a:rPr>
              <a:t>separation of concerns</a:t>
            </a:r>
          </a:p>
        </p:txBody>
      </p:sp>
      <p:sp>
        <p:nvSpPr>
          <p:cNvPr id="13" name="MyShape">
            <a:extLst>
              <a:ext uri="{FF2B5EF4-FFF2-40B4-BE49-F238E27FC236}">
                <a16:creationId xmlns:a16="http://schemas.microsoft.com/office/drawing/2014/main" id="{37E65C85-CB36-5E67-FD82-D8974A693887}"/>
              </a:ext>
            </a:extLst>
          </p:cNvPr>
          <p:cNvSpPr/>
          <p:nvPr/>
        </p:nvSpPr>
        <p:spPr>
          <a:xfrm>
            <a:off x="4852132" y="4584112"/>
            <a:ext cx="3355736" cy="216153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000000"/>
                </a:solidFill>
                <a:latin typeface="Trebuchet MS" panose="020B0603020202020204" pitchFamily="34" charset="0"/>
              </a:rPr>
              <a:t>The different systems are separated</a:t>
            </a:r>
          </a:p>
        </p:txBody>
      </p:sp>
    </p:spTree>
    <p:extLst>
      <p:ext uri="{BB962C8B-B14F-4D97-AF65-F5344CB8AC3E}">
        <p14:creationId xmlns:p14="http://schemas.microsoft.com/office/powerpoint/2010/main" val="408544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C3F65E-ED08-36C8-5008-0053C582D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956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272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70B37-F4FE-08D5-765F-69E44DD4F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</a:t>
            </a:r>
            <a:r>
              <a:rPr lang="en-GB" b="1" dirty="0">
                <a:solidFill>
                  <a:srgbClr val="FF0000"/>
                </a:solidFill>
              </a:rPr>
              <a:t>Separation of Concerns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2E167-5773-0B8A-8BAA-9A8DFD8CA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Separation of Concerns means:</a:t>
            </a:r>
          </a:p>
          <a:p>
            <a:pPr lvl="1"/>
            <a:r>
              <a:rPr lang="en-GB" dirty="0"/>
              <a:t>Different parts of a program handle different responsibilities.</a:t>
            </a:r>
          </a:p>
          <a:p>
            <a:r>
              <a:rPr lang="en-GB" dirty="0"/>
              <a:t>Instead of mixing:</a:t>
            </a:r>
          </a:p>
          <a:p>
            <a:pPr lvl="1"/>
            <a:r>
              <a:rPr lang="en-GB" dirty="0"/>
              <a:t>User interface</a:t>
            </a:r>
          </a:p>
          <a:p>
            <a:pPr lvl="1"/>
            <a:r>
              <a:rPr lang="en-GB" dirty="0"/>
              <a:t>Data storage</a:t>
            </a:r>
          </a:p>
          <a:p>
            <a:pPr lvl="1"/>
            <a:r>
              <a:rPr lang="en-GB" dirty="0"/>
              <a:t>Logic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We separate them.</a:t>
            </a:r>
          </a:p>
          <a:p>
            <a:endParaRPr lang="en-GB" dirty="0"/>
          </a:p>
          <a:p>
            <a:r>
              <a:rPr lang="en-GB" dirty="0"/>
              <a:t>This builds on </a:t>
            </a:r>
            <a:r>
              <a:rPr lang="en-GB" dirty="0">
                <a:solidFill>
                  <a:srgbClr val="FF0000"/>
                </a:solidFill>
              </a:rPr>
              <a:t>SRP</a:t>
            </a:r>
            <a:r>
              <a:rPr lang="en-GB" dirty="0"/>
              <a:t> — but now at </a:t>
            </a:r>
            <a:r>
              <a:rPr lang="en-GB" b="1" dirty="0"/>
              <a:t>system</a:t>
            </a:r>
            <a:r>
              <a:rPr lang="en-GB" dirty="0"/>
              <a:t> level rather than </a:t>
            </a:r>
            <a:r>
              <a:rPr lang="en-GB" b="1" dirty="0"/>
              <a:t>function</a:t>
            </a:r>
            <a:r>
              <a:rPr lang="en-GB" dirty="0"/>
              <a:t> level.</a:t>
            </a:r>
          </a:p>
        </p:txBody>
      </p:sp>
    </p:spTree>
    <p:extLst>
      <p:ext uri="{BB962C8B-B14F-4D97-AF65-F5344CB8AC3E}">
        <p14:creationId xmlns:p14="http://schemas.microsoft.com/office/powerpoint/2010/main" val="2228898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A3896-25E5-DF97-5ADF-2BF6A8C0F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</a:t>
            </a:r>
            <a:r>
              <a:rPr lang="en-GB" b="1" dirty="0">
                <a:solidFill>
                  <a:srgbClr val="FF0000"/>
                </a:solidFill>
              </a:rPr>
              <a:t>abstraction</a:t>
            </a:r>
            <a:r>
              <a:rPr lang="en-GB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7E419-D4BB-6C62-7F93-06B05B6E6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394617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Abstraction means:</a:t>
            </a:r>
          </a:p>
          <a:p>
            <a:r>
              <a:rPr lang="en-GB" dirty="0"/>
              <a:t>Hiding complexity and exposing only what is necessary.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The user of this function does not need to know how multiplication works internally</a:t>
            </a:r>
          </a:p>
          <a:p>
            <a:r>
              <a:rPr lang="en-GB" dirty="0"/>
              <a:t>They just use it.</a:t>
            </a:r>
          </a:p>
          <a:p>
            <a:endParaRPr lang="en-GB" dirty="0"/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BFD4A4D4-CBD6-D4C3-95E6-0B7C38E08A57}"/>
              </a:ext>
            </a:extLst>
          </p:cNvPr>
          <p:cNvSpPr/>
          <p:nvPr/>
        </p:nvSpPr>
        <p:spPr>
          <a:xfrm>
            <a:off x="292290" y="3062931"/>
            <a:ext cx="7000568" cy="112087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def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calculate_area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(width, height):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return width * height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438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A2B2C-A448-546B-9056-3EDEA4709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Introducing MVC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5649D-AB46-5927-F218-88316424D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MVC</a:t>
            </a:r>
            <a:r>
              <a:rPr lang="en-GB" dirty="0"/>
              <a:t> = </a:t>
            </a:r>
            <a:r>
              <a:rPr lang="en-GB" b="1" dirty="0">
                <a:solidFill>
                  <a:srgbClr val="FF0000"/>
                </a:solidFill>
              </a:rPr>
              <a:t>M</a:t>
            </a:r>
            <a:r>
              <a:rPr lang="en-GB" dirty="0"/>
              <a:t>odel-</a:t>
            </a:r>
            <a:r>
              <a:rPr lang="en-GB" b="1" dirty="0">
                <a:solidFill>
                  <a:srgbClr val="FF0000"/>
                </a:solidFill>
              </a:rPr>
              <a:t>V</a:t>
            </a:r>
            <a:r>
              <a:rPr lang="en-GB" dirty="0"/>
              <a:t>iew-</a:t>
            </a:r>
            <a:r>
              <a:rPr lang="en-GB" b="1" dirty="0">
                <a:solidFill>
                  <a:srgbClr val="FF0000"/>
                </a:solidFill>
              </a:rPr>
              <a:t>C</a:t>
            </a:r>
            <a:r>
              <a:rPr lang="en-GB" dirty="0"/>
              <a:t>ontroller</a:t>
            </a:r>
          </a:p>
          <a:p>
            <a:endParaRPr lang="en-GB" dirty="0"/>
          </a:p>
          <a:p>
            <a:r>
              <a:rPr lang="en-GB" b="1" dirty="0"/>
              <a:t>Model</a:t>
            </a:r>
          </a:p>
          <a:p>
            <a:pPr lvl="1"/>
            <a:r>
              <a:rPr lang="en-GB" dirty="0"/>
              <a:t>Data</a:t>
            </a:r>
          </a:p>
          <a:p>
            <a:pPr lvl="1"/>
            <a:r>
              <a:rPr lang="en-GB" dirty="0"/>
              <a:t>Business logic</a:t>
            </a:r>
          </a:p>
          <a:p>
            <a:r>
              <a:rPr lang="en-GB" b="1" dirty="0"/>
              <a:t>View</a:t>
            </a:r>
          </a:p>
          <a:p>
            <a:pPr lvl="1"/>
            <a:r>
              <a:rPr lang="en-GB" dirty="0"/>
              <a:t>What the user sees</a:t>
            </a:r>
          </a:p>
          <a:p>
            <a:r>
              <a:rPr lang="en-GB" b="1" dirty="0"/>
              <a:t>Controller</a:t>
            </a:r>
          </a:p>
          <a:p>
            <a:pPr lvl="1"/>
            <a:r>
              <a:rPr lang="en-GB" dirty="0"/>
              <a:t>Handles input</a:t>
            </a:r>
          </a:p>
          <a:p>
            <a:pPr lvl="1"/>
            <a:r>
              <a:rPr lang="en-GB" dirty="0"/>
              <a:t>Connects Model and 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58690E-1152-B950-B65A-D7D41BB34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212" y="1553861"/>
            <a:ext cx="4291315" cy="498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13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EA7E9-D6CA-A95E-3BF5-38BBA9E80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Introducing MVVM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1E8E9-0DFB-381F-4F37-2129EAB9A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22173"/>
            <a:ext cx="9452211" cy="499213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MVVM = </a:t>
            </a:r>
            <a:r>
              <a:rPr lang="en-GB" b="1" dirty="0">
                <a:solidFill>
                  <a:srgbClr val="FF0000"/>
                </a:solidFill>
              </a:rPr>
              <a:t>M</a:t>
            </a:r>
            <a:r>
              <a:rPr lang="en-GB" dirty="0"/>
              <a:t>odel-</a:t>
            </a:r>
            <a:r>
              <a:rPr lang="en-GB" b="1" dirty="0">
                <a:solidFill>
                  <a:srgbClr val="FF0000"/>
                </a:solidFill>
              </a:rPr>
              <a:t>V</a:t>
            </a:r>
            <a:r>
              <a:rPr lang="en-GB" dirty="0"/>
              <a:t>iew-</a:t>
            </a:r>
            <a:r>
              <a:rPr lang="en-GB" b="1" dirty="0" err="1">
                <a:solidFill>
                  <a:srgbClr val="FF0000"/>
                </a:solidFill>
              </a:rPr>
              <a:t>V</a:t>
            </a:r>
            <a:r>
              <a:rPr lang="en-GB" dirty="0" err="1"/>
              <a:t>iewModel</a:t>
            </a:r>
            <a:endParaRPr lang="en-GB" dirty="0"/>
          </a:p>
          <a:p>
            <a:endParaRPr lang="en-GB" dirty="0"/>
          </a:p>
          <a:p>
            <a:r>
              <a:rPr lang="en-GB" b="1" dirty="0"/>
              <a:t>Model</a:t>
            </a:r>
          </a:p>
          <a:p>
            <a:pPr lvl="1"/>
            <a:r>
              <a:rPr lang="en-GB" dirty="0"/>
              <a:t>Data and logic</a:t>
            </a:r>
          </a:p>
          <a:p>
            <a:r>
              <a:rPr lang="en-GB" b="1" dirty="0"/>
              <a:t>View</a:t>
            </a:r>
          </a:p>
          <a:p>
            <a:pPr lvl="1"/>
            <a:r>
              <a:rPr lang="en-GB" dirty="0"/>
              <a:t>UI</a:t>
            </a:r>
          </a:p>
          <a:p>
            <a:r>
              <a:rPr lang="en-GB" b="1" dirty="0" err="1"/>
              <a:t>ViewModel</a:t>
            </a:r>
            <a:endParaRPr lang="en-GB" b="1" dirty="0"/>
          </a:p>
          <a:p>
            <a:pPr lvl="1"/>
            <a:r>
              <a:rPr lang="en-GB" dirty="0"/>
              <a:t>Connects View to Model</a:t>
            </a:r>
          </a:p>
          <a:p>
            <a:pPr lvl="1"/>
            <a:r>
              <a:rPr lang="en-GB" dirty="0"/>
              <a:t>Handles presentation logic</a:t>
            </a:r>
          </a:p>
          <a:p>
            <a:pPr lvl="1"/>
            <a:endParaRPr lang="en-GB" dirty="0"/>
          </a:p>
          <a:p>
            <a:r>
              <a:rPr lang="en-GB" dirty="0"/>
              <a:t>MVVM is common in modern app frameworks.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61929B-33DD-2439-81F7-6971ECA84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558" y="1989438"/>
            <a:ext cx="6546626" cy="197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4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1632E-C624-EFA3-140D-DA463D34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– </a:t>
            </a:r>
            <a:r>
              <a:rPr lang="en-GB" dirty="0" err="1"/>
              <a:t>SwiftUI</a:t>
            </a:r>
            <a:r>
              <a:rPr lang="en-GB" dirty="0"/>
              <a:t>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8458C-2A57-D87D-0330-787928C91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Research:</a:t>
            </a:r>
          </a:p>
          <a:p>
            <a:pPr lvl="1"/>
            <a:r>
              <a:rPr lang="en-GB" dirty="0"/>
              <a:t>What architecture does </a:t>
            </a:r>
            <a:r>
              <a:rPr lang="en-GB" dirty="0" err="1"/>
              <a:t>SwiftUI</a:t>
            </a:r>
            <a:r>
              <a:rPr lang="en-GB" dirty="0"/>
              <a:t> use?</a:t>
            </a:r>
          </a:p>
          <a:p>
            <a:pPr lvl="1"/>
            <a:r>
              <a:rPr lang="en-GB" dirty="0"/>
              <a:t>What role does </a:t>
            </a:r>
            <a:r>
              <a:rPr lang="en-GB" dirty="0" err="1"/>
              <a:t>ViewModel</a:t>
            </a:r>
            <a:r>
              <a:rPr lang="en-GB" dirty="0"/>
              <a:t> play?</a:t>
            </a:r>
          </a:p>
          <a:p>
            <a:pPr lvl="1"/>
            <a:endParaRPr lang="en-GB" dirty="0"/>
          </a:p>
          <a:p>
            <a:r>
              <a:rPr lang="en-GB" dirty="0"/>
              <a:t>Summarise your findings in 5 bullet points</a:t>
            </a:r>
          </a:p>
        </p:txBody>
      </p:sp>
      <p:sp>
        <p:nvSpPr>
          <p:cNvPr id="8" name="Working Independently">
            <a:extLst>
              <a:ext uri="{FF2B5EF4-FFF2-40B4-BE49-F238E27FC236}">
                <a16:creationId xmlns:a16="http://schemas.microsoft.com/office/drawing/2014/main" id="{01FE64D0-C85C-F5E3-8993-49D6F7EDB6CC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11" name="Minutes display">
            <a:extLst>
              <a:ext uri="{FF2B5EF4-FFF2-40B4-BE49-F238E27FC236}">
                <a16:creationId xmlns:a16="http://schemas.microsoft.com/office/drawing/2014/main" id="{69F877BC-4318-1CD5-E612-2B753FF37681}"/>
              </a:ext>
            </a:extLst>
          </p:cNvPr>
          <p:cNvSpPr/>
          <p:nvPr/>
        </p:nvSpPr>
        <p:spPr>
          <a:xfrm>
            <a:off x="10469483" y="2544362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latin typeface="Trebuchet MS" panose="020B0603020202020204" pitchFamily="34" charset="0"/>
              </a:rPr>
              <a:t>25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520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FAF06-6FBE-BB79-7F44-C18C4ACC9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an Architecture Diagram?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80A1F-7F22-B46C-63BA-15E85D7B1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728839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It is an illustration of the relationship between structures and processes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58576F-29DC-E3AB-8FF9-0F407C04E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422" y="2661675"/>
            <a:ext cx="7351004" cy="418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300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4F1D5-1C61-18A4-B23A-71C049BC2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Architecture diagrams explained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B296C-1AB8-4D49-8E65-BB435B14B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65956"/>
            <a:ext cx="9452211" cy="4865511"/>
          </a:xfrm>
        </p:spPr>
        <p:txBody>
          <a:bodyPr>
            <a:noAutofit/>
          </a:bodyPr>
          <a:lstStyle/>
          <a:p>
            <a:r>
              <a:rPr lang="en-GB" sz="1700" dirty="0"/>
              <a:t>Architecture diagrams help teams visualize and understand systems. </a:t>
            </a:r>
          </a:p>
          <a:p>
            <a:r>
              <a:rPr lang="en-GB" sz="1700" dirty="0"/>
              <a:t>They map out components, relationships, and workflows to provide clarity. </a:t>
            </a:r>
          </a:p>
          <a:p>
            <a:r>
              <a:rPr lang="en-GB" sz="1700" dirty="0"/>
              <a:t>Think of them as a guide that shows how everything connects, whether it’s technical, organizational, or conceptual.</a:t>
            </a:r>
          </a:p>
          <a:p>
            <a:pPr lvl="1"/>
            <a:r>
              <a:rPr lang="en-GB" sz="1700" dirty="0"/>
              <a:t>Why they matter</a:t>
            </a:r>
          </a:p>
          <a:p>
            <a:pPr lvl="1"/>
            <a:r>
              <a:rPr lang="en-GB" sz="1700" b="1" dirty="0"/>
              <a:t>Simplify complex ideas</a:t>
            </a:r>
            <a:r>
              <a:rPr lang="en-GB" sz="1700" dirty="0"/>
              <a:t>: Break down technical workflows into approachable visuals.</a:t>
            </a:r>
          </a:p>
          <a:p>
            <a:pPr lvl="1"/>
            <a:r>
              <a:rPr lang="en-GB" sz="1700" b="1" dirty="0"/>
              <a:t>Improve collaboration</a:t>
            </a:r>
            <a:r>
              <a:rPr lang="en-GB" sz="1700" dirty="0"/>
              <a:t>: Make diagrams useful for developers, product managers, and stakeholders alike.</a:t>
            </a:r>
          </a:p>
          <a:p>
            <a:pPr lvl="1"/>
            <a:r>
              <a:rPr lang="en-GB" sz="1700" b="1" dirty="0"/>
              <a:t>Align teams</a:t>
            </a:r>
            <a:r>
              <a:rPr lang="en-GB" sz="1700" dirty="0"/>
              <a:t>: Ensure everyone shares the same understanding of a system.</a:t>
            </a:r>
          </a:p>
          <a:p>
            <a:r>
              <a:rPr lang="en-GB" sz="1700" dirty="0"/>
              <a:t>It’s a visual representation of your system’s structure—whether that system is technical, organizational, or conceptual. </a:t>
            </a:r>
          </a:p>
          <a:p>
            <a:r>
              <a:rPr lang="en-GB" sz="1700" dirty="0"/>
              <a:t>By mapping components, relationships, and flows, architecture diagrams provide a clear, shared understanding of how everything fits together.</a:t>
            </a:r>
          </a:p>
          <a:p>
            <a:r>
              <a:rPr lang="en-GB" sz="1700" dirty="0"/>
              <a:t>They don’t just work for developers. They’re also approachable for stakeholders, product managers, and anyone else involved in the process.</a:t>
            </a:r>
          </a:p>
        </p:txBody>
      </p:sp>
    </p:spTree>
    <p:extLst>
      <p:ext uri="{BB962C8B-B14F-4D97-AF65-F5344CB8AC3E}">
        <p14:creationId xmlns:p14="http://schemas.microsoft.com/office/powerpoint/2010/main" val="65621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A16A1-F7A3-36B5-BFC2-40ABCB670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Task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D2D08-FB06-CF7C-45F0-36716C2AF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Choose your own app/project.</a:t>
            </a:r>
          </a:p>
          <a:p>
            <a:r>
              <a:rPr lang="en-GB" dirty="0"/>
              <a:t>Identify:</a:t>
            </a:r>
          </a:p>
          <a:p>
            <a:pPr lvl="1"/>
            <a:r>
              <a:rPr lang="en-GB" dirty="0"/>
              <a:t>Model components</a:t>
            </a:r>
          </a:p>
          <a:p>
            <a:pPr lvl="1"/>
            <a:r>
              <a:rPr lang="en-GB" dirty="0"/>
              <a:t>View components</a:t>
            </a:r>
          </a:p>
          <a:p>
            <a:pPr lvl="1"/>
            <a:r>
              <a:rPr lang="en-GB" dirty="0"/>
              <a:t>Controller or </a:t>
            </a:r>
            <a:r>
              <a:rPr lang="en-GB" dirty="0" err="1"/>
              <a:t>ViewModel</a:t>
            </a:r>
            <a:r>
              <a:rPr lang="en-GB" dirty="0"/>
              <a:t> components</a:t>
            </a:r>
          </a:p>
          <a:p>
            <a:r>
              <a:rPr lang="en-GB" dirty="0"/>
              <a:t>Draw architecture diagram (hand-drawn or digital).</a:t>
            </a:r>
          </a:p>
          <a:p>
            <a:r>
              <a:rPr lang="en-GB" dirty="0"/>
              <a:t>Label arrows clearly.</a:t>
            </a:r>
          </a:p>
          <a:p>
            <a:r>
              <a:rPr lang="en-GB" dirty="0"/>
              <a:t>Consider:</a:t>
            </a:r>
          </a:p>
          <a:p>
            <a:pPr lvl="1"/>
            <a:r>
              <a:rPr lang="en-GB" dirty="0"/>
              <a:t>What handles user input?</a:t>
            </a:r>
          </a:p>
          <a:p>
            <a:pPr lvl="1"/>
            <a:r>
              <a:rPr lang="en-GB" dirty="0"/>
              <a:t>Where is data stored?</a:t>
            </a:r>
          </a:p>
          <a:p>
            <a:pPr lvl="1"/>
            <a:r>
              <a:rPr lang="en-GB" dirty="0"/>
              <a:t>Where does logic live?</a:t>
            </a:r>
          </a:p>
          <a:p>
            <a:endParaRPr lang="en-GB" dirty="0"/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ED860AFA-99B3-125A-29B8-4E911DF4BF85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06193CE2-F707-0B0A-D6A3-A61459030317}"/>
              </a:ext>
            </a:extLst>
          </p:cNvPr>
          <p:cNvSpPr/>
          <p:nvPr/>
        </p:nvSpPr>
        <p:spPr>
          <a:xfrm>
            <a:off x="10469483" y="2544362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latin typeface="Trebuchet MS" panose="020B0603020202020204" pitchFamily="34" charset="0"/>
              </a:rPr>
              <a:t>25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AB8CDE-96FB-98C6-D618-908138D1A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195" y="396725"/>
            <a:ext cx="4697979" cy="267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00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8E68-A108-2BAE-80F7-E5AC6F097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Write up guidance: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663CD-0746-03DE-F7CC-C1114A895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You must include:</a:t>
            </a:r>
          </a:p>
          <a:p>
            <a:r>
              <a:rPr lang="en-GB" dirty="0"/>
              <a:t>a Screenshot or photo of architecture diagram.</a:t>
            </a:r>
          </a:p>
          <a:p>
            <a:r>
              <a:rPr lang="en-GB" dirty="0"/>
              <a:t>150–200 word explanation including:</a:t>
            </a:r>
          </a:p>
          <a:p>
            <a:pPr lvl="1"/>
            <a:r>
              <a:rPr lang="en-GB" dirty="0"/>
              <a:t>Definition of abstraction</a:t>
            </a:r>
          </a:p>
          <a:p>
            <a:pPr lvl="1"/>
            <a:r>
              <a:rPr lang="en-GB" dirty="0"/>
              <a:t>Explanation of separation of concerns</a:t>
            </a:r>
          </a:p>
          <a:p>
            <a:pPr lvl="1"/>
            <a:r>
              <a:rPr lang="en-GB" dirty="0"/>
              <a:t>Explanation of chosen architecture (MVC or MVVM)</a:t>
            </a:r>
          </a:p>
          <a:p>
            <a:pPr lvl="1"/>
            <a:r>
              <a:rPr lang="en-GB" dirty="0"/>
              <a:t>Use keywords:</a:t>
            </a:r>
          </a:p>
          <a:p>
            <a:pPr lvl="2"/>
            <a:r>
              <a:rPr lang="en-GB" dirty="0"/>
              <a:t>Abstraction</a:t>
            </a:r>
          </a:p>
          <a:p>
            <a:pPr lvl="2"/>
            <a:r>
              <a:rPr lang="en-GB" dirty="0"/>
              <a:t>Architecture</a:t>
            </a:r>
          </a:p>
          <a:p>
            <a:pPr lvl="2"/>
            <a:r>
              <a:rPr lang="en-GB" dirty="0"/>
              <a:t>Modular</a:t>
            </a:r>
          </a:p>
          <a:p>
            <a:pPr lvl="2"/>
            <a:r>
              <a:rPr lang="en-GB" dirty="0"/>
              <a:t>Separation of concerns</a:t>
            </a:r>
          </a:p>
        </p:txBody>
      </p:sp>
      <p:sp>
        <p:nvSpPr>
          <p:cNvPr id="12" name="Minutes display">
            <a:extLst>
              <a:ext uri="{FF2B5EF4-FFF2-40B4-BE49-F238E27FC236}">
                <a16:creationId xmlns:a16="http://schemas.microsoft.com/office/drawing/2014/main" id="{5DFAF9F0-1B7E-AEE6-2DB0-5D77184E1CB1}"/>
              </a:ext>
            </a:extLst>
          </p:cNvPr>
          <p:cNvSpPr/>
          <p:nvPr/>
        </p:nvSpPr>
        <p:spPr>
          <a:xfrm>
            <a:off x="10385048" y="1966024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18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E3404-5A42-78BF-ED85-6FD0FE38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Extension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C40B0-C106-5368-BAA2-049370263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dirty="0"/>
              <a:t>Compare MVC and MVVM</a:t>
            </a:r>
          </a:p>
          <a:p>
            <a:r>
              <a:rPr lang="en-GB" dirty="0"/>
              <a:t>Explain:</a:t>
            </a:r>
          </a:p>
          <a:p>
            <a:pPr lvl="1"/>
            <a:r>
              <a:rPr lang="en-GB" sz="3300" dirty="0"/>
              <a:t>Advantages of MVC:</a:t>
            </a:r>
          </a:p>
          <a:p>
            <a:pPr lvl="2"/>
            <a:r>
              <a:rPr lang="en-GB" sz="2800" dirty="0"/>
              <a:t>Simple to understand</a:t>
            </a:r>
          </a:p>
          <a:p>
            <a:pPr lvl="2"/>
            <a:r>
              <a:rPr lang="en-GB" sz="2800" dirty="0"/>
              <a:t>Clear separation</a:t>
            </a:r>
          </a:p>
          <a:p>
            <a:pPr lvl="1"/>
            <a:r>
              <a:rPr lang="en-GB" sz="3300" dirty="0"/>
              <a:t>Advantages of MVVM:</a:t>
            </a:r>
          </a:p>
          <a:p>
            <a:pPr lvl="2"/>
            <a:r>
              <a:rPr lang="en-GB" sz="2800" dirty="0"/>
              <a:t>Better for modern UI frameworks</a:t>
            </a:r>
          </a:p>
          <a:p>
            <a:pPr lvl="2"/>
            <a:r>
              <a:rPr lang="en-GB" sz="2800" dirty="0"/>
              <a:t>Supports data binding</a:t>
            </a:r>
          </a:p>
          <a:p>
            <a:pPr lvl="2"/>
            <a:r>
              <a:rPr lang="en-GB" sz="2800" dirty="0"/>
              <a:t>Cleaner UI logic separation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Extension question:</a:t>
            </a:r>
          </a:p>
          <a:p>
            <a:r>
              <a:rPr lang="en-GB" dirty="0"/>
              <a:t>Which architecture would you choose for your project and why?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4167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460E1DB6-461F-42D9-AC43-5F2892876C37}" vid="{6686B156-33AD-4F49-A97D-BD3BD723FD2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273</TotalTime>
  <Words>693</Words>
  <Application>Microsoft Office PowerPoint</Application>
  <PresentationFormat>Widescreen</PresentationFormat>
  <Paragraphs>153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Arial</vt:lpstr>
      <vt:lpstr>Courier New</vt:lpstr>
      <vt:lpstr>Impact</vt:lpstr>
      <vt:lpstr>Trebuchet MS</vt:lpstr>
      <vt:lpstr>Office Theme</vt:lpstr>
      <vt:lpstr>PowerPoint Presentation</vt:lpstr>
      <vt:lpstr>Recall Exercise</vt:lpstr>
      <vt:lpstr>Learning Objectives</vt:lpstr>
      <vt:lpstr>You press X … but what actually happened?</vt:lpstr>
      <vt:lpstr>You interact with</vt:lpstr>
      <vt:lpstr>PowerPoint Presentation</vt:lpstr>
      <vt:lpstr>What is Separation of Concerns?</vt:lpstr>
      <vt:lpstr>What is abstraction?</vt:lpstr>
      <vt:lpstr>Introducing MVC Structure</vt:lpstr>
      <vt:lpstr>Introducing MVVM</vt:lpstr>
      <vt:lpstr>Research – SwiftUI Architecture</vt:lpstr>
      <vt:lpstr>What is an Architecture Diagram?</vt:lpstr>
      <vt:lpstr>Architecture diagrams explained</vt:lpstr>
      <vt:lpstr>Task</vt:lpstr>
      <vt:lpstr>Write up guidance: </vt:lpstr>
      <vt:lpstr>Extension Task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2026-02-12T12:17:36Z</dcterms:created>
  <dcterms:modified xsi:type="dcterms:W3CDTF">2026-07-07T15:55:31Z</dcterms:modified>
</cp:coreProperties>
</file>