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4" r:id="rId2"/>
    <p:sldId id="263" r:id="rId3"/>
    <p:sldId id="266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77828F-EB9B-4D4B-AFAD-02049CB19D6F}" v="2" dt="2026-07-07T15:58:15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76392" autoAdjust="0"/>
  </p:normalViewPr>
  <p:slideViewPr>
    <p:cSldViewPr snapToGrid="0">
      <p:cViewPr varScale="1">
        <p:scale>
          <a:sx n="84" d="100"/>
          <a:sy n="84" d="100"/>
        </p:scale>
        <p:origin x="14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5:58:19.565" v="4" actId="207"/>
      <pc:docMkLst>
        <pc:docMk/>
      </pc:docMkLst>
      <pc:sldChg chg="modSp add mod">
        <pc:chgData name="Simon Rundell" userId="02f36d3d-9692-43c5-873c-1a596eba61c5" providerId="ADAL" clId="{E495193B-C273-4421-898B-4796DEC811A2}" dt="2026-07-07T15:58:19.565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5:58:19.565" v="4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">
        <pc:chgData name="Simon Rundell" userId="02f36d3d-9692-43c5-873c-1a596eba61c5" providerId="ADAL" clId="{E495193B-C273-4421-898B-4796DEC811A2}" dt="2026-07-07T15:57:54.322" v="0" actId="47"/>
        <pc:sldMkLst>
          <pc:docMk/>
          <pc:sldMk cId="1465171967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 — Single Responsibility Principle (SRP)</a:t>
            </a:r>
          </a:p>
          <a:p>
            <a:r>
              <a:rPr lang="en-US" dirty="0"/>
              <a:t>A module or function should have </a:t>
            </a:r>
            <a:r>
              <a:rPr lang="en-US" b="1" dirty="0"/>
              <a:t>one reason to change</a:t>
            </a:r>
            <a:r>
              <a:rPr lang="en-US" dirty="0"/>
              <a:t>.</a:t>
            </a:r>
          </a:p>
          <a:p>
            <a:r>
              <a:rPr lang="en-US" dirty="0"/>
              <a:t>Example (Level 2 appropriate):</a:t>
            </a:r>
          </a:p>
          <a:p>
            <a:r>
              <a:rPr lang="en-US" dirty="0"/>
              <a:t>A class that calculates scores should not also save files.</a:t>
            </a:r>
          </a:p>
          <a:p>
            <a:r>
              <a:rPr lang="en-US" dirty="0"/>
              <a:t>If it does two jobs → two reasons to change.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O — Open/Closed Principle</a:t>
            </a:r>
          </a:p>
          <a:p>
            <a:r>
              <a:rPr lang="en-US" dirty="0"/>
              <a:t>Code should be:</a:t>
            </a:r>
          </a:p>
          <a:p>
            <a:r>
              <a:rPr lang="en-US" dirty="0"/>
              <a:t>Open for extension</a:t>
            </a:r>
          </a:p>
          <a:p>
            <a:r>
              <a:rPr lang="en-US" dirty="0"/>
              <a:t>Closed for modification</a:t>
            </a:r>
          </a:p>
          <a:p>
            <a:r>
              <a:rPr lang="en-US" dirty="0"/>
              <a:t>Meaning:</a:t>
            </a:r>
            <a:br>
              <a:rPr lang="en-US" dirty="0"/>
            </a:br>
            <a:r>
              <a:rPr lang="en-US" dirty="0"/>
              <a:t>We should add new </a:t>
            </a:r>
            <a:r>
              <a:rPr lang="en-US" dirty="0" err="1"/>
              <a:t>behaviour</a:t>
            </a:r>
            <a:r>
              <a:rPr lang="en-US" dirty="0"/>
              <a:t> </a:t>
            </a:r>
            <a:r>
              <a:rPr lang="en-US" b="1" dirty="0"/>
              <a:t>without rewriting existing code</a:t>
            </a:r>
            <a:r>
              <a:rPr lang="en-US" dirty="0"/>
              <a:t>.</a:t>
            </a:r>
          </a:p>
          <a:p>
            <a:r>
              <a:rPr lang="en-US" dirty="0"/>
              <a:t>Simple example:</a:t>
            </a:r>
            <a:br>
              <a:rPr lang="en-US" dirty="0"/>
            </a:br>
            <a:r>
              <a:rPr lang="en-US" dirty="0"/>
              <a:t>Instead of editing old code, create a new class that extends it.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L — </a:t>
            </a:r>
            <a:r>
              <a:rPr lang="en-US" b="1" dirty="0" err="1"/>
              <a:t>Liskov</a:t>
            </a:r>
            <a:r>
              <a:rPr lang="en-US" b="1" dirty="0"/>
              <a:t> Substitution Principle</a:t>
            </a:r>
          </a:p>
          <a:p>
            <a:r>
              <a:rPr lang="en-US" dirty="0"/>
              <a:t>If one class replaces another, the program should still work correctly.</a:t>
            </a:r>
          </a:p>
          <a:p>
            <a:r>
              <a:rPr lang="en-US" dirty="0"/>
              <a:t>Plain English:</a:t>
            </a:r>
            <a:br>
              <a:rPr lang="en-US" dirty="0"/>
            </a:br>
            <a:r>
              <a:rPr lang="en-US" dirty="0"/>
              <a:t>Subclasses should behave like their parent class.</a:t>
            </a:r>
          </a:p>
          <a:p>
            <a:r>
              <a:rPr lang="en-US" dirty="0"/>
              <a:t>Bad example:</a:t>
            </a:r>
            <a:br>
              <a:rPr lang="en-US" dirty="0"/>
            </a:br>
            <a:r>
              <a:rPr lang="en-US" dirty="0"/>
              <a:t>A “Bird” class that assumes all birds can fly.</a:t>
            </a:r>
            <a:br>
              <a:rPr lang="en-US" dirty="0"/>
            </a:br>
            <a:r>
              <a:rPr lang="en-US" dirty="0"/>
              <a:t>But a Penguin cannot.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I — Interface Segregation Principle</a:t>
            </a:r>
          </a:p>
          <a:p>
            <a:r>
              <a:rPr lang="en-US" dirty="0"/>
              <a:t>Do not force code to depend on methods it does not use.</a:t>
            </a:r>
          </a:p>
          <a:p>
            <a:r>
              <a:rPr lang="en-US" dirty="0"/>
              <a:t>Simple explanation:</a:t>
            </a:r>
            <a:br>
              <a:rPr lang="en-US" dirty="0"/>
            </a:br>
            <a:r>
              <a:rPr lang="en-US" dirty="0"/>
              <a:t>Small, specific interfaces are better than one huge interface.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D — Dependency Inversion Principle</a:t>
            </a:r>
          </a:p>
          <a:p>
            <a:r>
              <a:rPr lang="en-US" dirty="0"/>
              <a:t>High-level modules should not depend on low-level modules.</a:t>
            </a:r>
          </a:p>
          <a:p>
            <a:r>
              <a:rPr lang="en-US" dirty="0"/>
              <a:t>Both should depend on abstractions.</a:t>
            </a:r>
          </a:p>
          <a:p>
            <a:r>
              <a:rPr lang="en-US" dirty="0"/>
              <a:t>Level 2 simplification:</a:t>
            </a:r>
            <a:br>
              <a:rPr lang="en-US" dirty="0"/>
            </a:br>
            <a:r>
              <a:rPr lang="en-US" dirty="0"/>
              <a:t>Important parts of your program should not directly control small details.</a:t>
            </a:r>
          </a:p>
          <a:p>
            <a:r>
              <a:rPr lang="en-US" dirty="0"/>
              <a:t>Use interfaces or abstraction layers instead.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42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6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lsy3wf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/>
              <a:t>By the end of the lesson, students will be able to:</a:t>
            </a:r>
          </a:p>
          <a:p>
            <a:pPr lvl="1"/>
            <a:r>
              <a:rPr lang="en-US" sz="3000" dirty="0"/>
              <a:t>Describe the purpose of the SOLID principles</a:t>
            </a:r>
          </a:p>
          <a:p>
            <a:pPr lvl="1"/>
            <a:r>
              <a:rPr lang="en-US" sz="3000" dirty="0"/>
              <a:t>Identify what each letter in SOLID stands for</a:t>
            </a:r>
          </a:p>
          <a:p>
            <a:pPr lvl="1"/>
            <a:r>
              <a:rPr lang="en-US" sz="3000" dirty="0"/>
              <a:t>Explain the principles at a conceptual depth</a:t>
            </a:r>
          </a:p>
          <a:p>
            <a:pPr lvl="1"/>
            <a:r>
              <a:rPr lang="en-US" sz="3000" dirty="0" err="1"/>
              <a:t>Recognise</a:t>
            </a:r>
            <a:r>
              <a:rPr lang="en-US" sz="3000" dirty="0"/>
              <a:t> where a SOLID idea appears in their own project work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2EFD-0D70-B316-719F-5370E8E65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A67146-4E62-9B3E-744D-2DFD65C37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999286"/>
              </p:ext>
            </p:extLst>
          </p:nvPr>
        </p:nvGraphicFramePr>
        <p:xfrm>
          <a:off x="344170" y="1535445"/>
          <a:ext cx="8128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9150">
                  <a:extLst>
                    <a:ext uri="{9D8B030D-6E8A-4147-A177-3AD203B41FA5}">
                      <a16:colId xmlns:a16="http://schemas.microsoft.com/office/drawing/2014/main" val="515026540"/>
                    </a:ext>
                  </a:extLst>
                </a:gridCol>
                <a:gridCol w="4768850">
                  <a:extLst>
                    <a:ext uri="{9D8B030D-6E8A-4147-A177-3AD203B41FA5}">
                      <a16:colId xmlns:a16="http://schemas.microsoft.com/office/drawing/2014/main" val="20004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Definition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1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1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Principle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9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Single Responsibility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4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Open/Closed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8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Dependency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8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1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Maintainability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43179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F054EB5A-F650-D760-B3D3-F0E1BF2FD0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96778" y="606976"/>
            <a:ext cx="738862" cy="75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55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380195-BACA-3C82-F51C-E6A79F36F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-91440"/>
            <a:ext cx="6858000" cy="6858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2B6B52-1B7F-FE32-A1F3-2216594B3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2805240" cy="4351338"/>
          </a:xfrm>
        </p:spPr>
        <p:txBody>
          <a:bodyPr/>
          <a:lstStyle/>
          <a:p>
            <a:r>
              <a:rPr lang="en-GB" dirty="0"/>
              <a:t>Creator of the SOLID principles</a:t>
            </a:r>
          </a:p>
          <a:p>
            <a:r>
              <a:rPr lang="en-GB" dirty="0"/>
              <a:t>Author of the hugely influential ‘Clean Code’ </a:t>
            </a:r>
          </a:p>
        </p:txBody>
      </p:sp>
    </p:spTree>
    <p:extLst>
      <p:ext uri="{BB962C8B-B14F-4D97-AF65-F5344CB8AC3E}">
        <p14:creationId xmlns:p14="http://schemas.microsoft.com/office/powerpoint/2010/main" val="35541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A8F3E-14FE-8FC0-8548-3F14A53F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should we listen to Uncle Bob?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F3A94-E76A-0810-027D-5D42FBC50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Large frameworks used worldwide follow design principles so they don’t collapse under complexity.</a:t>
            </a:r>
          </a:p>
          <a:p>
            <a:r>
              <a:rPr lang="en-US" dirty="0"/>
              <a:t>Some examples of real-world professional frameworks you may have heard of: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React</a:t>
            </a:r>
          </a:p>
          <a:p>
            <a:pPr lvl="1"/>
            <a:r>
              <a:rPr lang="en-US" dirty="0"/>
              <a:t>Angular</a:t>
            </a:r>
          </a:p>
          <a:p>
            <a:pPr lvl="1"/>
            <a:r>
              <a:rPr lang="en-US" dirty="0"/>
              <a:t>Django</a:t>
            </a:r>
          </a:p>
          <a:p>
            <a:endParaRPr lang="en-US" dirty="0"/>
          </a:p>
          <a:p>
            <a:r>
              <a:rPr lang="en-US" dirty="0"/>
              <a:t>These frameworks are used by thousands of developers at once.</a:t>
            </a:r>
          </a:p>
          <a:p>
            <a:r>
              <a:rPr lang="en-US" dirty="0"/>
              <a:t>Without design principles, they would become unmaintainable chaos.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73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B77D8C-9FDA-F6E8-7999-BC1D679A6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18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F9255-E5F5-FD93-2B9E-3EAA5957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b="1" dirty="0">
                <a:solidFill>
                  <a:srgbClr val="FF0000"/>
                </a:solidFill>
              </a:rPr>
              <a:t>SOLID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BC43C-A2B6-FE81-AEF5-403340435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SOLID is a set of 5 design principles created by Robert C. Martin to make software:</a:t>
            </a:r>
          </a:p>
          <a:p>
            <a:pPr lvl="1"/>
            <a:r>
              <a:rPr lang="en-US" sz="3000" dirty="0"/>
              <a:t>Easier to maintain</a:t>
            </a:r>
          </a:p>
          <a:p>
            <a:pPr lvl="1"/>
            <a:r>
              <a:rPr lang="en-US" sz="3000" dirty="0"/>
              <a:t>Easier to extend</a:t>
            </a:r>
          </a:p>
          <a:p>
            <a:pPr lvl="1"/>
            <a:r>
              <a:rPr lang="en-US" sz="3000" dirty="0"/>
              <a:t>Less fragile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70840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17D990-A61D-3A74-A70E-3585DBBCE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916"/>
            <a:ext cx="982980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63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C84DB3-C899-D4D2-2078-70FA8D174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8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0AFE-0A84-CBED-8CB1-908905B62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6ABA4-0197-9A19-B714-2F58294A3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4149090"/>
            <a:ext cx="9452211" cy="202469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5 Groups (I will allocate now)</a:t>
            </a:r>
          </a:p>
          <a:p>
            <a:r>
              <a:rPr lang="en-GB" dirty="0"/>
              <a:t>Each group researches ONE principle</a:t>
            </a:r>
          </a:p>
          <a:p>
            <a:pPr lvl="1"/>
            <a:r>
              <a:rPr lang="en-US" dirty="0"/>
              <a:t>Define it in simple language</a:t>
            </a:r>
          </a:p>
          <a:p>
            <a:pPr lvl="1"/>
            <a:r>
              <a:rPr lang="en-US" dirty="0"/>
              <a:t>Create one example</a:t>
            </a:r>
          </a:p>
          <a:p>
            <a:pPr lvl="1"/>
            <a:r>
              <a:rPr lang="en-US" dirty="0"/>
              <a:t>Explain why it prevents bad code</a:t>
            </a:r>
          </a:p>
          <a:p>
            <a:pPr lvl="1"/>
            <a:r>
              <a:rPr lang="en-US" dirty="0"/>
              <a:t>Produce a 3-minute PowerPoint presentation (share and work collaboratively)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D504D-3DD0-7692-47D8-86C4E85BA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216"/>
            <a:ext cx="9829800" cy="2716634"/>
          </a:xfrm>
          <a:prstGeom prst="rect">
            <a:avLst/>
          </a:prstGeom>
        </p:spPr>
      </p:pic>
      <p:sp>
        <p:nvSpPr>
          <p:cNvPr id="5" name="In small groups">
            <a:extLst>
              <a:ext uri="{FF2B5EF4-FFF2-40B4-BE49-F238E27FC236}">
                <a16:creationId xmlns:a16="http://schemas.microsoft.com/office/drawing/2014/main" id="{4BF1C3DA-4931-999D-871D-2F5792E88E80}"/>
              </a:ext>
            </a:extLst>
          </p:cNvPr>
          <p:cNvSpPr/>
          <p:nvPr/>
        </p:nvSpPr>
        <p:spPr>
          <a:xfrm>
            <a:off x="10086826" y="768247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11FABF08-1B69-4ED1-3728-505965C8DBF7}"/>
              </a:ext>
            </a:extLst>
          </p:cNvPr>
          <p:cNvSpPr/>
          <p:nvPr/>
        </p:nvSpPr>
        <p:spPr>
          <a:xfrm>
            <a:off x="10494462" y="162910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7" name="MyShape">
            <a:extLst>
              <a:ext uri="{FF2B5EF4-FFF2-40B4-BE49-F238E27FC236}">
                <a16:creationId xmlns:a16="http://schemas.microsoft.com/office/drawing/2014/main" id="{45DB73BF-5540-9D74-93E2-DFCDC8401873}"/>
              </a:ext>
            </a:extLst>
          </p:cNvPr>
          <p:cNvSpPr/>
          <p:nvPr/>
        </p:nvSpPr>
        <p:spPr>
          <a:xfrm>
            <a:off x="10049511" y="3429000"/>
            <a:ext cx="1947672" cy="241069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Example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Why it matters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Connect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Abstraction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Separation of concerns</a:t>
            </a:r>
            <a:endParaRPr lang="en-GB"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485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A51EE4-2D4F-3500-F052-3C57D8C9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14"/>
          <a:stretch>
            <a:fillRect/>
          </a:stretch>
        </p:blipFill>
        <p:spPr>
          <a:xfrm>
            <a:off x="0" y="1344216"/>
            <a:ext cx="188595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16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B714E-1A68-B090-E549-65B455EF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6C9A6E-37B9-C92A-B4AF-391270B07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66"/>
          <a:stretch>
            <a:fillRect/>
          </a:stretch>
        </p:blipFill>
        <p:spPr>
          <a:xfrm>
            <a:off x="0" y="1344216"/>
            <a:ext cx="388620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35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570A5-7066-EA2B-193C-D9B38CBA2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CED1BB-2AD3-692F-7A51-41B50469B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85"/>
          <a:stretch>
            <a:fillRect/>
          </a:stretch>
        </p:blipFill>
        <p:spPr>
          <a:xfrm>
            <a:off x="0" y="1344216"/>
            <a:ext cx="590931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28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D2D77-9D6D-6ADF-562E-48695A25D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FC0CE-FEE4-CAEE-3319-18EB54D20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9536"/>
          <a:stretch>
            <a:fillRect/>
          </a:stretch>
        </p:blipFill>
        <p:spPr>
          <a:xfrm>
            <a:off x="0" y="1344216"/>
            <a:ext cx="790956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78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1C6B-5646-ECC2-94AD-5CEB59FB5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F11B34-FF38-AAD6-B414-5D7C9DE43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15"/>
          <a:stretch>
            <a:fillRect/>
          </a:stretch>
        </p:blipFill>
        <p:spPr>
          <a:xfrm>
            <a:off x="0" y="1344216"/>
            <a:ext cx="9841230" cy="271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50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DE08-0456-8577-C8EA-BE5D2D56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4538-18C7-D42E-2AFE-D0D451ED3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Paragraph Model:</a:t>
            </a:r>
          </a:p>
          <a:p>
            <a:pPr lvl="1"/>
            <a:r>
              <a:rPr lang="en-US" dirty="0"/>
              <a:t>Define SOLID</a:t>
            </a:r>
          </a:p>
          <a:p>
            <a:pPr lvl="1"/>
            <a:r>
              <a:rPr lang="en-US" dirty="0"/>
              <a:t>Choose one principle</a:t>
            </a:r>
          </a:p>
          <a:p>
            <a:pPr lvl="1"/>
            <a:r>
              <a:rPr lang="en-US" dirty="0"/>
              <a:t>Explain it</a:t>
            </a:r>
          </a:p>
          <a:p>
            <a:pPr lvl="1"/>
            <a:r>
              <a:rPr lang="en-US" dirty="0"/>
              <a:t>Give an example</a:t>
            </a:r>
          </a:p>
          <a:p>
            <a:pPr lvl="1"/>
            <a:r>
              <a:rPr lang="en-US" dirty="0"/>
              <a:t>Explain why it improves maintainability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Sentence starters:</a:t>
            </a:r>
          </a:p>
          <a:p>
            <a:pPr lvl="1"/>
            <a:r>
              <a:rPr lang="en-US" dirty="0"/>
              <a:t>“The SOLID principles are…”</a:t>
            </a:r>
          </a:p>
          <a:p>
            <a:pPr lvl="1"/>
            <a:r>
              <a:rPr lang="en-US" dirty="0"/>
              <a:t>“The Single Responsibility Principle states that…”</a:t>
            </a:r>
          </a:p>
          <a:p>
            <a:pPr lvl="1"/>
            <a:r>
              <a:rPr lang="en-US" dirty="0"/>
              <a:t>“This improves software because…”</a:t>
            </a:r>
            <a:endParaRPr lang="en-GB" dirty="0"/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46C7D2A8-45E2-DDEC-46B8-DAD4AE0D3D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62488" y="603469"/>
            <a:ext cx="738862" cy="759973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85691F4E-2C2A-96FF-CDB2-A8A69BF0D94D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905CAE32-9F0F-0E3F-396D-EDBDEB8FACA4}"/>
              </a:ext>
            </a:extLst>
          </p:cNvPr>
          <p:cNvSpPr/>
          <p:nvPr/>
        </p:nvSpPr>
        <p:spPr>
          <a:xfrm>
            <a:off x="10469483" y="257738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54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93FC-43BB-6831-F6F0-076E12CB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3D19C-0313-B793-378C-8966F34D2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Find a real-world framework that follows SOLID.</a:t>
            </a:r>
          </a:p>
          <a:p>
            <a:pPr marL="0" indent="0">
              <a:buNone/>
            </a:pPr>
            <a:r>
              <a:rPr lang="en-US" dirty="0"/>
              <a:t>Possible examples:</a:t>
            </a:r>
          </a:p>
          <a:p>
            <a:pPr lvl="1"/>
            <a:r>
              <a:rPr lang="en-US" dirty="0"/>
              <a:t>Spring Framework</a:t>
            </a:r>
          </a:p>
          <a:p>
            <a:pPr lvl="1"/>
            <a:r>
              <a:rPr lang="en-US" dirty="0"/>
              <a:t>ASP.NET Core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You should:</a:t>
            </a:r>
          </a:p>
          <a:p>
            <a:pPr lvl="1"/>
            <a:r>
              <a:rPr lang="en-US" dirty="0"/>
              <a:t>Identify one SOLID feature in that framework</a:t>
            </a:r>
          </a:p>
          <a:p>
            <a:pPr lvl="1"/>
            <a:r>
              <a:rPr lang="en-US" dirty="0"/>
              <a:t>Explain it briefly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Higher-level question:</a:t>
            </a:r>
          </a:p>
          <a:p>
            <a:pPr lvl="1"/>
            <a:r>
              <a:rPr lang="en-US" dirty="0"/>
              <a:t>Which SOLID principle do you think is most important — and why?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29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60E1DB6-461F-42D9-AC43-5F2892876C37}" vid="{6686B156-33AD-4F49-A97D-BD3BD723F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251</TotalTime>
  <Words>581</Words>
  <Application>Microsoft Office PowerPoint</Application>
  <PresentationFormat>Widescreen</PresentationFormat>
  <Paragraphs>115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Impact</vt:lpstr>
      <vt:lpstr>Trebuchet MS</vt:lpstr>
      <vt:lpstr>Office Theme</vt:lpstr>
      <vt:lpstr>PowerPoint Presentation</vt:lpstr>
      <vt:lpstr>Recall Exercise</vt:lpstr>
      <vt:lpstr>Learning Objectives</vt:lpstr>
      <vt:lpstr>Key Vocabulary</vt:lpstr>
      <vt:lpstr>PowerPoint Presentation</vt:lpstr>
      <vt:lpstr>Why should we listen to Uncle Bob?</vt:lpstr>
      <vt:lpstr>PowerPoint Presentation</vt:lpstr>
      <vt:lpstr>What is SOLID?</vt:lpstr>
      <vt:lpstr>PowerPoint Presentation</vt:lpstr>
      <vt:lpstr>PowerPoint Presentation</vt:lpstr>
      <vt:lpstr>Research Task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Workbook Write-Up</vt:lpstr>
      <vt:lpstr>Extension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2</cp:revision>
  <dcterms:created xsi:type="dcterms:W3CDTF">2026-02-12T12:17:36Z</dcterms:created>
  <dcterms:modified xsi:type="dcterms:W3CDTF">2026-07-07T15:58:23Z</dcterms:modified>
</cp:coreProperties>
</file>