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3" r:id="rId2"/>
    <p:sldId id="264" r:id="rId3"/>
    <p:sldId id="266" r:id="rId4"/>
    <p:sldId id="305" r:id="rId5"/>
    <p:sldId id="298" r:id="rId6"/>
    <p:sldId id="299" r:id="rId7"/>
    <p:sldId id="300" r:id="rId8"/>
    <p:sldId id="272" r:id="rId9"/>
    <p:sldId id="267" r:id="rId10"/>
    <p:sldId id="306" r:id="rId11"/>
    <p:sldId id="275" r:id="rId12"/>
    <p:sldId id="302" r:id="rId13"/>
    <p:sldId id="303" r:id="rId14"/>
    <p:sldId id="307" r:id="rId15"/>
    <p:sldId id="274" r:id="rId16"/>
    <p:sldId id="308" r:id="rId17"/>
    <p:sldId id="269" r:id="rId18"/>
    <p:sldId id="304" r:id="rId19"/>
    <p:sldId id="296" r:id="rId20"/>
    <p:sldId id="29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3190B6-D2AF-45D3-AECC-1FBA596AF671}" v="2" dt="2026-07-07T16:36:21.4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2" autoAdjust="0"/>
    <p:restoredTop sz="76392" autoAdjust="0"/>
  </p:normalViewPr>
  <p:slideViewPr>
    <p:cSldViewPr snapToGrid="0">
      <p:cViewPr varScale="1">
        <p:scale>
          <a:sx n="84" d="100"/>
          <a:sy n="84" d="100"/>
        </p:scale>
        <p:origin x="145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Rundell" userId="02f36d3d-9692-43c5-873c-1a596eba61c5" providerId="ADAL" clId="{E495193B-C273-4421-898B-4796DEC811A2}"/>
    <pc:docChg chg="addSld delSld modSld">
      <pc:chgData name="Simon Rundell" userId="02f36d3d-9692-43c5-873c-1a596eba61c5" providerId="ADAL" clId="{E495193B-C273-4421-898B-4796DEC811A2}" dt="2026-07-07T16:36:28.198" v="4" actId="47"/>
      <pc:docMkLst>
        <pc:docMk/>
      </pc:docMkLst>
      <pc:sldChg chg="modSp add mod">
        <pc:chgData name="Simon Rundell" userId="02f36d3d-9692-43c5-873c-1a596eba61c5" providerId="ADAL" clId="{E495193B-C273-4421-898B-4796DEC811A2}" dt="2026-07-07T16:36:24.291" v="3" actId="207"/>
        <pc:sldMkLst>
          <pc:docMk/>
          <pc:sldMk cId="1644293576" sldId="263"/>
        </pc:sldMkLst>
        <pc:spChg chg="mod">
          <ac:chgData name="Simon Rundell" userId="02f36d3d-9692-43c5-873c-1a596eba61c5" providerId="ADAL" clId="{E495193B-C273-4421-898B-4796DEC811A2}" dt="2026-07-07T16:36:24.291" v="3" actId="207"/>
          <ac:spMkLst>
            <pc:docMk/>
            <pc:sldMk cId="1644293576" sldId="263"/>
            <ac:spMk id="3" creationId="{44BE340F-1537-1DD8-A4C0-90C99D913A49}"/>
          </ac:spMkLst>
        </pc:spChg>
      </pc:sldChg>
      <pc:sldChg chg="del">
        <pc:chgData name="Simon Rundell" userId="02f36d3d-9692-43c5-873c-1a596eba61c5" providerId="ADAL" clId="{E495193B-C273-4421-898B-4796DEC811A2}" dt="2026-07-07T16:36:28.198" v="4" actId="47"/>
        <pc:sldMkLst>
          <pc:docMk/>
          <pc:sldMk cId="1465171967"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146CF-1C4D-4459-B08C-FB5331E3EFD0}"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C6BE0-322D-4546-8545-11D9A1862AEB}" type="slidenum">
              <a:rPr lang="en-GB" smtClean="0"/>
              <a:t>‹#›</a:t>
            </a:fld>
            <a:endParaRPr lang="en-GB"/>
          </a:p>
        </p:txBody>
      </p:sp>
    </p:spTree>
    <p:extLst>
      <p:ext uri="{BB962C8B-B14F-4D97-AF65-F5344CB8AC3E}">
        <p14:creationId xmlns:p14="http://schemas.microsoft.com/office/powerpoint/2010/main" val="21023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2</a:t>
            </a:fld>
            <a:endParaRPr lang="en-GB"/>
          </a:p>
        </p:txBody>
      </p:sp>
    </p:spTree>
    <p:extLst>
      <p:ext uri="{BB962C8B-B14F-4D97-AF65-F5344CB8AC3E}">
        <p14:creationId xmlns:p14="http://schemas.microsoft.com/office/powerpoint/2010/main" val="277980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1B</a:t>
            </a:r>
          </a:p>
          <a:p>
            <a:r>
              <a:rPr lang="en-GB" dirty="0"/>
              <a:t>2D</a:t>
            </a:r>
          </a:p>
          <a:p>
            <a:r>
              <a:rPr lang="en-GB" dirty="0"/>
              <a:t>3C</a:t>
            </a:r>
          </a:p>
          <a:p>
            <a:r>
              <a:rPr lang="en-GB" dirty="0"/>
              <a:t>4A</a:t>
            </a:r>
          </a:p>
        </p:txBody>
      </p:sp>
      <p:sp>
        <p:nvSpPr>
          <p:cNvPr id="4" name="Slide Number Placeholder 3"/>
          <p:cNvSpPr>
            <a:spLocks noGrp="1"/>
          </p:cNvSpPr>
          <p:nvPr>
            <p:ph type="sldNum" sz="quarter" idx="5"/>
          </p:nvPr>
        </p:nvSpPr>
        <p:spPr/>
        <p:txBody>
          <a:bodyPr/>
          <a:lstStyle/>
          <a:p>
            <a:fld id="{CD1C6BE0-322D-4546-8545-11D9A1862AEB}" type="slidenum">
              <a:rPr lang="en-GB" smtClean="0"/>
              <a:t>10</a:t>
            </a:fld>
            <a:endParaRPr lang="en-GB"/>
          </a:p>
        </p:txBody>
      </p:sp>
    </p:spTree>
    <p:extLst>
      <p:ext uri="{BB962C8B-B14F-4D97-AF65-F5344CB8AC3E}">
        <p14:creationId xmlns:p14="http://schemas.microsoft.com/office/powerpoint/2010/main" val="4095724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Detect bugs before users do</a:t>
            </a:r>
          </a:p>
          <a:p>
            <a:pPr marL="171450" indent="-171450">
              <a:buFont typeface="Arial" panose="020B0604020202020204" pitchFamily="34" charset="0"/>
              <a:buChar char="•"/>
            </a:pPr>
            <a:r>
              <a:rPr lang="en-US" dirty="0"/>
              <a:t>Protect reputation</a:t>
            </a:r>
          </a:p>
          <a:p>
            <a:pPr marL="171450" indent="-171450">
              <a:buFont typeface="Arial" panose="020B0604020202020204" pitchFamily="34" charset="0"/>
              <a:buChar char="•"/>
            </a:pPr>
            <a:r>
              <a:rPr lang="en-US" dirty="0"/>
              <a:t>Improve reliability</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13</a:t>
            </a:fld>
            <a:endParaRPr lang="en-GB"/>
          </a:p>
        </p:txBody>
      </p:sp>
    </p:spTree>
    <p:extLst>
      <p:ext uri="{BB962C8B-B14F-4D97-AF65-F5344CB8AC3E}">
        <p14:creationId xmlns:p14="http://schemas.microsoft.com/office/powerpoint/2010/main" val="2705857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77E5-D4D7-B205-BC97-A42E3784112B}"/>
              </a:ext>
            </a:extLst>
          </p:cNvPr>
          <p:cNvSpPr>
            <a:spLocks noGrp="1"/>
          </p:cNvSpPr>
          <p:nvPr>
            <p:ph type="ctrTitle"/>
          </p:nvPr>
        </p:nvSpPr>
        <p:spPr>
          <a:xfrm>
            <a:off x="350293" y="276202"/>
            <a:ext cx="9144000" cy="2387600"/>
          </a:xfrm>
        </p:spPr>
        <p:txBody>
          <a:bodyPr anchor="b"/>
          <a:lstStyle>
            <a:lvl1pPr algn="ctr">
              <a:defRPr sz="6000">
                <a:latin typeface="Trebuchet MS" panose="020B0603020202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768632CE-B07D-3C93-C187-66683498B3D7}"/>
              </a:ext>
            </a:extLst>
          </p:cNvPr>
          <p:cNvSpPr>
            <a:spLocks noGrp="1"/>
          </p:cNvSpPr>
          <p:nvPr>
            <p:ph type="subTitle" idx="1"/>
          </p:nvPr>
        </p:nvSpPr>
        <p:spPr>
          <a:xfrm>
            <a:off x="350293" y="3682195"/>
            <a:ext cx="9144000" cy="1655762"/>
          </a:xfrm>
        </p:spPr>
        <p:txBody>
          <a:bodyPr/>
          <a:lstStyle>
            <a:lvl1pPr marL="0" indent="0" algn="ctr">
              <a:buNone/>
              <a:defRPr sz="24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94E33C46-4CBA-CBCC-F870-0753D1ADD241}"/>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43938ACA-4627-5E7A-B463-6B05A9654D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12E6E9-4AB2-F993-91A6-117C861F0F6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44260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432E-9BB0-0E84-11BE-72EBD4D733E7}"/>
              </a:ext>
            </a:extLst>
          </p:cNvPr>
          <p:cNvSpPr>
            <a:spLocks noGrp="1"/>
          </p:cNvSpPr>
          <p:nvPr>
            <p:ph type="title"/>
          </p:nvPr>
        </p:nvSpPr>
        <p:spPr>
          <a:xfrm>
            <a:off x="292290" y="320675"/>
            <a:ext cx="9452211"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0B5622-9FDD-991A-ADCD-0E0266EE41AC}"/>
              </a:ext>
            </a:extLst>
          </p:cNvPr>
          <p:cNvSpPr>
            <a:spLocks noGrp="1"/>
          </p:cNvSpPr>
          <p:nvPr>
            <p:ph idx="1"/>
          </p:nvPr>
        </p:nvSpPr>
        <p:spPr>
          <a:xfrm>
            <a:off x="292290" y="1822450"/>
            <a:ext cx="94522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6A27-1CE0-0E24-D308-125CD4EC0044}"/>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39CF5E06-7475-E0B5-7822-B896F902F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AC1A1-B643-B1CA-08C7-8DDEB1D1ABF6}"/>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19647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D82B-2885-AD13-42E3-0436E47E7BA7}"/>
              </a:ext>
            </a:extLst>
          </p:cNvPr>
          <p:cNvSpPr>
            <a:spLocks noGrp="1"/>
          </p:cNvSpPr>
          <p:nvPr>
            <p:ph type="title"/>
          </p:nvPr>
        </p:nvSpPr>
        <p:spPr>
          <a:xfrm>
            <a:off x="204716" y="1709738"/>
            <a:ext cx="951249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5FE0B5-87E8-B01C-9C79-F247BF0CB58E}"/>
              </a:ext>
            </a:extLst>
          </p:cNvPr>
          <p:cNvSpPr>
            <a:spLocks noGrp="1"/>
          </p:cNvSpPr>
          <p:nvPr>
            <p:ph type="body" idx="1"/>
          </p:nvPr>
        </p:nvSpPr>
        <p:spPr>
          <a:xfrm>
            <a:off x="204716" y="4562475"/>
            <a:ext cx="951249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785B7-8B41-AA66-1C61-8F64672AA3C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F394674F-8825-1C34-BEB7-E50896E8A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FEB33-42F3-EC09-ED01-1B18CE28BA53}"/>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5742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2F4E-A6A0-A46A-C745-7068CDC04F1F}"/>
              </a:ext>
            </a:extLst>
          </p:cNvPr>
          <p:cNvSpPr>
            <a:spLocks noGrp="1"/>
          </p:cNvSpPr>
          <p:nvPr>
            <p:ph type="title"/>
          </p:nvPr>
        </p:nvSpPr>
        <p:spPr>
          <a:xfrm>
            <a:off x="264994" y="320675"/>
            <a:ext cx="9493155" cy="1325563"/>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14CC7DB2-037E-0993-86BF-00D6D3092EF9}"/>
              </a:ext>
            </a:extLst>
          </p:cNvPr>
          <p:cNvSpPr>
            <a:spLocks noGrp="1"/>
          </p:cNvSpPr>
          <p:nvPr>
            <p:ph sz="half" idx="1"/>
          </p:nvPr>
        </p:nvSpPr>
        <p:spPr>
          <a:xfrm>
            <a:off x="264994" y="1825625"/>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3C3C4F-D4FF-FD09-1978-56FB6AD59AFF}"/>
              </a:ext>
            </a:extLst>
          </p:cNvPr>
          <p:cNvSpPr>
            <a:spLocks noGrp="1"/>
          </p:cNvSpPr>
          <p:nvPr>
            <p:ph sz="half" idx="2"/>
          </p:nvPr>
        </p:nvSpPr>
        <p:spPr>
          <a:xfrm>
            <a:off x="5562600" y="1836098"/>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CFD34D-03A4-BE13-8588-24719638AF3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89CFD31-CFC4-CB50-2E4E-320A317435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B64005-5076-C00A-FE3B-4DB16CB2DDA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7899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C76A-7F14-2534-9B36-9BF84460C4CA}"/>
              </a:ext>
            </a:extLst>
          </p:cNvPr>
          <p:cNvSpPr>
            <a:spLocks noGrp="1"/>
          </p:cNvSpPr>
          <p:nvPr>
            <p:ph type="title"/>
          </p:nvPr>
        </p:nvSpPr>
        <p:spPr>
          <a:xfrm>
            <a:off x="239287" y="355600"/>
            <a:ext cx="94915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3CF0A9-98D2-1697-4A18-B4732DFF70FC}"/>
              </a:ext>
            </a:extLst>
          </p:cNvPr>
          <p:cNvSpPr>
            <a:spLocks noGrp="1"/>
          </p:cNvSpPr>
          <p:nvPr>
            <p:ph type="body" idx="1"/>
          </p:nvPr>
        </p:nvSpPr>
        <p:spPr>
          <a:xfrm>
            <a:off x="239288" y="1681163"/>
            <a:ext cx="431254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BE36F-B28A-70C9-0ED7-B83CC6A71F46}"/>
              </a:ext>
            </a:extLst>
          </p:cNvPr>
          <p:cNvSpPr>
            <a:spLocks noGrp="1"/>
          </p:cNvSpPr>
          <p:nvPr>
            <p:ph sz="half" idx="2"/>
          </p:nvPr>
        </p:nvSpPr>
        <p:spPr>
          <a:xfrm>
            <a:off x="239288" y="2505075"/>
            <a:ext cx="413877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D31D4F-D65E-A262-ECF9-CE35E4EF4E58}"/>
              </a:ext>
            </a:extLst>
          </p:cNvPr>
          <p:cNvSpPr>
            <a:spLocks noGrp="1"/>
          </p:cNvSpPr>
          <p:nvPr>
            <p:ph type="body" sz="quarter" idx="3"/>
          </p:nvPr>
        </p:nvSpPr>
        <p:spPr>
          <a:xfrm>
            <a:off x="5397074" y="1681163"/>
            <a:ext cx="433378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CEC33-2E30-3A67-FACE-70F6ED8FC06F}"/>
              </a:ext>
            </a:extLst>
          </p:cNvPr>
          <p:cNvSpPr>
            <a:spLocks noGrp="1"/>
          </p:cNvSpPr>
          <p:nvPr>
            <p:ph sz="quarter" idx="4"/>
          </p:nvPr>
        </p:nvSpPr>
        <p:spPr>
          <a:xfrm>
            <a:off x="5571699" y="2505075"/>
            <a:ext cx="415915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B5BB140-CADE-FAD4-6C91-30CE50CBEBE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8" name="Footer Placeholder 7">
            <a:extLst>
              <a:ext uri="{FF2B5EF4-FFF2-40B4-BE49-F238E27FC236}">
                <a16:creationId xmlns:a16="http://schemas.microsoft.com/office/drawing/2014/main" id="{95711941-F21C-CF3C-B5FB-E96723ADDC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12A3D5-C441-7404-EFCB-90BFA022B82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6994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85F9-EE79-97C9-0F98-F2328A199DC0}"/>
              </a:ext>
            </a:extLst>
          </p:cNvPr>
          <p:cNvSpPr>
            <a:spLocks noGrp="1"/>
          </p:cNvSpPr>
          <p:nvPr>
            <p:ph type="title"/>
          </p:nvPr>
        </p:nvSpPr>
        <p:spPr>
          <a:xfrm>
            <a:off x="237699" y="324182"/>
            <a:ext cx="9506802"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E86E71-2144-0EE2-1FDE-3613B52D684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4" name="Footer Placeholder 3">
            <a:extLst>
              <a:ext uri="{FF2B5EF4-FFF2-40B4-BE49-F238E27FC236}">
                <a16:creationId xmlns:a16="http://schemas.microsoft.com/office/drawing/2014/main" id="{A0424FE0-84FB-978F-A2B6-8F5EFDF54D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9ABF63-80C9-E41C-466A-C397874EB40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84025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F9C143-096A-A95E-2B77-0B9DA594A7B5}"/>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3" name="Footer Placeholder 2">
            <a:extLst>
              <a:ext uri="{FF2B5EF4-FFF2-40B4-BE49-F238E27FC236}">
                <a16:creationId xmlns:a16="http://schemas.microsoft.com/office/drawing/2014/main" id="{38BEB839-5FEA-1890-4890-F8D0492FE3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F7763C-3194-EF49-BD5F-06A8864F842C}"/>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0018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6791-D625-5171-2B9C-4180EAD161C5}"/>
              </a:ext>
            </a:extLst>
          </p:cNvPr>
          <p:cNvSpPr>
            <a:spLocks noGrp="1"/>
          </p:cNvSpPr>
          <p:nvPr>
            <p:ph type="title"/>
          </p:nvPr>
        </p:nvSpPr>
        <p:spPr>
          <a:xfrm>
            <a:off x="239286" y="366428"/>
            <a:ext cx="9464272"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305CF0-9215-FD21-F3BE-833212AAAC1B}"/>
              </a:ext>
            </a:extLst>
          </p:cNvPr>
          <p:cNvSpPr>
            <a:spLocks noGrp="1"/>
          </p:cNvSpPr>
          <p:nvPr>
            <p:ph type="pic" idx="1"/>
          </p:nvPr>
        </p:nvSpPr>
        <p:spPr>
          <a:xfrm>
            <a:off x="4582686" y="2040079"/>
            <a:ext cx="5120872" cy="38991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1B7632D-0EA5-78FD-91F9-685B074CB51E}"/>
              </a:ext>
            </a:extLst>
          </p:cNvPr>
          <p:cNvSpPr>
            <a:spLocks noGrp="1"/>
          </p:cNvSpPr>
          <p:nvPr>
            <p:ph type="body" sz="half" idx="2"/>
          </p:nvPr>
        </p:nvSpPr>
        <p:spPr>
          <a:xfrm>
            <a:off x="239286" y="20621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E9B71F-2974-8850-0B38-F4541C41609F}"/>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722E7B5-7DE1-80E2-4D65-58EBBF7346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4B8DEC-1B41-5879-53DF-D29FEC8D3EDF}"/>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74715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DB1DCA-55EB-1A92-CCE5-A51C66D8CC59}"/>
              </a:ext>
            </a:extLst>
          </p:cNvPr>
          <p:cNvSpPr txBox="1"/>
          <p:nvPr userDrawn="1"/>
        </p:nvSpPr>
        <p:spPr>
          <a:xfrm>
            <a:off x="9826388" y="-159306"/>
            <a:ext cx="2365612" cy="7017306"/>
          </a:xfrm>
          <a:prstGeom prst="rect">
            <a:avLst/>
          </a:prstGeom>
          <a:solidFill>
            <a:schemeClr val="bg1">
              <a:lumMod val="85000"/>
            </a:schemeClr>
          </a:solidFill>
        </p:spPr>
        <p:txBody>
          <a:bodyPr wrap="square" rtlCol="0">
            <a:spAutoFit/>
          </a:bodyPr>
          <a:lstStyle/>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p:txBody>
      </p:sp>
      <p:sp>
        <p:nvSpPr>
          <p:cNvPr id="2" name="Title Placeholder 1">
            <a:extLst>
              <a:ext uri="{FF2B5EF4-FFF2-40B4-BE49-F238E27FC236}">
                <a16:creationId xmlns:a16="http://schemas.microsoft.com/office/drawing/2014/main" id="{23E5A428-CC80-BA90-15EB-CFB3ECD66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477894-212D-4126-33D7-4E46E8F7F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70B3DE-9634-DCA9-2027-3A012D76DE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rebuchet MS" panose="020B0603020202020204" pitchFamily="34" charset="0"/>
              </a:defRPr>
            </a:lvl1pPr>
          </a:lstStyle>
          <a:p>
            <a:fld id="{8B2B7FDC-9F13-4E8D-96EF-2B694806A3A6}" type="datetimeFigureOut">
              <a:rPr lang="en-GB" smtClean="0"/>
              <a:pPr/>
              <a:t>07/07/2026</a:t>
            </a:fld>
            <a:endParaRPr lang="en-GB"/>
          </a:p>
        </p:txBody>
      </p:sp>
      <p:sp>
        <p:nvSpPr>
          <p:cNvPr id="5" name="Footer Placeholder 4">
            <a:extLst>
              <a:ext uri="{FF2B5EF4-FFF2-40B4-BE49-F238E27FC236}">
                <a16:creationId xmlns:a16="http://schemas.microsoft.com/office/drawing/2014/main" id="{57C4077C-DF17-F586-2C6E-25213F29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rebuchet MS" panose="020B0603020202020204" pitchFamily="34" charset="0"/>
              </a:defRPr>
            </a:lvl1pPr>
          </a:lstStyle>
          <a:p>
            <a:endParaRPr lang="en-GB"/>
          </a:p>
        </p:txBody>
      </p:sp>
      <p:sp>
        <p:nvSpPr>
          <p:cNvPr id="6" name="Slide Number Placeholder 5">
            <a:extLst>
              <a:ext uri="{FF2B5EF4-FFF2-40B4-BE49-F238E27FC236}">
                <a16:creationId xmlns:a16="http://schemas.microsoft.com/office/drawing/2014/main" id="{00795ECB-05D3-5F40-396E-DAEB9AA5D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rebuchet MS" panose="020B0603020202020204" pitchFamily="34" charset="0"/>
              </a:defRPr>
            </a:lvl1pPr>
          </a:lstStyle>
          <a:p>
            <a:fld id="{71DB8418-45AD-47F2-8615-F0D6417A1D98}" type="slidenum">
              <a:rPr lang="en-GB" smtClean="0"/>
              <a:pPr/>
              <a:t>‹#›</a:t>
            </a:fld>
            <a:endParaRPr lang="en-GB"/>
          </a:p>
        </p:txBody>
      </p:sp>
      <p:pic>
        <p:nvPicPr>
          <p:cNvPr id="8" name="Picture 7">
            <a:extLst>
              <a:ext uri="{FF2B5EF4-FFF2-40B4-BE49-F238E27FC236}">
                <a16:creationId xmlns:a16="http://schemas.microsoft.com/office/drawing/2014/main" id="{78FC906F-6709-705E-FD80-DC9ED483FD8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413241" y="6064424"/>
            <a:ext cx="1613353" cy="657051"/>
          </a:xfrm>
          <a:prstGeom prst="rect">
            <a:avLst/>
          </a:prstGeom>
        </p:spPr>
      </p:pic>
      <p:sp>
        <p:nvSpPr>
          <p:cNvPr id="10" name="Freeform 12">
            <a:extLst>
              <a:ext uri="{FF2B5EF4-FFF2-40B4-BE49-F238E27FC236}">
                <a16:creationId xmlns:a16="http://schemas.microsoft.com/office/drawing/2014/main" id="{B3F53C75-771E-0996-7DCB-DFEB69855E20}"/>
              </a:ext>
            </a:extLst>
          </p:cNvPr>
          <p:cNvSpPr/>
          <p:nvPr userDrawn="1"/>
        </p:nvSpPr>
        <p:spPr>
          <a:xfrm>
            <a:off x="0" y="6064424"/>
            <a:ext cx="2565779" cy="793576"/>
          </a:xfrm>
          <a:custGeom>
            <a:avLst/>
            <a:gdLst/>
            <a:ahLst/>
            <a:cxnLst/>
            <a:rect l="l" t="t" r="r" b="b"/>
            <a:pathLst>
              <a:path w="2800871" h="942939">
                <a:moveTo>
                  <a:pt x="0" y="0"/>
                </a:moveTo>
                <a:lnTo>
                  <a:pt x="2800871" y="0"/>
                </a:lnTo>
                <a:lnTo>
                  <a:pt x="2800871" y="942939"/>
                </a:lnTo>
                <a:lnTo>
                  <a:pt x="0" y="942939"/>
                </a:lnTo>
                <a:lnTo>
                  <a:pt x="0" y="0"/>
                </a:lnTo>
                <a:close/>
              </a:path>
            </a:pathLst>
          </a:custGeom>
          <a:blipFill>
            <a:blip r:embed="rId11"/>
            <a:stretch>
              <a:fillRect/>
            </a:stretch>
          </a:blipFill>
        </p:spPr>
        <p:txBody>
          <a:bodyPr/>
          <a:lstStyle/>
          <a:p>
            <a:endParaRPr lang="en-GB"/>
          </a:p>
        </p:txBody>
      </p:sp>
    </p:spTree>
    <p:extLst>
      <p:ext uri="{BB962C8B-B14F-4D97-AF65-F5344CB8AC3E}">
        <p14:creationId xmlns:p14="http://schemas.microsoft.com/office/powerpoint/2010/main" val="252042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retrieval.toolsforteaching.co.uk/"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testfail.exeter-itdd.com/"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unittest.toolsforteaching.co.uk/"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8338-1F6A-18B9-DD59-55A89BCF2C42}"/>
              </a:ext>
            </a:extLst>
          </p:cNvPr>
          <p:cNvSpPr>
            <a:spLocks noGrp="1"/>
          </p:cNvSpPr>
          <p:nvPr>
            <p:ph type="title"/>
          </p:nvPr>
        </p:nvSpPr>
        <p:spPr/>
        <p:txBody>
          <a:bodyPr/>
          <a:lstStyle/>
          <a:p>
            <a:r>
              <a:rPr lang="en-GB" dirty="0"/>
              <a:t>Recall Exercise</a:t>
            </a:r>
          </a:p>
        </p:txBody>
      </p:sp>
      <p:sp>
        <p:nvSpPr>
          <p:cNvPr id="3" name="Content Placeholder 2">
            <a:extLst>
              <a:ext uri="{FF2B5EF4-FFF2-40B4-BE49-F238E27FC236}">
                <a16:creationId xmlns:a16="http://schemas.microsoft.com/office/drawing/2014/main" id="{44BE340F-1537-1DD8-A4C0-90C99D913A49}"/>
              </a:ext>
            </a:extLst>
          </p:cNvPr>
          <p:cNvSpPr>
            <a:spLocks noGrp="1"/>
          </p:cNvSpPr>
          <p:nvPr>
            <p:ph idx="1"/>
          </p:nvPr>
        </p:nvSpPr>
        <p:spPr/>
        <p:txBody>
          <a:bodyPr>
            <a:normAutofit/>
          </a:bodyPr>
          <a:lstStyle/>
          <a:p>
            <a:pPr marL="0" indent="0">
              <a:buNone/>
            </a:pPr>
            <a:r>
              <a:rPr lang="en-GB" sz="4000" dirty="0"/>
              <a:t>Visit:</a:t>
            </a:r>
          </a:p>
          <a:p>
            <a:pPr marL="0" indent="0">
              <a:buNone/>
            </a:pPr>
            <a:endParaRPr lang="en-GB" sz="4000" dirty="0"/>
          </a:p>
          <a:p>
            <a:pPr marL="0" indent="0">
              <a:buNone/>
            </a:pPr>
            <a:r>
              <a:rPr lang="en-GB" sz="4000" dirty="0">
                <a:hlinkClick r:id="rId2"/>
              </a:rPr>
              <a:t>https://retrieval.toolsforteaching.co.uk</a:t>
            </a:r>
            <a:endParaRPr lang="en-GB" sz="4000" dirty="0"/>
          </a:p>
          <a:p>
            <a:pPr marL="0" indent="0">
              <a:buNone/>
            </a:pPr>
            <a:endParaRPr lang="en-GB" sz="4000" dirty="0"/>
          </a:p>
          <a:p>
            <a:pPr marL="0" indent="0">
              <a:buNone/>
            </a:pPr>
            <a:r>
              <a:rPr lang="en-GB" sz="5400" dirty="0"/>
              <a:t>Code: </a:t>
            </a:r>
            <a:r>
              <a:rPr lang="en-GB" sz="5400" dirty="0">
                <a:solidFill>
                  <a:srgbClr val="FF0000"/>
                </a:solidFill>
              </a:rPr>
              <a:t>bsxfb6</a:t>
            </a:r>
            <a:r>
              <a:rPr lang="en-GB" sz="5400" dirty="0"/>
              <a:t> </a:t>
            </a:r>
          </a:p>
        </p:txBody>
      </p:sp>
    </p:spTree>
    <p:extLst>
      <p:ext uri="{BB962C8B-B14F-4D97-AF65-F5344CB8AC3E}">
        <p14:creationId xmlns:p14="http://schemas.microsoft.com/office/powerpoint/2010/main" val="1644293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E9DCF7-CE04-96A4-E123-288F98BA1FA4}"/>
              </a:ext>
            </a:extLst>
          </p:cNvPr>
          <p:cNvSpPr txBox="1"/>
          <p:nvPr/>
        </p:nvSpPr>
        <p:spPr>
          <a:xfrm>
            <a:off x="216310" y="648928"/>
            <a:ext cx="9507731" cy="3770263"/>
          </a:xfrm>
          <a:prstGeom prst="rect">
            <a:avLst/>
          </a:prstGeom>
          <a:noFill/>
        </p:spPr>
        <p:txBody>
          <a:bodyPr wrap="none" rtlCol="0">
            <a:spAutoFit/>
          </a:bodyPr>
          <a:lstStyle/>
          <a:p>
            <a:r>
              <a:rPr lang="en-GB" sz="23900" dirty="0">
                <a:latin typeface="Impact" panose="020B0806030902050204" pitchFamily="34" charset="0"/>
              </a:rPr>
              <a:t>Phones</a:t>
            </a:r>
          </a:p>
        </p:txBody>
      </p:sp>
      <p:sp>
        <p:nvSpPr>
          <p:cNvPr id="5" name="TextBox 4">
            <a:extLst>
              <a:ext uri="{FF2B5EF4-FFF2-40B4-BE49-F238E27FC236}">
                <a16:creationId xmlns:a16="http://schemas.microsoft.com/office/drawing/2014/main" id="{C4C56678-BE44-FDEF-A66B-BB5C369BB7E8}"/>
              </a:ext>
            </a:extLst>
          </p:cNvPr>
          <p:cNvSpPr txBox="1"/>
          <p:nvPr/>
        </p:nvSpPr>
        <p:spPr>
          <a:xfrm>
            <a:off x="1209368" y="1012723"/>
            <a:ext cx="1457450" cy="276999"/>
          </a:xfrm>
          <a:prstGeom prst="rect">
            <a:avLst/>
          </a:prstGeom>
          <a:noFill/>
        </p:spPr>
        <p:txBody>
          <a:bodyPr wrap="none" rtlCol="0">
            <a:spAutoFit/>
          </a:bodyPr>
          <a:lstStyle/>
          <a:p>
            <a:r>
              <a:rPr lang="en-GB" sz="1200" dirty="0">
                <a:latin typeface="Trebuchet MS" panose="020B0603020202020204" pitchFamily="34" charset="0"/>
              </a:rPr>
              <a:t>a small reminder…</a:t>
            </a:r>
          </a:p>
        </p:txBody>
      </p:sp>
      <p:sp>
        <p:nvSpPr>
          <p:cNvPr id="6" name="TextBox 5">
            <a:extLst>
              <a:ext uri="{FF2B5EF4-FFF2-40B4-BE49-F238E27FC236}">
                <a16:creationId xmlns:a16="http://schemas.microsoft.com/office/drawing/2014/main" id="{8C238D26-776C-EF2B-9819-1735DEF8842E}"/>
              </a:ext>
            </a:extLst>
          </p:cNvPr>
          <p:cNvSpPr txBox="1"/>
          <p:nvPr/>
        </p:nvSpPr>
        <p:spPr>
          <a:xfrm>
            <a:off x="1479476" y="3739917"/>
            <a:ext cx="6981398" cy="338554"/>
          </a:xfrm>
          <a:prstGeom prst="rect">
            <a:avLst/>
          </a:prstGeom>
          <a:noFill/>
        </p:spPr>
        <p:txBody>
          <a:bodyPr wrap="none" rtlCol="0">
            <a:spAutoFit/>
          </a:bodyPr>
          <a:lstStyle/>
          <a:p>
            <a:r>
              <a:rPr lang="en-GB" sz="1600" dirty="0">
                <a:latin typeface="Trebuchet MS" panose="020B0603020202020204" pitchFamily="34" charset="0"/>
              </a:rPr>
              <a:t>once you have authenticated phones should be in the pockets on the wall</a:t>
            </a:r>
          </a:p>
        </p:txBody>
      </p:sp>
    </p:spTree>
    <p:extLst>
      <p:ext uri="{BB962C8B-B14F-4D97-AF65-F5344CB8AC3E}">
        <p14:creationId xmlns:p14="http://schemas.microsoft.com/office/powerpoint/2010/main" val="1702118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8F5D7-D0A4-702C-539B-53EC279AF2B4}"/>
              </a:ext>
            </a:extLst>
          </p:cNvPr>
          <p:cNvSpPr>
            <a:spLocks noGrp="1"/>
          </p:cNvSpPr>
          <p:nvPr>
            <p:ph type="title"/>
          </p:nvPr>
        </p:nvSpPr>
        <p:spPr/>
        <p:txBody>
          <a:bodyPr/>
          <a:lstStyle/>
          <a:p>
            <a:r>
              <a:rPr lang="en-GB" dirty="0"/>
              <a:t>Learning Objectives</a:t>
            </a:r>
          </a:p>
        </p:txBody>
      </p:sp>
      <p:sp>
        <p:nvSpPr>
          <p:cNvPr id="3" name="Content Placeholder 2">
            <a:extLst>
              <a:ext uri="{FF2B5EF4-FFF2-40B4-BE49-F238E27FC236}">
                <a16:creationId xmlns:a16="http://schemas.microsoft.com/office/drawing/2014/main" id="{CE55A06B-2A44-E594-5D96-095076362267}"/>
              </a:ext>
            </a:extLst>
          </p:cNvPr>
          <p:cNvSpPr>
            <a:spLocks noGrp="1"/>
          </p:cNvSpPr>
          <p:nvPr>
            <p:ph idx="1"/>
          </p:nvPr>
        </p:nvSpPr>
        <p:spPr/>
        <p:txBody>
          <a:bodyPr>
            <a:normAutofit/>
          </a:bodyPr>
          <a:lstStyle/>
          <a:p>
            <a:r>
              <a:rPr lang="en-GB" sz="3000" dirty="0"/>
              <a:t>By the end of the lesson, students will be able to:</a:t>
            </a:r>
          </a:p>
          <a:p>
            <a:pPr lvl="1"/>
            <a:r>
              <a:rPr lang="en-US" sz="2600" dirty="0"/>
              <a:t>Define software testing</a:t>
            </a:r>
          </a:p>
          <a:p>
            <a:pPr lvl="1"/>
            <a:r>
              <a:rPr lang="en-US" sz="2600" dirty="0"/>
              <a:t>Explain why testing is essential in software development</a:t>
            </a:r>
          </a:p>
          <a:p>
            <a:pPr lvl="1"/>
            <a:r>
              <a:rPr lang="en-US" sz="2600" dirty="0"/>
              <a:t>Describe how testing improves reliability and quality</a:t>
            </a:r>
          </a:p>
          <a:p>
            <a:pPr lvl="1"/>
            <a:r>
              <a:rPr lang="en-US" sz="2600" dirty="0"/>
              <a:t>Do some actual testing</a:t>
            </a:r>
          </a:p>
          <a:p>
            <a:pPr lvl="1"/>
            <a:r>
              <a:rPr lang="en-US" sz="2600" dirty="0"/>
              <a:t>Create a simple test plan for a software feature</a:t>
            </a:r>
            <a:endParaRPr lang="en-GB" sz="2600" dirty="0"/>
          </a:p>
        </p:txBody>
      </p:sp>
    </p:spTree>
    <p:extLst>
      <p:ext uri="{BB962C8B-B14F-4D97-AF65-F5344CB8AC3E}">
        <p14:creationId xmlns:p14="http://schemas.microsoft.com/office/powerpoint/2010/main" val="1585042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2E7B7-FC0A-3A8D-EA5E-B074FB562BA7}"/>
              </a:ext>
            </a:extLst>
          </p:cNvPr>
          <p:cNvSpPr>
            <a:spLocks noGrp="1"/>
          </p:cNvSpPr>
          <p:nvPr>
            <p:ph type="title"/>
          </p:nvPr>
        </p:nvSpPr>
        <p:spPr/>
        <p:txBody>
          <a:bodyPr/>
          <a:lstStyle/>
          <a:p>
            <a:r>
              <a:rPr lang="en-GB" dirty="0"/>
              <a:t>Key Vocabulary</a:t>
            </a:r>
          </a:p>
        </p:txBody>
      </p:sp>
      <p:graphicFrame>
        <p:nvGraphicFramePr>
          <p:cNvPr id="4" name="Table 3">
            <a:extLst>
              <a:ext uri="{FF2B5EF4-FFF2-40B4-BE49-F238E27FC236}">
                <a16:creationId xmlns:a16="http://schemas.microsoft.com/office/drawing/2014/main" id="{72AC185D-7D80-4CA4-E440-45AC631629A0}"/>
              </a:ext>
            </a:extLst>
          </p:cNvPr>
          <p:cNvGraphicFramePr>
            <a:graphicFrameLocks noGrp="1"/>
          </p:cNvGraphicFramePr>
          <p:nvPr>
            <p:extLst>
              <p:ext uri="{D42A27DB-BD31-4B8C-83A1-F6EECF244321}">
                <p14:modId xmlns:p14="http://schemas.microsoft.com/office/powerpoint/2010/main" val="4121598648"/>
              </p:ext>
            </p:extLst>
          </p:nvPr>
        </p:nvGraphicFramePr>
        <p:xfrm>
          <a:off x="603250" y="1649745"/>
          <a:ext cx="8780780" cy="3657600"/>
        </p:xfrm>
        <a:graphic>
          <a:graphicData uri="http://schemas.openxmlformats.org/drawingml/2006/table">
            <a:tbl>
              <a:tblPr firstRow="1" bandRow="1">
                <a:tableStyleId>{5C22544A-7EE6-4342-B048-85BDC9FD1C3A}</a:tableStyleId>
              </a:tblPr>
              <a:tblGrid>
                <a:gridCol w="4483100">
                  <a:extLst>
                    <a:ext uri="{9D8B030D-6E8A-4147-A177-3AD203B41FA5}">
                      <a16:colId xmlns:a16="http://schemas.microsoft.com/office/drawing/2014/main" val="485524951"/>
                    </a:ext>
                  </a:extLst>
                </a:gridCol>
                <a:gridCol w="4297680">
                  <a:extLst>
                    <a:ext uri="{9D8B030D-6E8A-4147-A177-3AD203B41FA5}">
                      <a16:colId xmlns:a16="http://schemas.microsoft.com/office/drawing/2014/main" val="1013043056"/>
                    </a:ext>
                  </a:extLst>
                </a:gridCol>
              </a:tblGrid>
              <a:tr h="370840">
                <a:tc>
                  <a:txBody>
                    <a:bodyPr/>
                    <a:lstStyle/>
                    <a:p>
                      <a:r>
                        <a:rPr lang="en-GB" sz="2400" dirty="0"/>
                        <a:t>Word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dirty="0"/>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9799260"/>
                  </a:ext>
                </a:extLst>
              </a:tr>
              <a:tr h="370840">
                <a:tc>
                  <a:txBody>
                    <a:bodyPr/>
                    <a:lstStyle/>
                    <a:p>
                      <a:r>
                        <a:rPr lang="en-GB" sz="2400" dirty="0"/>
                        <a:t>Unit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2704151"/>
                  </a:ext>
                </a:extLst>
              </a:tr>
              <a:tr h="370840">
                <a:tc>
                  <a:txBody>
                    <a:bodyPr/>
                    <a:lstStyle/>
                    <a:p>
                      <a:r>
                        <a:rPr lang="en-GB" sz="2400" dirty="0"/>
                        <a:t>Integration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1968316"/>
                  </a:ext>
                </a:extLst>
              </a:tr>
              <a:tr h="370840">
                <a:tc>
                  <a:txBody>
                    <a:bodyPr/>
                    <a:lstStyle/>
                    <a:p>
                      <a:r>
                        <a:rPr lang="en-GB" sz="2400" dirty="0"/>
                        <a:t>System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4449831"/>
                  </a:ext>
                </a:extLst>
              </a:tr>
              <a:tr h="370840">
                <a:tc>
                  <a:txBody>
                    <a:bodyPr/>
                    <a:lstStyle/>
                    <a:p>
                      <a:r>
                        <a:rPr lang="en-GB" sz="2400" dirty="0"/>
                        <a:t>User Acceptance Testing (UAT)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9984762"/>
                  </a:ext>
                </a:extLst>
              </a:tr>
              <a:tr h="370840">
                <a:tc>
                  <a:txBody>
                    <a:bodyPr/>
                    <a:lstStyle/>
                    <a:p>
                      <a:r>
                        <a:rPr lang="en-GB" sz="2400" dirty="0"/>
                        <a:t>Black Box Texting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39703"/>
                  </a:ext>
                </a:extLst>
              </a:tr>
              <a:tr h="370840">
                <a:tc>
                  <a:txBody>
                    <a:bodyPr/>
                    <a:lstStyle/>
                    <a:p>
                      <a:r>
                        <a:rPr lang="en-GB" sz="2400" dirty="0"/>
                        <a:t>White Box Texting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1799477"/>
                  </a:ext>
                </a:extLst>
              </a:tr>
              <a:tr h="370840">
                <a:tc>
                  <a:txBody>
                    <a:bodyPr/>
                    <a:lstStyle/>
                    <a:p>
                      <a:r>
                        <a:rPr lang="en-GB" sz="2400" dirty="0"/>
                        <a:t>Automated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GB"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8272196"/>
                  </a:ext>
                </a:extLst>
              </a:tr>
            </a:tbl>
          </a:graphicData>
        </a:graphic>
      </p:graphicFrame>
      <p:pic>
        <p:nvPicPr>
          <p:cNvPr id="5" name="OneNote">
            <a:extLst>
              <a:ext uri="{FF2B5EF4-FFF2-40B4-BE49-F238E27FC236}">
                <a16:creationId xmlns:a16="http://schemas.microsoft.com/office/drawing/2014/main" id="{D9363348-ADE5-FB66-0BD3-DB564A39A1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81627" y="1269758"/>
            <a:ext cx="738862" cy="759973"/>
          </a:xfrm>
          <a:prstGeom prst="rect">
            <a:avLst/>
          </a:prstGeom>
        </p:spPr>
      </p:pic>
      <p:sp>
        <p:nvSpPr>
          <p:cNvPr id="6" name="MyShape">
            <a:extLst>
              <a:ext uri="{FF2B5EF4-FFF2-40B4-BE49-F238E27FC236}">
                <a16:creationId xmlns:a16="http://schemas.microsoft.com/office/drawing/2014/main" id="{369347C6-9B36-1ECB-6AE1-143DECAC45AB}"/>
              </a:ext>
            </a:extLst>
          </p:cNvPr>
          <p:cNvSpPr/>
          <p:nvPr/>
        </p:nvSpPr>
        <p:spPr>
          <a:xfrm>
            <a:off x="9026296" y="2647188"/>
            <a:ext cx="3049524" cy="1563624"/>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Trebuchet MS" panose="020B0603020202020204" pitchFamily="34" charset="0"/>
              </a:rPr>
              <a:t>Before the end of the lesson make sure you have completed each entry in the OneNote Worksheet</a:t>
            </a:r>
          </a:p>
        </p:txBody>
      </p:sp>
    </p:spTree>
    <p:extLst>
      <p:ext uri="{BB962C8B-B14F-4D97-AF65-F5344CB8AC3E}">
        <p14:creationId xmlns:p14="http://schemas.microsoft.com/office/powerpoint/2010/main" val="881525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AD6AF-FE36-40CE-80C1-8131188A4185}"/>
              </a:ext>
            </a:extLst>
          </p:cNvPr>
          <p:cNvSpPr>
            <a:spLocks noGrp="1"/>
          </p:cNvSpPr>
          <p:nvPr>
            <p:ph type="title"/>
          </p:nvPr>
        </p:nvSpPr>
        <p:spPr/>
        <p:txBody>
          <a:bodyPr/>
          <a:lstStyle/>
          <a:p>
            <a:r>
              <a:rPr lang="en-GB" dirty="0"/>
              <a:t>Why testing is important</a:t>
            </a:r>
          </a:p>
        </p:txBody>
      </p:sp>
      <p:pic>
        <p:nvPicPr>
          <p:cNvPr id="5" name="Picture 4">
            <a:hlinkClick r:id="rId2"/>
            <a:extLst>
              <a:ext uri="{FF2B5EF4-FFF2-40B4-BE49-F238E27FC236}">
                <a16:creationId xmlns:a16="http://schemas.microsoft.com/office/drawing/2014/main" id="{138FAA4C-27AB-4184-6063-57259F834562}"/>
              </a:ext>
            </a:extLst>
          </p:cNvPr>
          <p:cNvPicPr>
            <a:picLocks noChangeAspect="1"/>
          </p:cNvPicPr>
          <p:nvPr/>
        </p:nvPicPr>
        <p:blipFill>
          <a:blip r:embed="rId3"/>
          <a:stretch>
            <a:fillRect/>
          </a:stretch>
        </p:blipFill>
        <p:spPr>
          <a:xfrm>
            <a:off x="1683184" y="1649744"/>
            <a:ext cx="7437964" cy="4396725"/>
          </a:xfrm>
          <a:prstGeom prst="rect">
            <a:avLst/>
          </a:prstGeom>
        </p:spPr>
      </p:pic>
    </p:spTree>
    <p:extLst>
      <p:ext uri="{BB962C8B-B14F-4D97-AF65-F5344CB8AC3E}">
        <p14:creationId xmlns:p14="http://schemas.microsoft.com/office/powerpoint/2010/main" val="3409118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A5A5-DB03-08D6-DFF2-E6DD5625074E}"/>
              </a:ext>
            </a:extLst>
          </p:cNvPr>
          <p:cNvSpPr>
            <a:spLocks noGrp="1"/>
          </p:cNvSpPr>
          <p:nvPr>
            <p:ph type="title"/>
          </p:nvPr>
        </p:nvSpPr>
        <p:spPr/>
        <p:txBody>
          <a:bodyPr/>
          <a:lstStyle/>
          <a:p>
            <a:r>
              <a:rPr lang="en-GB" dirty="0"/>
              <a:t>Bad eh?</a:t>
            </a:r>
          </a:p>
        </p:txBody>
      </p:sp>
      <p:sp>
        <p:nvSpPr>
          <p:cNvPr id="3" name="Content Placeholder 2">
            <a:extLst>
              <a:ext uri="{FF2B5EF4-FFF2-40B4-BE49-F238E27FC236}">
                <a16:creationId xmlns:a16="http://schemas.microsoft.com/office/drawing/2014/main" id="{928F97B1-0AB1-ECED-AE20-CD179901EF07}"/>
              </a:ext>
            </a:extLst>
          </p:cNvPr>
          <p:cNvSpPr>
            <a:spLocks noGrp="1"/>
          </p:cNvSpPr>
          <p:nvPr>
            <p:ph idx="1"/>
          </p:nvPr>
        </p:nvSpPr>
        <p:spPr/>
        <p:txBody>
          <a:bodyPr/>
          <a:lstStyle/>
          <a:p>
            <a:r>
              <a:rPr lang="en-US" dirty="0"/>
              <a:t>Would you trust this app?</a:t>
            </a:r>
          </a:p>
          <a:p>
            <a:r>
              <a:rPr lang="en-US" dirty="0"/>
              <a:t>Would a business release this?</a:t>
            </a:r>
          </a:p>
          <a:p>
            <a:r>
              <a:rPr lang="en-US" dirty="0"/>
              <a:t>What happens to reputation?</a:t>
            </a:r>
          </a:p>
          <a:p>
            <a:endParaRPr lang="en-US" dirty="0"/>
          </a:p>
          <a:p>
            <a:r>
              <a:rPr lang="en-US" dirty="0"/>
              <a:t>Testing protects users, businesses, and developers.</a:t>
            </a:r>
            <a:endParaRPr lang="en-GB" dirty="0"/>
          </a:p>
        </p:txBody>
      </p:sp>
      <p:sp>
        <p:nvSpPr>
          <p:cNvPr id="4" name="Arrow: Left 3">
            <a:extLst>
              <a:ext uri="{FF2B5EF4-FFF2-40B4-BE49-F238E27FC236}">
                <a16:creationId xmlns:a16="http://schemas.microsoft.com/office/drawing/2014/main" id="{7161DF48-40C0-01D0-D2A6-8056CE47B150}"/>
              </a:ext>
            </a:extLst>
          </p:cNvPr>
          <p:cNvSpPr/>
          <p:nvPr/>
        </p:nvSpPr>
        <p:spPr>
          <a:xfrm>
            <a:off x="4790440" y="224790"/>
            <a:ext cx="5080000" cy="1905000"/>
          </a:xfrm>
          <a:prstGeom prst="leftArrow">
            <a:avLst/>
          </a:prstGeom>
          <a:solidFill>
            <a:srgbClr val="FFFFFF"/>
          </a:solidFill>
          <a:ln w="254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Trebuchet MS" panose="020B0603020202020204" pitchFamily="34" charset="0"/>
              </a:rPr>
              <a:t>In this case: intentionally</a:t>
            </a:r>
          </a:p>
        </p:txBody>
      </p:sp>
    </p:spTree>
    <p:extLst>
      <p:ext uri="{BB962C8B-B14F-4D97-AF65-F5344CB8AC3E}">
        <p14:creationId xmlns:p14="http://schemas.microsoft.com/office/powerpoint/2010/main" val="157711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3E349-26F8-2C13-06CA-D258D50CCF92}"/>
              </a:ext>
            </a:extLst>
          </p:cNvPr>
          <p:cNvSpPr>
            <a:spLocks noGrp="1"/>
          </p:cNvSpPr>
          <p:nvPr>
            <p:ph type="title"/>
          </p:nvPr>
        </p:nvSpPr>
        <p:spPr/>
        <p:txBody>
          <a:bodyPr/>
          <a:lstStyle/>
          <a:p>
            <a:r>
              <a:rPr lang="en-GB" dirty="0"/>
              <a:t>What is testing?</a:t>
            </a:r>
          </a:p>
        </p:txBody>
      </p:sp>
      <p:sp>
        <p:nvSpPr>
          <p:cNvPr id="3" name="Content Placeholder 2">
            <a:extLst>
              <a:ext uri="{FF2B5EF4-FFF2-40B4-BE49-F238E27FC236}">
                <a16:creationId xmlns:a16="http://schemas.microsoft.com/office/drawing/2014/main" id="{001D468D-F47E-6E4E-0786-3CFA8718A283}"/>
              </a:ext>
            </a:extLst>
          </p:cNvPr>
          <p:cNvSpPr>
            <a:spLocks noGrp="1"/>
          </p:cNvSpPr>
          <p:nvPr>
            <p:ph idx="1"/>
          </p:nvPr>
        </p:nvSpPr>
        <p:spPr/>
        <p:txBody>
          <a:bodyPr>
            <a:normAutofit/>
          </a:bodyPr>
          <a:lstStyle/>
          <a:p>
            <a:r>
              <a:rPr lang="en-US" sz="3200" dirty="0"/>
              <a:t>Testing is the process of checking that software:</a:t>
            </a:r>
          </a:p>
          <a:p>
            <a:pPr lvl="1"/>
            <a:r>
              <a:rPr lang="en-US" sz="3200" dirty="0"/>
              <a:t>Works as expected</a:t>
            </a:r>
          </a:p>
          <a:p>
            <a:pPr lvl="1"/>
            <a:r>
              <a:rPr lang="en-US" sz="3200" dirty="0"/>
              <a:t>Produces correct results</a:t>
            </a:r>
          </a:p>
          <a:p>
            <a:pPr lvl="1"/>
            <a:r>
              <a:rPr lang="en-US" sz="3200" dirty="0"/>
              <a:t>Handles errors properly</a:t>
            </a:r>
          </a:p>
          <a:p>
            <a:pPr lvl="1"/>
            <a:r>
              <a:rPr lang="en-US" sz="3200" dirty="0"/>
              <a:t>Does not crash</a:t>
            </a:r>
            <a:endParaRPr lang="en-GB" sz="3200" dirty="0"/>
          </a:p>
        </p:txBody>
      </p:sp>
    </p:spTree>
    <p:extLst>
      <p:ext uri="{BB962C8B-B14F-4D97-AF65-F5344CB8AC3E}">
        <p14:creationId xmlns:p14="http://schemas.microsoft.com/office/powerpoint/2010/main" val="99188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4DED3-DDA2-E4A0-6E8E-9D9EF6E219BD}"/>
              </a:ext>
            </a:extLst>
          </p:cNvPr>
          <p:cNvSpPr>
            <a:spLocks noGrp="1"/>
          </p:cNvSpPr>
          <p:nvPr>
            <p:ph type="title"/>
          </p:nvPr>
        </p:nvSpPr>
        <p:spPr>
          <a:xfrm>
            <a:off x="292290" y="320676"/>
            <a:ext cx="9452211" cy="739640"/>
          </a:xfrm>
        </p:spPr>
        <p:txBody>
          <a:bodyPr>
            <a:normAutofit/>
          </a:bodyPr>
          <a:lstStyle/>
          <a:p>
            <a:r>
              <a:rPr lang="en-GB" sz="4000" b="1" dirty="0"/>
              <a:t>The importance of Software Testing</a:t>
            </a:r>
            <a:endParaRPr lang="en-GB" sz="4000" dirty="0"/>
          </a:p>
        </p:txBody>
      </p:sp>
      <p:sp>
        <p:nvSpPr>
          <p:cNvPr id="3" name="Content Placeholder 2">
            <a:extLst>
              <a:ext uri="{FF2B5EF4-FFF2-40B4-BE49-F238E27FC236}">
                <a16:creationId xmlns:a16="http://schemas.microsoft.com/office/drawing/2014/main" id="{6AE3BD84-3C06-7CA1-61FC-50ECA598F83C}"/>
              </a:ext>
            </a:extLst>
          </p:cNvPr>
          <p:cNvSpPr>
            <a:spLocks noGrp="1"/>
          </p:cNvSpPr>
          <p:nvPr>
            <p:ph idx="1"/>
          </p:nvPr>
        </p:nvSpPr>
        <p:spPr>
          <a:xfrm>
            <a:off x="292289" y="1060315"/>
            <a:ext cx="9452211" cy="5680953"/>
          </a:xfrm>
          <a:solidFill>
            <a:schemeClr val="bg1"/>
          </a:solidFill>
        </p:spPr>
        <p:txBody>
          <a:bodyPr>
            <a:noAutofit/>
          </a:bodyPr>
          <a:lstStyle/>
          <a:p>
            <a:pPr marL="0" indent="0" fontAlgn="base">
              <a:lnSpc>
                <a:spcPct val="100000"/>
              </a:lnSpc>
              <a:buNone/>
            </a:pPr>
            <a:r>
              <a:rPr lang="en-GB" sz="1800" dirty="0"/>
              <a:t>Software bugs can cause potential monetary and human loss. There are many examples in history that clearly depicts that without the testing phase in software development lot of damage was incurred. Below are some examples:</a:t>
            </a:r>
          </a:p>
          <a:p>
            <a:pPr fontAlgn="base">
              <a:lnSpc>
                <a:spcPct val="100000"/>
              </a:lnSpc>
            </a:pPr>
            <a:r>
              <a:rPr lang="en-GB" sz="1800" b="1" dirty="0"/>
              <a:t>1994: </a:t>
            </a:r>
            <a:r>
              <a:rPr lang="en-GB" sz="1800" dirty="0"/>
              <a:t>China Airlines Airbus A300 crashed due to a software bug killing 264 people.</a:t>
            </a:r>
          </a:p>
          <a:p>
            <a:pPr fontAlgn="base">
              <a:lnSpc>
                <a:spcPct val="100000"/>
              </a:lnSpc>
            </a:pPr>
            <a:r>
              <a:rPr lang="en-GB" sz="1800" b="1" dirty="0"/>
              <a:t>1996: </a:t>
            </a:r>
            <a:r>
              <a:rPr lang="en-GB" sz="1800" dirty="0"/>
              <a:t>A software bug caused U.S. bank accounts of 823 customers to be credited with 920 million US dollars.</a:t>
            </a:r>
          </a:p>
          <a:p>
            <a:pPr fontAlgn="base">
              <a:lnSpc>
                <a:spcPct val="100000"/>
              </a:lnSpc>
            </a:pPr>
            <a:r>
              <a:rPr lang="en-GB" sz="1800" b="1" dirty="0"/>
              <a:t>1999: </a:t>
            </a:r>
            <a:r>
              <a:rPr lang="en-GB" sz="1800" dirty="0"/>
              <a:t>A software bug caused the failure of a $1.2 billion military satellite launch.</a:t>
            </a:r>
          </a:p>
          <a:p>
            <a:pPr fontAlgn="base">
              <a:lnSpc>
                <a:spcPct val="100000"/>
              </a:lnSpc>
            </a:pPr>
            <a:r>
              <a:rPr lang="en-GB" sz="1800" b="1" dirty="0"/>
              <a:t>1999: </a:t>
            </a:r>
            <a:r>
              <a:rPr lang="en-GB" sz="1800" dirty="0"/>
              <a:t>Fujitsu’s Horizon IT system caused more than 900 </a:t>
            </a:r>
            <a:r>
              <a:rPr lang="en-GB" sz="1800" dirty="0" err="1"/>
              <a:t>Subpostmasters</a:t>
            </a:r>
            <a:r>
              <a:rPr lang="en-GB" sz="1800" dirty="0"/>
              <a:t> to be wrongly accused and even prosecuted for theft and fraud, caused by bugs in the system,</a:t>
            </a:r>
          </a:p>
          <a:p>
            <a:pPr fontAlgn="base">
              <a:lnSpc>
                <a:spcPct val="100000"/>
              </a:lnSpc>
            </a:pPr>
            <a:r>
              <a:rPr lang="en-GB" sz="1800" b="1" dirty="0"/>
              <a:t>2015: </a:t>
            </a:r>
            <a:r>
              <a:rPr lang="en-GB" sz="1800" dirty="0"/>
              <a:t>A software bug in the F-35 fighter plane resulted in making it unable to detect targets correctly.</a:t>
            </a:r>
          </a:p>
          <a:p>
            <a:pPr fontAlgn="base">
              <a:lnSpc>
                <a:spcPct val="100000"/>
              </a:lnSpc>
            </a:pPr>
            <a:r>
              <a:rPr lang="en-GB" sz="1800" b="1" dirty="0"/>
              <a:t>2015: B</a:t>
            </a:r>
            <a:r>
              <a:rPr lang="en-GB" sz="1800" dirty="0"/>
              <a:t>loomberg terminal in London crashed due to a software bug affecting 300,000 traders on the financial market and forcing the government to postpone the 3bn pound debt sale.</a:t>
            </a:r>
          </a:p>
          <a:p>
            <a:pPr fontAlgn="base">
              <a:lnSpc>
                <a:spcPct val="100000"/>
              </a:lnSpc>
            </a:pPr>
            <a:r>
              <a:rPr lang="en-GB" sz="1800" b="1" dirty="0"/>
              <a:t>2023:</a:t>
            </a:r>
            <a:r>
              <a:rPr lang="en-GB" sz="1800" dirty="0"/>
              <a:t> Starbucks was forced to close more than 60% of its outlet in the U.S. and Canada due to a software failure in its POS system.</a:t>
            </a:r>
          </a:p>
        </p:txBody>
      </p:sp>
      <p:sp>
        <p:nvSpPr>
          <p:cNvPr id="4" name="Note this down">
            <a:extLst>
              <a:ext uri="{FF2B5EF4-FFF2-40B4-BE49-F238E27FC236}">
                <a16:creationId xmlns:a16="http://schemas.microsoft.com/office/drawing/2014/main" id="{0553E2CB-667A-3B14-CE7F-EA400297A3D1}"/>
              </a:ext>
            </a:extLst>
          </p:cNvPr>
          <p:cNvSpPr/>
          <p:nvPr/>
        </p:nvSpPr>
        <p:spPr>
          <a:xfrm>
            <a:off x="10021504" y="249129"/>
            <a:ext cx="1873045" cy="29901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dirty="0">
                <a:latin typeface="Trebuchet MS" panose="020B0603020202020204" pitchFamily="34" charset="0"/>
              </a:rPr>
              <a:t>See “Programming’s Greatest Mistakes” by Mark Rendel </a:t>
            </a:r>
          </a:p>
          <a:p>
            <a:pPr algn="ctr"/>
            <a:endParaRPr lang="en-GB" sz="1400" dirty="0">
              <a:latin typeface="Trebuchet MS" panose="020B0603020202020204" pitchFamily="34" charset="0"/>
            </a:endParaRPr>
          </a:p>
          <a:p>
            <a:pPr algn="ctr"/>
            <a:r>
              <a:rPr lang="en-GB" sz="1400" dirty="0">
                <a:latin typeface="Trebuchet MS" panose="020B0603020202020204" pitchFamily="34" charset="0"/>
              </a:rPr>
              <a:t>Link in Teams / Classwork</a:t>
            </a:r>
          </a:p>
        </p:txBody>
      </p:sp>
      <p:sp>
        <p:nvSpPr>
          <p:cNvPr id="5" name="Note this down">
            <a:extLst>
              <a:ext uri="{FF2B5EF4-FFF2-40B4-BE49-F238E27FC236}">
                <a16:creationId xmlns:a16="http://schemas.microsoft.com/office/drawing/2014/main" id="{B7EDE8D3-8767-1997-E169-0035E51F3665}"/>
              </a:ext>
            </a:extLst>
          </p:cNvPr>
          <p:cNvSpPr/>
          <p:nvPr/>
        </p:nvSpPr>
        <p:spPr>
          <a:xfrm>
            <a:off x="10021504" y="4017523"/>
            <a:ext cx="1873045" cy="152616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dirty="0">
                <a:latin typeface="Trebuchet MS" panose="020B0603020202020204" pitchFamily="34" charset="0"/>
              </a:rPr>
              <a:t>Which example was worse: financial loss or human loss?</a:t>
            </a:r>
          </a:p>
        </p:txBody>
      </p:sp>
    </p:spTree>
    <p:extLst>
      <p:ext uri="{BB962C8B-B14F-4D97-AF65-F5344CB8AC3E}">
        <p14:creationId xmlns:p14="http://schemas.microsoft.com/office/powerpoint/2010/main" val="21370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995D09-ECED-BE14-7DBA-806FFE3FC409}"/>
              </a:ext>
            </a:extLst>
          </p:cNvPr>
          <p:cNvSpPr>
            <a:spLocks noGrp="1"/>
          </p:cNvSpPr>
          <p:nvPr>
            <p:ph type="title"/>
          </p:nvPr>
        </p:nvSpPr>
        <p:spPr>
          <a:xfrm>
            <a:off x="214443" y="843976"/>
            <a:ext cx="9512490" cy="2852737"/>
          </a:xfrm>
        </p:spPr>
        <p:txBody>
          <a:bodyPr/>
          <a:lstStyle/>
          <a:p>
            <a:pPr algn="ctr"/>
            <a:r>
              <a:rPr lang="en-GB" dirty="0"/>
              <a:t>“You do not write code, you debug it”</a:t>
            </a:r>
          </a:p>
        </p:txBody>
      </p:sp>
    </p:spTree>
    <p:extLst>
      <p:ext uri="{BB962C8B-B14F-4D97-AF65-F5344CB8AC3E}">
        <p14:creationId xmlns:p14="http://schemas.microsoft.com/office/powerpoint/2010/main" val="206919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8B62-4CB5-7204-FB25-55EF46D3DC83}"/>
              </a:ext>
            </a:extLst>
          </p:cNvPr>
          <p:cNvSpPr>
            <a:spLocks noGrp="1"/>
          </p:cNvSpPr>
          <p:nvPr>
            <p:ph type="title"/>
          </p:nvPr>
        </p:nvSpPr>
        <p:spPr/>
        <p:txBody>
          <a:bodyPr/>
          <a:lstStyle/>
          <a:p>
            <a:r>
              <a:rPr lang="en-GB" dirty="0"/>
              <a:t>Different Levels of Testing </a:t>
            </a:r>
          </a:p>
        </p:txBody>
      </p:sp>
      <p:sp>
        <p:nvSpPr>
          <p:cNvPr id="4" name="Content Placeholder 3">
            <a:extLst>
              <a:ext uri="{FF2B5EF4-FFF2-40B4-BE49-F238E27FC236}">
                <a16:creationId xmlns:a16="http://schemas.microsoft.com/office/drawing/2014/main" id="{2E09AA79-3A3F-3A7F-E786-E9B6ACBB25AB}"/>
              </a:ext>
            </a:extLst>
          </p:cNvPr>
          <p:cNvSpPr>
            <a:spLocks noGrp="1"/>
          </p:cNvSpPr>
          <p:nvPr>
            <p:ph sz="half" idx="1"/>
          </p:nvPr>
        </p:nvSpPr>
        <p:spPr/>
        <p:txBody>
          <a:bodyPr>
            <a:normAutofit fontScale="92500" lnSpcReduction="10000"/>
          </a:bodyPr>
          <a:lstStyle/>
          <a:p>
            <a:pPr marL="514350" indent="-514350">
              <a:buFont typeface="+mj-lt"/>
              <a:buAutoNum type="arabicPeriod"/>
            </a:pPr>
            <a:r>
              <a:rPr lang="en-US" dirty="0"/>
              <a:t>A developer checks a single function that calculates tax.</a:t>
            </a:r>
          </a:p>
          <a:p>
            <a:pPr marL="514350" indent="-514350">
              <a:buFont typeface="+mj-lt"/>
              <a:buAutoNum type="arabicPeriod"/>
            </a:pPr>
            <a:r>
              <a:rPr lang="en-US" dirty="0"/>
              <a:t>Two modules (login + database) are tested together.</a:t>
            </a:r>
          </a:p>
          <a:p>
            <a:pPr marL="514350" indent="-514350">
              <a:buFont typeface="+mj-lt"/>
              <a:buAutoNum type="arabicPeriod"/>
            </a:pPr>
            <a:r>
              <a:rPr lang="en-US" dirty="0"/>
              <a:t>The whole finished app is tested before release.</a:t>
            </a:r>
          </a:p>
          <a:p>
            <a:pPr marL="514350" indent="-514350">
              <a:buFont typeface="+mj-lt"/>
              <a:buAutoNum type="arabicPeriod"/>
            </a:pPr>
            <a:r>
              <a:rPr lang="en-US" dirty="0"/>
              <a:t>Customers try the system before launch.</a:t>
            </a:r>
            <a:endParaRPr lang="en-GB" dirty="0"/>
          </a:p>
        </p:txBody>
      </p:sp>
      <p:sp>
        <p:nvSpPr>
          <p:cNvPr id="5" name="Content Placeholder 4">
            <a:extLst>
              <a:ext uri="{FF2B5EF4-FFF2-40B4-BE49-F238E27FC236}">
                <a16:creationId xmlns:a16="http://schemas.microsoft.com/office/drawing/2014/main" id="{20011867-7852-31EF-621E-83B070A86361}"/>
              </a:ext>
            </a:extLst>
          </p:cNvPr>
          <p:cNvSpPr>
            <a:spLocks noGrp="1"/>
          </p:cNvSpPr>
          <p:nvPr>
            <p:ph sz="half" idx="2"/>
          </p:nvPr>
        </p:nvSpPr>
        <p:spPr/>
        <p:txBody>
          <a:bodyPr>
            <a:normAutofit fontScale="92500" lnSpcReduction="10000"/>
          </a:bodyPr>
          <a:lstStyle/>
          <a:p>
            <a:pPr marL="514350" indent="-514350">
              <a:buFont typeface="+mj-lt"/>
              <a:buAutoNum type="alphaUcPeriod"/>
            </a:pPr>
            <a:r>
              <a:rPr lang="en-GB" dirty="0"/>
              <a:t>UAT</a:t>
            </a:r>
          </a:p>
          <a:p>
            <a:pPr marL="514350" indent="-514350">
              <a:buFont typeface="+mj-lt"/>
              <a:buAutoNum type="alphaUcPeriod"/>
            </a:pPr>
            <a:r>
              <a:rPr lang="en-GB" dirty="0"/>
              <a:t>Unit</a:t>
            </a:r>
          </a:p>
          <a:p>
            <a:pPr marL="514350" indent="-514350">
              <a:buFont typeface="+mj-lt"/>
              <a:buAutoNum type="alphaUcPeriod"/>
            </a:pPr>
            <a:r>
              <a:rPr lang="en-GB" dirty="0"/>
              <a:t>System</a:t>
            </a:r>
          </a:p>
          <a:p>
            <a:pPr marL="514350" indent="-514350">
              <a:buFont typeface="+mj-lt"/>
              <a:buAutoNum type="alphaUcPeriod"/>
            </a:pPr>
            <a:r>
              <a:rPr lang="en-GB" dirty="0"/>
              <a:t>Integration</a:t>
            </a:r>
          </a:p>
        </p:txBody>
      </p:sp>
      <p:sp>
        <p:nvSpPr>
          <p:cNvPr id="7" name="Working Independently">
            <a:extLst>
              <a:ext uri="{FF2B5EF4-FFF2-40B4-BE49-F238E27FC236}">
                <a16:creationId xmlns:a16="http://schemas.microsoft.com/office/drawing/2014/main" id="{A9D46614-4371-AB00-8129-B59DD7268A71}"/>
              </a:ext>
            </a:extLst>
          </p:cNvPr>
          <p:cNvSpPr/>
          <p:nvPr/>
        </p:nvSpPr>
        <p:spPr>
          <a:xfrm>
            <a:off x="10053961" y="615345"/>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8" name="Minutes display">
            <a:extLst>
              <a:ext uri="{FF2B5EF4-FFF2-40B4-BE49-F238E27FC236}">
                <a16:creationId xmlns:a16="http://schemas.microsoft.com/office/drawing/2014/main" id="{2A5264F7-5CB5-3F6B-A7D4-8C6D584517A7}"/>
              </a:ext>
            </a:extLst>
          </p:cNvPr>
          <p:cNvSpPr/>
          <p:nvPr/>
        </p:nvSpPr>
        <p:spPr>
          <a:xfrm>
            <a:off x="10461597" y="164623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5</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
        <p:nvSpPr>
          <p:cNvPr id="9" name="MyShape">
            <a:extLst>
              <a:ext uri="{FF2B5EF4-FFF2-40B4-BE49-F238E27FC236}">
                <a16:creationId xmlns:a16="http://schemas.microsoft.com/office/drawing/2014/main" id="{2C7080AF-EE97-37B2-53F4-FFFE2C374422}"/>
              </a:ext>
            </a:extLst>
          </p:cNvPr>
          <p:cNvSpPr/>
          <p:nvPr/>
        </p:nvSpPr>
        <p:spPr>
          <a:xfrm>
            <a:off x="5626608" y="4091939"/>
            <a:ext cx="3814572" cy="2445385"/>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000000"/>
                </a:solidFill>
                <a:latin typeface="Trebuchet MS" panose="020B0603020202020204" pitchFamily="34" charset="0"/>
              </a:rPr>
              <a:t>Research and match the definition to the testing level</a:t>
            </a:r>
          </a:p>
        </p:txBody>
      </p:sp>
    </p:spTree>
    <p:extLst>
      <p:ext uri="{BB962C8B-B14F-4D97-AF65-F5344CB8AC3E}">
        <p14:creationId xmlns:p14="http://schemas.microsoft.com/office/powerpoint/2010/main" val="738617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D468-B976-1768-DFA9-0386D8D3404D}"/>
              </a:ext>
            </a:extLst>
          </p:cNvPr>
          <p:cNvSpPr>
            <a:spLocks noGrp="1"/>
          </p:cNvSpPr>
          <p:nvPr>
            <p:ph type="title"/>
          </p:nvPr>
        </p:nvSpPr>
        <p:spPr/>
        <p:txBody>
          <a:bodyPr>
            <a:normAutofit fontScale="90000"/>
          </a:bodyPr>
          <a:lstStyle/>
          <a:p>
            <a:r>
              <a:rPr lang="en-GB" b="1" dirty="0"/>
              <a:t>Different Levels of Software Testing</a:t>
            </a:r>
            <a:br>
              <a:rPr lang="en-GB" b="1" dirty="0"/>
            </a:br>
            <a:endParaRPr lang="en-GB" dirty="0"/>
          </a:p>
        </p:txBody>
      </p:sp>
      <p:sp>
        <p:nvSpPr>
          <p:cNvPr id="3" name="Content Placeholder 2">
            <a:extLst>
              <a:ext uri="{FF2B5EF4-FFF2-40B4-BE49-F238E27FC236}">
                <a16:creationId xmlns:a16="http://schemas.microsoft.com/office/drawing/2014/main" id="{C2BB800E-6298-BA52-7508-78CF210CB3BA}"/>
              </a:ext>
            </a:extLst>
          </p:cNvPr>
          <p:cNvSpPr>
            <a:spLocks noGrp="1"/>
          </p:cNvSpPr>
          <p:nvPr>
            <p:ph idx="1"/>
          </p:nvPr>
        </p:nvSpPr>
        <p:spPr>
          <a:xfrm>
            <a:off x="292290" y="1128409"/>
            <a:ext cx="9452211" cy="5045379"/>
          </a:xfrm>
        </p:spPr>
        <p:txBody>
          <a:bodyPr>
            <a:normAutofit fontScale="62500" lnSpcReduction="20000"/>
          </a:bodyPr>
          <a:lstStyle/>
          <a:p>
            <a:pPr marL="0" indent="0" fontAlgn="base">
              <a:lnSpc>
                <a:spcPct val="120000"/>
              </a:lnSpc>
              <a:buNone/>
            </a:pPr>
            <a:r>
              <a:rPr lang="en-GB" dirty="0"/>
              <a:t>In Software testing there are Different Levels of Testing can be majorly classified into 4 levels:</a:t>
            </a:r>
          </a:p>
          <a:p>
            <a:pPr fontAlgn="base">
              <a:lnSpc>
                <a:spcPct val="120000"/>
              </a:lnSpc>
            </a:pPr>
            <a:r>
              <a:rPr lang="en-GB" b="1" dirty="0"/>
              <a:t>Unit Testing: </a:t>
            </a:r>
            <a:r>
              <a:rPr lang="en-GB" dirty="0"/>
              <a:t>In this type of testing, errors are detected individually from every component or unit by individually testing the components or units of code to ensure that they are fit for use by the developers. It is the smallest testable part of the software.</a:t>
            </a:r>
          </a:p>
          <a:p>
            <a:pPr fontAlgn="base">
              <a:lnSpc>
                <a:spcPct val="120000"/>
              </a:lnSpc>
            </a:pPr>
            <a:r>
              <a:rPr lang="en-GB" b="1" dirty="0"/>
              <a:t>Integration Testing:</a:t>
            </a:r>
            <a:r>
              <a:rPr lang="en-GB" dirty="0"/>
              <a:t> In this testing, two or more modules which are unit tested are integrated to test i.e., technique interacting components, and are then verified if these integrated modules work as per the expectation or not, and interface errors are also detected.</a:t>
            </a:r>
          </a:p>
          <a:p>
            <a:pPr fontAlgn="base">
              <a:lnSpc>
                <a:spcPct val="120000"/>
              </a:lnSpc>
            </a:pPr>
            <a:r>
              <a:rPr lang="en-GB" b="1" dirty="0"/>
              <a:t>System Testing:</a:t>
            </a:r>
            <a:r>
              <a:rPr lang="en-GB" dirty="0"/>
              <a:t> In system testing, complete and integrated Software are tested i.e., all the system elements forming the system are tested as a whole to meet the requirements of the system.</a:t>
            </a:r>
          </a:p>
          <a:p>
            <a:pPr fontAlgn="base">
              <a:lnSpc>
                <a:spcPct val="120000"/>
              </a:lnSpc>
            </a:pPr>
            <a:r>
              <a:rPr lang="en-GB" b="1" dirty="0"/>
              <a:t>User Acceptance Testing (UAT):</a:t>
            </a:r>
            <a:r>
              <a:rPr lang="en-GB" dirty="0"/>
              <a:t> This is a kind of testing conducted to ensure that the requirements of the users are fulfilled before its delivery and that the software works correctly in the user’s working environment.</a:t>
            </a:r>
          </a:p>
          <a:p>
            <a:pPr>
              <a:lnSpc>
                <a:spcPct val="120000"/>
              </a:lnSpc>
            </a:pPr>
            <a:endParaRPr lang="en-GB" dirty="0"/>
          </a:p>
        </p:txBody>
      </p:sp>
    </p:spTree>
    <p:extLst>
      <p:ext uri="{BB962C8B-B14F-4D97-AF65-F5344CB8AC3E}">
        <p14:creationId xmlns:p14="http://schemas.microsoft.com/office/powerpoint/2010/main" val="242465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708C-1C69-9BA9-1674-14F0FE41BD36}"/>
              </a:ext>
            </a:extLst>
          </p:cNvPr>
          <p:cNvSpPr>
            <a:spLocks noGrp="1"/>
          </p:cNvSpPr>
          <p:nvPr>
            <p:ph type="title"/>
          </p:nvPr>
        </p:nvSpPr>
        <p:spPr/>
        <p:txBody>
          <a:bodyPr/>
          <a:lstStyle/>
          <a:p>
            <a:r>
              <a:rPr lang="en-GB" dirty="0"/>
              <a:t>Real world context</a:t>
            </a:r>
          </a:p>
        </p:txBody>
      </p:sp>
      <p:sp>
        <p:nvSpPr>
          <p:cNvPr id="3" name="Content Placeholder 2">
            <a:extLst>
              <a:ext uri="{FF2B5EF4-FFF2-40B4-BE49-F238E27FC236}">
                <a16:creationId xmlns:a16="http://schemas.microsoft.com/office/drawing/2014/main" id="{72AB7FD8-6172-23A7-4505-E29992EEC2A6}"/>
              </a:ext>
            </a:extLst>
          </p:cNvPr>
          <p:cNvSpPr>
            <a:spLocks noGrp="1"/>
          </p:cNvSpPr>
          <p:nvPr>
            <p:ph idx="1"/>
          </p:nvPr>
        </p:nvSpPr>
        <p:spPr/>
        <p:txBody>
          <a:bodyPr/>
          <a:lstStyle/>
          <a:p>
            <a:r>
              <a:rPr lang="en-US" dirty="0"/>
              <a:t>Large companies invest heavily in QA teams.</a:t>
            </a:r>
          </a:p>
          <a:p>
            <a:r>
              <a:rPr lang="en-US" dirty="0"/>
              <a:t>Examples of companies where testing is critical:</a:t>
            </a:r>
          </a:p>
          <a:p>
            <a:pPr lvl="1"/>
            <a:r>
              <a:rPr lang="en-US" dirty="0"/>
              <a:t>Microsoft</a:t>
            </a:r>
          </a:p>
          <a:p>
            <a:pPr lvl="1"/>
            <a:r>
              <a:rPr lang="en-US" dirty="0"/>
              <a:t>Google</a:t>
            </a:r>
          </a:p>
          <a:p>
            <a:pPr lvl="1"/>
            <a:r>
              <a:rPr lang="en-US" dirty="0"/>
              <a:t>Apple</a:t>
            </a:r>
          </a:p>
          <a:p>
            <a:pPr marL="0" indent="0">
              <a:buNone/>
            </a:pPr>
            <a:endParaRPr lang="en-US" dirty="0"/>
          </a:p>
          <a:p>
            <a:pPr marL="0" indent="0">
              <a:buNone/>
            </a:pPr>
            <a:r>
              <a:rPr lang="en-US" dirty="0"/>
              <a:t>Imagine if your banking app crashed during a transfer.</a:t>
            </a:r>
            <a:endParaRPr lang="en-GB" dirty="0"/>
          </a:p>
        </p:txBody>
      </p:sp>
    </p:spTree>
    <p:extLst>
      <p:ext uri="{BB962C8B-B14F-4D97-AF65-F5344CB8AC3E}">
        <p14:creationId xmlns:p14="http://schemas.microsoft.com/office/powerpoint/2010/main" val="247177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11A418-2E06-A526-DB8F-00DAA4D604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826" y="0"/>
            <a:ext cx="6666667" cy="6857143"/>
          </a:xfrm>
          <a:prstGeom prst="rect">
            <a:avLst/>
          </a:prstGeom>
        </p:spPr>
      </p:pic>
    </p:spTree>
    <p:extLst>
      <p:ext uri="{BB962C8B-B14F-4D97-AF65-F5344CB8AC3E}">
        <p14:creationId xmlns:p14="http://schemas.microsoft.com/office/powerpoint/2010/main" val="695728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BBB1-0AA8-643D-1B69-A7A96C0DE2AB}"/>
              </a:ext>
            </a:extLst>
          </p:cNvPr>
          <p:cNvSpPr>
            <a:spLocks noGrp="1"/>
          </p:cNvSpPr>
          <p:nvPr>
            <p:ph type="title"/>
          </p:nvPr>
        </p:nvSpPr>
        <p:spPr/>
        <p:txBody>
          <a:bodyPr/>
          <a:lstStyle/>
          <a:p>
            <a:r>
              <a:rPr lang="en-GB" dirty="0"/>
              <a:t>Types of Software Testing</a:t>
            </a:r>
          </a:p>
        </p:txBody>
      </p:sp>
      <p:pic>
        <p:nvPicPr>
          <p:cNvPr id="4" name="Picture 3">
            <a:extLst>
              <a:ext uri="{FF2B5EF4-FFF2-40B4-BE49-F238E27FC236}">
                <a16:creationId xmlns:a16="http://schemas.microsoft.com/office/drawing/2014/main" id="{0A06C998-A7D2-D494-BD3B-BCC80214683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37594" y="1377916"/>
            <a:ext cx="8507012" cy="5039428"/>
          </a:xfrm>
          <a:prstGeom prst="rect">
            <a:avLst/>
          </a:prstGeom>
        </p:spPr>
      </p:pic>
    </p:spTree>
    <p:extLst>
      <p:ext uri="{BB962C8B-B14F-4D97-AF65-F5344CB8AC3E}">
        <p14:creationId xmlns:p14="http://schemas.microsoft.com/office/powerpoint/2010/main" val="1453053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DDFF-9BF0-14AF-7886-EC7838E78FA9}"/>
              </a:ext>
            </a:extLst>
          </p:cNvPr>
          <p:cNvSpPr>
            <a:spLocks noGrp="1"/>
          </p:cNvSpPr>
          <p:nvPr>
            <p:ph type="title"/>
          </p:nvPr>
        </p:nvSpPr>
        <p:spPr/>
        <p:txBody>
          <a:bodyPr/>
          <a:lstStyle/>
          <a:p>
            <a:r>
              <a:rPr lang="en-GB" dirty="0"/>
              <a:t>What are the colour boxes?</a:t>
            </a:r>
          </a:p>
        </p:txBody>
      </p:sp>
      <p:grpSp>
        <p:nvGrpSpPr>
          <p:cNvPr id="13" name="Group 12">
            <a:extLst>
              <a:ext uri="{FF2B5EF4-FFF2-40B4-BE49-F238E27FC236}">
                <a16:creationId xmlns:a16="http://schemas.microsoft.com/office/drawing/2014/main" id="{C73DF76A-B972-DF71-959C-F9019ED244EC}"/>
              </a:ext>
            </a:extLst>
          </p:cNvPr>
          <p:cNvGrpSpPr/>
          <p:nvPr/>
        </p:nvGrpSpPr>
        <p:grpSpPr>
          <a:xfrm>
            <a:off x="486843" y="1459148"/>
            <a:ext cx="2402272" cy="4406630"/>
            <a:chOff x="486843" y="1459148"/>
            <a:chExt cx="2402272" cy="4406630"/>
          </a:xfrm>
        </p:grpSpPr>
        <p:sp>
          <p:nvSpPr>
            <p:cNvPr id="4" name="Rectangle 3">
              <a:extLst>
                <a:ext uri="{FF2B5EF4-FFF2-40B4-BE49-F238E27FC236}">
                  <a16:creationId xmlns:a16="http://schemas.microsoft.com/office/drawing/2014/main" id="{5136744D-99D5-708C-F89B-61C93D2AEB08}"/>
                </a:ext>
              </a:extLst>
            </p:cNvPr>
            <p:cNvSpPr/>
            <p:nvPr/>
          </p:nvSpPr>
          <p:spPr>
            <a:xfrm>
              <a:off x="486843" y="1459148"/>
              <a:ext cx="2295267"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White Box</a:t>
              </a:r>
            </a:p>
          </p:txBody>
        </p:sp>
        <p:sp>
          <p:nvSpPr>
            <p:cNvPr id="7" name="Arrow: Up 6">
              <a:extLst>
                <a:ext uri="{FF2B5EF4-FFF2-40B4-BE49-F238E27FC236}">
                  <a16:creationId xmlns:a16="http://schemas.microsoft.com/office/drawing/2014/main" id="{CFFBB9F0-2156-3D13-5B75-B8CCAB4487AC}"/>
                </a:ext>
              </a:extLst>
            </p:cNvPr>
            <p:cNvSpPr/>
            <p:nvPr/>
          </p:nvSpPr>
          <p:spPr>
            <a:xfrm>
              <a:off x="486843" y="2480553"/>
              <a:ext cx="2295267" cy="2295728"/>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Focus on internal operation with ref to Source Code</a:t>
              </a:r>
            </a:p>
          </p:txBody>
        </p:sp>
        <p:sp>
          <p:nvSpPr>
            <p:cNvPr id="10" name="Rectangle 9">
              <a:extLst>
                <a:ext uri="{FF2B5EF4-FFF2-40B4-BE49-F238E27FC236}">
                  <a16:creationId xmlns:a16="http://schemas.microsoft.com/office/drawing/2014/main" id="{900D145D-1CB8-7C60-D4A6-94C608F4CB54}"/>
                </a:ext>
              </a:extLst>
            </p:cNvPr>
            <p:cNvSpPr/>
            <p:nvPr/>
          </p:nvSpPr>
          <p:spPr>
            <a:xfrm>
              <a:off x="486843" y="5000016"/>
              <a:ext cx="2402272"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Usually done by developers</a:t>
              </a:r>
            </a:p>
          </p:txBody>
        </p:sp>
      </p:grpSp>
      <p:grpSp>
        <p:nvGrpSpPr>
          <p:cNvPr id="14" name="Group 13">
            <a:extLst>
              <a:ext uri="{FF2B5EF4-FFF2-40B4-BE49-F238E27FC236}">
                <a16:creationId xmlns:a16="http://schemas.microsoft.com/office/drawing/2014/main" id="{F5FE36F3-A78B-D77D-92D4-D6218AC5C5EC}"/>
              </a:ext>
            </a:extLst>
          </p:cNvPr>
          <p:cNvGrpSpPr/>
          <p:nvPr/>
        </p:nvGrpSpPr>
        <p:grpSpPr>
          <a:xfrm>
            <a:off x="3659680" y="1459148"/>
            <a:ext cx="2402272" cy="4406630"/>
            <a:chOff x="3659680" y="1459148"/>
            <a:chExt cx="2402272" cy="4406630"/>
          </a:xfrm>
        </p:grpSpPr>
        <p:sp>
          <p:nvSpPr>
            <p:cNvPr id="5" name="Rectangle 4">
              <a:extLst>
                <a:ext uri="{FF2B5EF4-FFF2-40B4-BE49-F238E27FC236}">
                  <a16:creationId xmlns:a16="http://schemas.microsoft.com/office/drawing/2014/main" id="{FD63B7A6-222B-AAE6-E534-E027F50B4494}"/>
                </a:ext>
              </a:extLst>
            </p:cNvPr>
            <p:cNvSpPr/>
            <p:nvPr/>
          </p:nvSpPr>
          <p:spPr>
            <a:xfrm>
              <a:off x="3713183" y="1459148"/>
              <a:ext cx="2295267" cy="8657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dirty="0"/>
                <a:t>Black Box</a:t>
              </a:r>
            </a:p>
          </p:txBody>
        </p:sp>
        <p:sp>
          <p:nvSpPr>
            <p:cNvPr id="8" name="Arrow: Up 7">
              <a:extLst>
                <a:ext uri="{FF2B5EF4-FFF2-40B4-BE49-F238E27FC236}">
                  <a16:creationId xmlns:a16="http://schemas.microsoft.com/office/drawing/2014/main" id="{0A8A2403-1FB8-E576-8158-BAA180EC2706}"/>
                </a:ext>
              </a:extLst>
            </p:cNvPr>
            <p:cNvSpPr/>
            <p:nvPr/>
          </p:nvSpPr>
          <p:spPr>
            <a:xfrm>
              <a:off x="3713183" y="2480553"/>
              <a:ext cx="2295267" cy="2295728"/>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Focus on function only</a:t>
              </a:r>
            </a:p>
          </p:txBody>
        </p:sp>
        <p:sp>
          <p:nvSpPr>
            <p:cNvPr id="11" name="Rectangle 10">
              <a:extLst>
                <a:ext uri="{FF2B5EF4-FFF2-40B4-BE49-F238E27FC236}">
                  <a16:creationId xmlns:a16="http://schemas.microsoft.com/office/drawing/2014/main" id="{43B2060A-14AE-67F4-2770-0AED79F73EE2}"/>
                </a:ext>
              </a:extLst>
            </p:cNvPr>
            <p:cNvSpPr/>
            <p:nvPr/>
          </p:nvSpPr>
          <p:spPr>
            <a:xfrm>
              <a:off x="3659680" y="5000016"/>
              <a:ext cx="2402272"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Can be done by </a:t>
              </a:r>
              <a:r>
                <a:rPr lang="en-GB" dirty="0" err="1"/>
                <a:t>anone</a:t>
              </a:r>
              <a:endParaRPr lang="en-GB" dirty="0"/>
            </a:p>
          </p:txBody>
        </p:sp>
      </p:grpSp>
      <p:grpSp>
        <p:nvGrpSpPr>
          <p:cNvPr id="15" name="Group 14">
            <a:extLst>
              <a:ext uri="{FF2B5EF4-FFF2-40B4-BE49-F238E27FC236}">
                <a16:creationId xmlns:a16="http://schemas.microsoft.com/office/drawing/2014/main" id="{E5DCB356-A43C-A54E-5C4C-DBB3F8DEBA8B}"/>
              </a:ext>
            </a:extLst>
          </p:cNvPr>
          <p:cNvGrpSpPr/>
          <p:nvPr/>
        </p:nvGrpSpPr>
        <p:grpSpPr>
          <a:xfrm>
            <a:off x="6872057" y="1459148"/>
            <a:ext cx="2402272" cy="4406630"/>
            <a:chOff x="6872057" y="1459148"/>
            <a:chExt cx="2402272" cy="4406630"/>
          </a:xfrm>
        </p:grpSpPr>
        <p:sp>
          <p:nvSpPr>
            <p:cNvPr id="6" name="Rectangle 5">
              <a:extLst>
                <a:ext uri="{FF2B5EF4-FFF2-40B4-BE49-F238E27FC236}">
                  <a16:creationId xmlns:a16="http://schemas.microsoft.com/office/drawing/2014/main" id="{1A830A1A-576A-A1AD-D202-89C41E75E8B4}"/>
                </a:ext>
              </a:extLst>
            </p:cNvPr>
            <p:cNvSpPr/>
            <p:nvPr/>
          </p:nvSpPr>
          <p:spPr>
            <a:xfrm>
              <a:off x="6872058" y="1459148"/>
              <a:ext cx="2295267" cy="8657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Gray Box</a:t>
              </a:r>
            </a:p>
          </p:txBody>
        </p:sp>
        <p:sp>
          <p:nvSpPr>
            <p:cNvPr id="9" name="Arrow: Up 8">
              <a:extLst>
                <a:ext uri="{FF2B5EF4-FFF2-40B4-BE49-F238E27FC236}">
                  <a16:creationId xmlns:a16="http://schemas.microsoft.com/office/drawing/2014/main" id="{780CECCF-6163-275E-C467-C74695BC388F}"/>
                </a:ext>
              </a:extLst>
            </p:cNvPr>
            <p:cNvSpPr/>
            <p:nvPr/>
          </p:nvSpPr>
          <p:spPr>
            <a:xfrm>
              <a:off x="6872057" y="2480553"/>
              <a:ext cx="2295267" cy="2295728"/>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A mix of White &amp; Black Box testing</a:t>
              </a:r>
            </a:p>
          </p:txBody>
        </p:sp>
        <p:sp>
          <p:nvSpPr>
            <p:cNvPr id="12" name="Rectangle 11">
              <a:extLst>
                <a:ext uri="{FF2B5EF4-FFF2-40B4-BE49-F238E27FC236}">
                  <a16:creationId xmlns:a16="http://schemas.microsoft.com/office/drawing/2014/main" id="{7A1FD202-2A00-64C6-D55E-E63556AD37C3}"/>
                </a:ext>
              </a:extLst>
            </p:cNvPr>
            <p:cNvSpPr/>
            <p:nvPr/>
          </p:nvSpPr>
          <p:spPr>
            <a:xfrm>
              <a:off x="6872057" y="5000016"/>
              <a:ext cx="2402272"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Often done by end-users</a:t>
              </a:r>
            </a:p>
          </p:txBody>
        </p:sp>
      </p:grpSp>
    </p:spTree>
    <p:extLst>
      <p:ext uri="{BB962C8B-B14F-4D97-AF65-F5344CB8AC3E}">
        <p14:creationId xmlns:p14="http://schemas.microsoft.com/office/powerpoint/2010/main" val="241608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C02CFE-E21C-6DED-5DD1-D5E202EC4B1B}"/>
              </a:ext>
            </a:extLst>
          </p:cNvPr>
          <p:cNvPicPr>
            <a:picLocks noChangeAspect="1"/>
          </p:cNvPicPr>
          <p:nvPr/>
        </p:nvPicPr>
        <p:blipFill>
          <a:blip r:embed="rId2"/>
          <a:stretch>
            <a:fillRect/>
          </a:stretch>
        </p:blipFill>
        <p:spPr>
          <a:xfrm>
            <a:off x="815705" y="276780"/>
            <a:ext cx="8411749" cy="5687219"/>
          </a:xfrm>
          <a:prstGeom prst="rect">
            <a:avLst/>
          </a:prstGeom>
        </p:spPr>
      </p:pic>
    </p:spTree>
    <p:extLst>
      <p:ext uri="{BB962C8B-B14F-4D97-AF65-F5344CB8AC3E}">
        <p14:creationId xmlns:p14="http://schemas.microsoft.com/office/powerpoint/2010/main" val="4120149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ADE1F-E8CB-473A-E6EF-4B791EC9C0E0}"/>
              </a:ext>
            </a:extLst>
          </p:cNvPr>
          <p:cNvSpPr>
            <a:spLocks noGrp="1"/>
          </p:cNvSpPr>
          <p:nvPr>
            <p:ph type="title"/>
          </p:nvPr>
        </p:nvSpPr>
        <p:spPr/>
        <p:txBody>
          <a:bodyPr/>
          <a:lstStyle/>
          <a:p>
            <a:r>
              <a:rPr lang="en-GB" dirty="0"/>
              <a:t>Testing Strategies - Smoke Tests</a:t>
            </a:r>
          </a:p>
        </p:txBody>
      </p:sp>
      <p:sp>
        <p:nvSpPr>
          <p:cNvPr id="3" name="Content Placeholder 2">
            <a:extLst>
              <a:ext uri="{FF2B5EF4-FFF2-40B4-BE49-F238E27FC236}">
                <a16:creationId xmlns:a16="http://schemas.microsoft.com/office/drawing/2014/main" id="{384DBEF9-01BF-782E-075F-354EE3469579}"/>
              </a:ext>
            </a:extLst>
          </p:cNvPr>
          <p:cNvSpPr>
            <a:spLocks noGrp="1"/>
          </p:cNvSpPr>
          <p:nvPr>
            <p:ph idx="1"/>
          </p:nvPr>
        </p:nvSpPr>
        <p:spPr>
          <a:xfrm>
            <a:off x="292290" y="1433344"/>
            <a:ext cx="9452211" cy="4617260"/>
          </a:xfrm>
        </p:spPr>
        <p:txBody>
          <a:bodyPr>
            <a:normAutofit lnSpcReduction="10000"/>
          </a:bodyPr>
          <a:lstStyle/>
          <a:p>
            <a:pPr lvl="1"/>
            <a:r>
              <a:rPr lang="en-GB" dirty="0"/>
              <a:t>aka </a:t>
            </a:r>
            <a:r>
              <a:rPr lang="en-GB" b="1" dirty="0"/>
              <a:t>confidence testing</a:t>
            </a:r>
            <a:r>
              <a:rPr lang="en-GB" dirty="0"/>
              <a:t>, </a:t>
            </a:r>
            <a:r>
              <a:rPr lang="en-GB" b="1" dirty="0"/>
              <a:t>sanity testing</a:t>
            </a:r>
            <a:r>
              <a:rPr lang="en-GB" dirty="0"/>
              <a:t>,</a:t>
            </a:r>
            <a:r>
              <a:rPr lang="en-GB" baseline="30000" dirty="0"/>
              <a:t> </a:t>
            </a:r>
            <a:r>
              <a:rPr lang="en-GB" b="1" dirty="0"/>
              <a:t>build verification test</a:t>
            </a:r>
            <a:r>
              <a:rPr lang="en-GB" dirty="0"/>
              <a:t> (</a:t>
            </a:r>
            <a:r>
              <a:rPr lang="en-GB" b="1" dirty="0"/>
              <a:t>BVT</a:t>
            </a:r>
            <a:r>
              <a:rPr lang="en-GB" dirty="0"/>
              <a:t>) and </a:t>
            </a:r>
            <a:r>
              <a:rPr lang="en-GB" b="1" dirty="0"/>
              <a:t>build acceptance test</a:t>
            </a:r>
            <a:r>
              <a:rPr lang="en-GB" dirty="0"/>
              <a:t>)</a:t>
            </a:r>
          </a:p>
          <a:p>
            <a:r>
              <a:rPr lang="en-GB" b="1" dirty="0">
                <a:solidFill>
                  <a:srgbClr val="FF0000"/>
                </a:solidFill>
              </a:rPr>
              <a:t>Preliminary</a:t>
            </a:r>
            <a:r>
              <a:rPr lang="en-GB" dirty="0"/>
              <a:t> testing to reveal simple failures severe enough to halt further testing. </a:t>
            </a:r>
          </a:p>
          <a:p>
            <a:r>
              <a:rPr lang="en-GB" dirty="0"/>
              <a:t>It is a subset of test cases that cover the most important functionality of a component or system</a:t>
            </a:r>
          </a:p>
          <a:p>
            <a:r>
              <a:rPr lang="en-GB" dirty="0"/>
              <a:t>Used to aid assessment of whether main functions of the software appear to work correctly.</a:t>
            </a:r>
            <a:endParaRPr lang="en-GB" baseline="30000" dirty="0"/>
          </a:p>
          <a:p>
            <a:r>
              <a:rPr lang="en-GB" dirty="0"/>
              <a:t>If software passes Smoke Testing it may be subjected to further, more fine-grained testing, so it might be called a </a:t>
            </a:r>
            <a:r>
              <a:rPr lang="en-GB" b="1" dirty="0"/>
              <a:t>pretest </a:t>
            </a:r>
            <a:r>
              <a:rPr lang="en-GB" dirty="0"/>
              <a:t>or an </a:t>
            </a:r>
            <a:r>
              <a:rPr lang="en-GB" b="1" dirty="0"/>
              <a:t>intake test</a:t>
            </a:r>
            <a:r>
              <a:rPr lang="en-GB" dirty="0"/>
              <a:t>.</a:t>
            </a:r>
          </a:p>
        </p:txBody>
      </p:sp>
      <p:sp>
        <p:nvSpPr>
          <p:cNvPr id="4" name="Note this down">
            <a:extLst>
              <a:ext uri="{FF2B5EF4-FFF2-40B4-BE49-F238E27FC236}">
                <a16:creationId xmlns:a16="http://schemas.microsoft.com/office/drawing/2014/main" id="{273B565B-F61E-4A03-505D-559139A29C60}"/>
              </a:ext>
            </a:extLst>
          </p:cNvPr>
          <p:cNvSpPr/>
          <p:nvPr/>
        </p:nvSpPr>
        <p:spPr>
          <a:xfrm>
            <a:off x="10021504" y="249129"/>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Note this down</a:t>
            </a:r>
          </a:p>
        </p:txBody>
      </p:sp>
      <p:sp>
        <p:nvSpPr>
          <p:cNvPr id="5" name="Note this down">
            <a:extLst>
              <a:ext uri="{FF2B5EF4-FFF2-40B4-BE49-F238E27FC236}">
                <a16:creationId xmlns:a16="http://schemas.microsoft.com/office/drawing/2014/main" id="{213597FC-599F-0898-A397-71ED053382E9}"/>
              </a:ext>
            </a:extLst>
          </p:cNvPr>
          <p:cNvSpPr/>
          <p:nvPr/>
        </p:nvSpPr>
        <p:spPr>
          <a:xfrm>
            <a:off x="10021504" y="2050104"/>
            <a:ext cx="1873045" cy="9095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“Does it work at all?”</a:t>
            </a:r>
          </a:p>
        </p:txBody>
      </p:sp>
    </p:spTree>
    <p:extLst>
      <p:ext uri="{BB962C8B-B14F-4D97-AF65-F5344CB8AC3E}">
        <p14:creationId xmlns:p14="http://schemas.microsoft.com/office/powerpoint/2010/main" val="65301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2384FD-B2D6-410B-D3DA-EF583DB3026E}"/>
              </a:ext>
            </a:extLst>
          </p:cNvPr>
          <p:cNvPicPr>
            <a:picLocks noChangeAspect="1"/>
          </p:cNvPicPr>
          <p:nvPr/>
        </p:nvPicPr>
        <p:blipFill>
          <a:blip r:embed="rId2"/>
          <a:srcRect t="12364"/>
          <a:stretch>
            <a:fillRect/>
          </a:stretch>
        </p:blipFill>
        <p:spPr>
          <a:xfrm rot="20866870">
            <a:off x="5315761" y="3713398"/>
            <a:ext cx="6387234" cy="2496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7CACD9A2-43B8-D572-529E-183FB81EB4D6}"/>
              </a:ext>
            </a:extLst>
          </p:cNvPr>
          <p:cNvSpPr>
            <a:spLocks noGrp="1"/>
          </p:cNvSpPr>
          <p:nvPr>
            <p:ph type="title"/>
          </p:nvPr>
        </p:nvSpPr>
        <p:spPr/>
        <p:txBody>
          <a:bodyPr/>
          <a:lstStyle/>
          <a:p>
            <a:r>
              <a:rPr lang="en-GB" dirty="0"/>
              <a:t>Actual Testing</a:t>
            </a:r>
          </a:p>
        </p:txBody>
      </p:sp>
      <p:sp>
        <p:nvSpPr>
          <p:cNvPr id="3" name="Content Placeholder 2">
            <a:extLst>
              <a:ext uri="{FF2B5EF4-FFF2-40B4-BE49-F238E27FC236}">
                <a16:creationId xmlns:a16="http://schemas.microsoft.com/office/drawing/2014/main" id="{A6D3DFD4-D945-9CD3-A201-DB7D3AAC0C45}"/>
              </a:ext>
            </a:extLst>
          </p:cNvPr>
          <p:cNvSpPr>
            <a:spLocks noGrp="1"/>
          </p:cNvSpPr>
          <p:nvPr>
            <p:ph idx="1"/>
          </p:nvPr>
        </p:nvSpPr>
        <p:spPr/>
        <p:txBody>
          <a:bodyPr/>
          <a:lstStyle/>
          <a:p>
            <a:r>
              <a:rPr lang="en-GB" dirty="0"/>
              <a:t>Use the Testing Script in OneNote</a:t>
            </a:r>
          </a:p>
          <a:p>
            <a:r>
              <a:rPr lang="en-GB" dirty="0"/>
              <a:t>Visit: </a:t>
            </a:r>
            <a:r>
              <a:rPr lang="en-GB" dirty="0">
                <a:hlinkClick r:id="rId3"/>
              </a:rPr>
              <a:t>https://unittest.toolsforteaching.co.uk/</a:t>
            </a:r>
            <a:r>
              <a:rPr lang="en-GB" dirty="0"/>
              <a:t> </a:t>
            </a:r>
          </a:p>
          <a:p>
            <a:r>
              <a:rPr lang="en-GB" dirty="0"/>
              <a:t>Follow the test script and note any bugs</a:t>
            </a:r>
          </a:p>
          <a:p>
            <a:pPr lvl="1"/>
            <a:r>
              <a:rPr lang="en-GB" dirty="0"/>
              <a:t>There will be some!</a:t>
            </a:r>
          </a:p>
          <a:p>
            <a:pPr marL="0" indent="0">
              <a:buNone/>
            </a:pPr>
            <a:endParaRPr lang="en-GB" dirty="0"/>
          </a:p>
        </p:txBody>
      </p:sp>
      <p:sp>
        <p:nvSpPr>
          <p:cNvPr id="4" name="Working Independently">
            <a:extLst>
              <a:ext uri="{FF2B5EF4-FFF2-40B4-BE49-F238E27FC236}">
                <a16:creationId xmlns:a16="http://schemas.microsoft.com/office/drawing/2014/main" id="{2207D134-9BD7-1709-C7E2-3BF3EF14AA19}"/>
              </a:ext>
            </a:extLst>
          </p:cNvPr>
          <p:cNvSpPr/>
          <p:nvPr/>
        </p:nvSpPr>
        <p:spPr>
          <a:xfrm>
            <a:off x="10086826" y="72219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5" name="Minutes display">
            <a:extLst>
              <a:ext uri="{FF2B5EF4-FFF2-40B4-BE49-F238E27FC236}">
                <a16:creationId xmlns:a16="http://schemas.microsoft.com/office/drawing/2014/main" id="{4AD5D1C8-9D9E-23EC-6A98-688AFBA700D6}"/>
              </a:ext>
            </a:extLst>
          </p:cNvPr>
          <p:cNvSpPr/>
          <p:nvPr/>
        </p:nvSpPr>
        <p:spPr>
          <a:xfrm>
            <a:off x="10494462" y="1839610"/>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30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1766746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DE08-0456-8577-C8EA-BE5D2D56481A}"/>
              </a:ext>
            </a:extLst>
          </p:cNvPr>
          <p:cNvSpPr>
            <a:spLocks noGrp="1"/>
          </p:cNvSpPr>
          <p:nvPr>
            <p:ph type="title"/>
          </p:nvPr>
        </p:nvSpPr>
        <p:spPr/>
        <p:txBody>
          <a:bodyPr/>
          <a:lstStyle/>
          <a:p>
            <a:r>
              <a:rPr lang="en-GB" dirty="0"/>
              <a:t>Workbook Write-Up</a:t>
            </a:r>
          </a:p>
        </p:txBody>
      </p:sp>
      <p:sp>
        <p:nvSpPr>
          <p:cNvPr id="3" name="Content Placeholder 2">
            <a:extLst>
              <a:ext uri="{FF2B5EF4-FFF2-40B4-BE49-F238E27FC236}">
                <a16:creationId xmlns:a16="http://schemas.microsoft.com/office/drawing/2014/main" id="{33EF4538-18C7-D42E-2AFE-D0D451ED3A0C}"/>
              </a:ext>
            </a:extLst>
          </p:cNvPr>
          <p:cNvSpPr>
            <a:spLocks noGrp="1"/>
          </p:cNvSpPr>
          <p:nvPr>
            <p:ph idx="1"/>
          </p:nvPr>
        </p:nvSpPr>
        <p:spPr>
          <a:xfrm>
            <a:off x="292290" y="1363442"/>
            <a:ext cx="9452211" cy="4810346"/>
          </a:xfrm>
        </p:spPr>
        <p:txBody>
          <a:bodyPr>
            <a:normAutofit fontScale="62500" lnSpcReduction="20000"/>
          </a:bodyPr>
          <a:lstStyle/>
          <a:p>
            <a:r>
              <a:rPr lang="en-US" b="1" dirty="0"/>
              <a:t>Complete the definitions to the Key Vocabulary</a:t>
            </a:r>
          </a:p>
          <a:p>
            <a:r>
              <a:rPr lang="en-US" b="1" dirty="0"/>
              <a:t>Write a number of paragraphs to</a:t>
            </a:r>
          </a:p>
          <a:p>
            <a:pPr marL="0" indent="0">
              <a:buNone/>
            </a:pPr>
            <a:r>
              <a:rPr lang="en-US" b="1" dirty="0">
                <a:highlight>
                  <a:srgbClr val="FFFF00"/>
                </a:highlight>
              </a:rPr>
              <a:t>Define Testing</a:t>
            </a:r>
          </a:p>
          <a:p>
            <a:pPr marL="0" indent="0">
              <a:buNone/>
            </a:pPr>
            <a:r>
              <a:rPr lang="en-US" dirty="0"/>
              <a:t>include:</a:t>
            </a:r>
          </a:p>
          <a:p>
            <a:pPr lvl="1"/>
            <a:r>
              <a:rPr lang="en-US" dirty="0"/>
              <a:t>Definition</a:t>
            </a:r>
          </a:p>
          <a:p>
            <a:pPr lvl="1"/>
            <a:r>
              <a:rPr lang="en-US" dirty="0"/>
              <a:t>Purpose</a:t>
            </a:r>
          </a:p>
          <a:p>
            <a:pPr lvl="1"/>
            <a:r>
              <a:rPr lang="en-US" dirty="0"/>
              <a:t>Example</a:t>
            </a:r>
          </a:p>
          <a:p>
            <a:pPr lvl="1"/>
            <a:endParaRPr lang="en-US" dirty="0"/>
          </a:p>
          <a:p>
            <a:pPr marL="0" indent="0">
              <a:buNone/>
            </a:pPr>
            <a:r>
              <a:rPr lang="en-US" b="1" dirty="0">
                <a:highlight>
                  <a:srgbClr val="FFFF00"/>
                </a:highlight>
              </a:rPr>
              <a:t>Explain the importance of testing</a:t>
            </a:r>
          </a:p>
          <a:p>
            <a:pPr marL="0" indent="0">
              <a:buNone/>
            </a:pPr>
            <a:r>
              <a:rPr lang="en-US" dirty="0"/>
              <a:t>Example Structure:</a:t>
            </a:r>
          </a:p>
          <a:p>
            <a:pPr lvl="1"/>
            <a:r>
              <a:rPr lang="en-US" dirty="0"/>
              <a:t>Reason 1 → Explanation → Example</a:t>
            </a:r>
          </a:p>
          <a:p>
            <a:pPr lvl="1"/>
            <a:r>
              <a:rPr lang="en-US" dirty="0"/>
              <a:t>Reason 2 → Explanation → Example</a:t>
            </a:r>
          </a:p>
          <a:p>
            <a:pPr lvl="1"/>
            <a:r>
              <a:rPr lang="en-US" dirty="0"/>
              <a:t>Reason 3 → Explanation → Example</a:t>
            </a:r>
          </a:p>
          <a:p>
            <a:pPr lvl="1"/>
            <a:endParaRPr lang="en-US" dirty="0"/>
          </a:p>
          <a:p>
            <a:r>
              <a:rPr lang="en-US" dirty="0"/>
              <a:t>Link to:</a:t>
            </a:r>
          </a:p>
          <a:p>
            <a:pPr lvl="1"/>
            <a:r>
              <a:rPr lang="en-US" dirty="0"/>
              <a:t>Reliability</a:t>
            </a:r>
          </a:p>
          <a:p>
            <a:pPr lvl="1"/>
            <a:r>
              <a:rPr lang="en-US" dirty="0"/>
              <a:t>User trust</a:t>
            </a:r>
          </a:p>
          <a:p>
            <a:pPr lvl="1"/>
            <a:r>
              <a:rPr lang="en-US" dirty="0"/>
              <a:t>Financial impact</a:t>
            </a:r>
          </a:p>
          <a:p>
            <a:pPr marL="0" indent="0">
              <a:buNone/>
            </a:pPr>
            <a:endParaRPr lang="en-GB" dirty="0"/>
          </a:p>
        </p:txBody>
      </p:sp>
      <p:pic>
        <p:nvPicPr>
          <p:cNvPr id="4" name="OneNote">
            <a:extLst>
              <a:ext uri="{FF2B5EF4-FFF2-40B4-BE49-F238E27FC236}">
                <a16:creationId xmlns:a16="http://schemas.microsoft.com/office/drawing/2014/main" id="{46C7D2A8-45E2-DDEC-46B8-DAD4AE0D3D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62488" y="603469"/>
            <a:ext cx="738862" cy="759973"/>
          </a:xfrm>
          <a:prstGeom prst="rect">
            <a:avLst/>
          </a:prstGeom>
        </p:spPr>
      </p:pic>
      <p:sp>
        <p:nvSpPr>
          <p:cNvPr id="5" name="Working Independently">
            <a:extLst>
              <a:ext uri="{FF2B5EF4-FFF2-40B4-BE49-F238E27FC236}">
                <a16:creationId xmlns:a16="http://schemas.microsoft.com/office/drawing/2014/main" id="{85691F4E-2C2A-96FF-CDB2-A8A69BF0D94D}"/>
              </a:ext>
            </a:extLst>
          </p:cNvPr>
          <p:cNvSpPr/>
          <p:nvPr/>
        </p:nvSpPr>
        <p:spPr>
          <a:xfrm>
            <a:off x="10061847" y="160230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6" name="Minutes display">
            <a:extLst>
              <a:ext uri="{FF2B5EF4-FFF2-40B4-BE49-F238E27FC236}">
                <a16:creationId xmlns:a16="http://schemas.microsoft.com/office/drawing/2014/main" id="{905CAE32-9F0F-0E3F-396D-EDBDEB8FACA4}"/>
              </a:ext>
            </a:extLst>
          </p:cNvPr>
          <p:cNvSpPr/>
          <p:nvPr/>
        </p:nvSpPr>
        <p:spPr>
          <a:xfrm>
            <a:off x="10469483" y="257738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765454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93FC-43BB-6831-F6F0-076E12CBEBC8}"/>
              </a:ext>
            </a:extLst>
          </p:cNvPr>
          <p:cNvSpPr>
            <a:spLocks noGrp="1"/>
          </p:cNvSpPr>
          <p:nvPr>
            <p:ph type="title"/>
          </p:nvPr>
        </p:nvSpPr>
        <p:spPr/>
        <p:txBody>
          <a:bodyPr/>
          <a:lstStyle/>
          <a:p>
            <a:r>
              <a:rPr lang="en-GB" dirty="0"/>
              <a:t>Extension</a:t>
            </a:r>
          </a:p>
        </p:txBody>
      </p:sp>
      <p:sp>
        <p:nvSpPr>
          <p:cNvPr id="3" name="Content Placeholder 2">
            <a:extLst>
              <a:ext uri="{FF2B5EF4-FFF2-40B4-BE49-F238E27FC236}">
                <a16:creationId xmlns:a16="http://schemas.microsoft.com/office/drawing/2014/main" id="{F5F3D19C-0313-B793-378C-8966F34D252D}"/>
              </a:ext>
            </a:extLst>
          </p:cNvPr>
          <p:cNvSpPr>
            <a:spLocks noGrp="1"/>
          </p:cNvSpPr>
          <p:nvPr>
            <p:ph idx="1"/>
          </p:nvPr>
        </p:nvSpPr>
        <p:spPr/>
        <p:txBody>
          <a:bodyPr>
            <a:normAutofit/>
          </a:bodyPr>
          <a:lstStyle/>
          <a:p>
            <a:pPr marL="0" indent="0">
              <a:buNone/>
            </a:pPr>
            <a:r>
              <a:rPr lang="en-US" dirty="0"/>
              <a:t>What security risks occur if software is not tested properly?</a:t>
            </a:r>
          </a:p>
          <a:p>
            <a:pPr marL="0" indent="0">
              <a:buNone/>
            </a:pPr>
            <a:endParaRPr lang="en-US" dirty="0"/>
          </a:p>
          <a:p>
            <a:pPr marL="0" indent="0">
              <a:buNone/>
            </a:pPr>
            <a:r>
              <a:rPr lang="en-US" dirty="0"/>
              <a:t>Consider:</a:t>
            </a:r>
          </a:p>
          <a:p>
            <a:pPr lvl="1"/>
            <a:r>
              <a:rPr lang="en-US" dirty="0"/>
              <a:t>Vulnerabilities</a:t>
            </a:r>
          </a:p>
          <a:p>
            <a:pPr lvl="1"/>
            <a:r>
              <a:rPr lang="en-US" dirty="0"/>
              <a:t>Data leaks</a:t>
            </a:r>
          </a:p>
          <a:p>
            <a:pPr lvl="1"/>
            <a:r>
              <a:rPr lang="en-US" dirty="0"/>
              <a:t>Injection attacks</a:t>
            </a:r>
          </a:p>
          <a:p>
            <a:pPr lvl="1"/>
            <a:r>
              <a:rPr lang="en-US" dirty="0"/>
              <a:t>Authentication bypass</a:t>
            </a:r>
            <a:endParaRPr lang="en-GB" dirty="0"/>
          </a:p>
        </p:txBody>
      </p:sp>
    </p:spTree>
    <p:extLst>
      <p:ext uri="{BB962C8B-B14F-4D97-AF65-F5344CB8AC3E}">
        <p14:creationId xmlns:p14="http://schemas.microsoft.com/office/powerpoint/2010/main" val="3821292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R - Default Slide Template.potm" id="{460E1DB6-461F-42D9-AC43-5F2892876C37}" vid="{6686B156-33AD-4F49-A97D-BD3BD723FD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SPR - Default Slide Template</Template>
  <TotalTime>397</TotalTime>
  <Words>1012</Words>
  <Application>Microsoft Office PowerPoint</Application>
  <PresentationFormat>Widescreen</PresentationFormat>
  <Paragraphs>146</Paragraphs>
  <Slides>20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Impact</vt:lpstr>
      <vt:lpstr>Trebuchet MS</vt:lpstr>
      <vt:lpstr>Office Theme</vt:lpstr>
      <vt:lpstr>Recall Exercise</vt:lpstr>
      <vt:lpstr>PowerPoint Presentation</vt:lpstr>
      <vt:lpstr>Learning Objectives</vt:lpstr>
      <vt:lpstr>Key Vocabulary</vt:lpstr>
      <vt:lpstr>Why testing is important</vt:lpstr>
      <vt:lpstr>Bad eh?</vt:lpstr>
      <vt:lpstr>What is testing?</vt:lpstr>
      <vt:lpstr>The importance of Software Testing</vt:lpstr>
      <vt:lpstr>“You do not write code, you debug it”</vt:lpstr>
      <vt:lpstr>Different Levels of Testing </vt:lpstr>
      <vt:lpstr>Different Levels of Software Testing </vt:lpstr>
      <vt:lpstr>Real world context</vt:lpstr>
      <vt:lpstr>PowerPoint Presentation</vt:lpstr>
      <vt:lpstr>Types of Software Testing</vt:lpstr>
      <vt:lpstr>What are the colour boxes?</vt:lpstr>
      <vt:lpstr>PowerPoint Presentation</vt:lpstr>
      <vt:lpstr>Testing Strategies - Smoke Tests</vt:lpstr>
      <vt:lpstr>Actual Testing</vt:lpstr>
      <vt:lpstr>Workbook Write-Up</vt:lpstr>
      <vt:lpstr>Extension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Rundell</dc:creator>
  <cp:lastModifiedBy>Simon Rundell</cp:lastModifiedBy>
  <cp:revision>1</cp:revision>
  <dcterms:created xsi:type="dcterms:W3CDTF">2026-02-12T12:17:36Z</dcterms:created>
  <dcterms:modified xsi:type="dcterms:W3CDTF">2026-07-07T16:36:34Z</dcterms:modified>
</cp:coreProperties>
</file>