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7"/>
  </p:notesMasterIdLst>
  <p:sldIdLst>
    <p:sldId id="278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5C837-8E01-4501-9733-238DDA4869A9}" v="2" dt="2026-07-07T16:35:35.8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6:35:51.954" v="4" actId="207"/>
      <pc:docMkLst>
        <pc:docMk/>
      </pc:docMkLst>
      <pc:sldChg chg="del">
        <pc:chgData name="Simon Rundell" userId="02f36d3d-9692-43c5-873c-1a596eba61c5" providerId="ADAL" clId="{E495193B-C273-4421-898B-4796DEC811A2}" dt="2026-07-07T16:35:24.998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35:51.954" v="4" actId="207"/>
        <pc:sldMkLst>
          <pc:docMk/>
          <pc:sldMk cId="78718672" sldId="278"/>
        </pc:sldMkLst>
        <pc:spChg chg="mod">
          <ac:chgData name="Simon Rundell" userId="02f36d3d-9692-43c5-873c-1a596eba61c5" providerId="ADAL" clId="{E495193B-C273-4421-898B-4796DEC811A2}" dt="2026-07-07T16:35:51.954" v="4" actId="207"/>
          <ac:spMkLst>
            <pc:docMk/>
            <pc:sldMk cId="78718672" sldId="278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might developers test first rather than coding?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75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89ndh5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718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the end of this lesson students will be able to:</a:t>
            </a:r>
          </a:p>
          <a:p>
            <a:r>
              <a:rPr lang="en-US" dirty="0"/>
              <a:t>Describe the characteristics of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dirty="0"/>
              <a:t>est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riven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dirty="0"/>
              <a:t>evelopment (</a:t>
            </a:r>
            <a:r>
              <a:rPr lang="en-US" b="1" dirty="0">
                <a:solidFill>
                  <a:srgbClr val="FF0000"/>
                </a:solidFill>
              </a:rPr>
              <a:t>TDD</a:t>
            </a:r>
            <a:r>
              <a:rPr lang="en-US" dirty="0"/>
              <a:t>)</a:t>
            </a:r>
          </a:p>
          <a:p>
            <a:r>
              <a:rPr lang="en-US" dirty="0"/>
              <a:t>Explain the benefits of TDD</a:t>
            </a:r>
          </a:p>
          <a:p>
            <a:r>
              <a:rPr lang="en-US" dirty="0"/>
              <a:t>Identify how TDD differs from traditional development</a:t>
            </a:r>
          </a:p>
          <a:p>
            <a:r>
              <a:rPr lang="en-US" dirty="0"/>
              <a:t>Simulate the TDD cycle using pseudocode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622B5F-7ACD-C271-EFFE-3EE1F3C72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651144"/>
              </p:ext>
            </p:extLst>
          </p:nvPr>
        </p:nvGraphicFramePr>
        <p:xfrm>
          <a:off x="395224" y="1649745"/>
          <a:ext cx="81280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27841965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931492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Word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Definition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89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Test-Driven Development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Red–Green–Refactor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366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Unit Test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41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Refactor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53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Automated Testing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249546"/>
                  </a:ext>
                </a:extLst>
              </a:tr>
            </a:tbl>
          </a:graphicData>
        </a:graphic>
      </p:graphicFrame>
      <p:sp>
        <p:nvSpPr>
          <p:cNvPr id="5" name="MyShape">
            <a:extLst>
              <a:ext uri="{FF2B5EF4-FFF2-40B4-BE49-F238E27FC236}">
                <a16:creationId xmlns:a16="http://schemas.microsoft.com/office/drawing/2014/main" id="{B6857B89-5A07-061A-CA74-F9AACB53E6A9}"/>
              </a:ext>
            </a:extLst>
          </p:cNvPr>
          <p:cNvSpPr/>
          <p:nvPr/>
        </p:nvSpPr>
        <p:spPr>
          <a:xfrm>
            <a:off x="6830568" y="4105656"/>
            <a:ext cx="2735072" cy="235000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By the end of this lesson you should have enough information to complete these definitions in your OneNote Workbook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5A6E5-D39E-7D0C-DC1F-BE7F2703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Test-Driven Development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6D40A3-57BC-1146-8DC0-EA7246D7E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76" y="1649745"/>
            <a:ext cx="8012698" cy="41142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1FB256-1BD3-75C2-B9DE-8860586A9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7655" y="5886314"/>
            <a:ext cx="2476846" cy="97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22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87D4-08D9-3193-6409-45D16B8C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TDD?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75E2C-4EB0-0BEA-20CD-18AFDE974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Test Driven Development is a software development method where:</a:t>
            </a:r>
          </a:p>
          <a:p>
            <a:r>
              <a:rPr lang="en-US" dirty="0"/>
              <a:t>Tests are written </a:t>
            </a:r>
            <a:r>
              <a:rPr lang="en-US" b="1" dirty="0"/>
              <a:t>before</a:t>
            </a:r>
            <a:r>
              <a:rPr lang="en-US" dirty="0"/>
              <a:t> the code</a:t>
            </a:r>
          </a:p>
          <a:p>
            <a:r>
              <a:rPr lang="en-US" dirty="0"/>
              <a:t>Code is written to </a:t>
            </a:r>
            <a:r>
              <a:rPr lang="en-US" b="1" dirty="0"/>
              <a:t>pass</a:t>
            </a:r>
            <a:r>
              <a:rPr lang="en-US" dirty="0"/>
              <a:t> the test</a:t>
            </a:r>
          </a:p>
          <a:p>
            <a:r>
              <a:rPr lang="en-US" dirty="0"/>
              <a:t>Code is improved (</a:t>
            </a:r>
            <a:r>
              <a:rPr lang="en-US" b="1" dirty="0"/>
              <a:t>refactored</a:t>
            </a:r>
            <a:r>
              <a:rPr lang="en-US" dirty="0"/>
              <a:t>) once the test passes</a:t>
            </a:r>
          </a:p>
          <a:p>
            <a:endParaRPr lang="en-US" dirty="0"/>
          </a:p>
          <a:p>
            <a:r>
              <a:rPr lang="en-US" dirty="0" err="1"/>
              <a:t>Popularised</a:t>
            </a:r>
            <a:r>
              <a:rPr lang="en-US" dirty="0"/>
              <a:t> in Agile development practices and strongly associated with </a:t>
            </a: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dirty="0"/>
              <a:t>utomated </a:t>
            </a:r>
            <a:r>
              <a:rPr lang="en-US" b="1" dirty="0">
                <a:solidFill>
                  <a:srgbClr val="FF0000"/>
                </a:solidFill>
              </a:rPr>
              <a:t>u</a:t>
            </a:r>
            <a:r>
              <a:rPr lang="en-US" dirty="0"/>
              <a:t>nit </a:t>
            </a: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dirty="0"/>
              <a:t>esting.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7491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47896-40A1-5559-91B8-5F202974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Characteristics of TDD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30083-BE05-5B38-C56E-2BB940DBB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Tests written before production code</a:t>
            </a:r>
          </a:p>
          <a:p>
            <a:r>
              <a:rPr lang="en-US" dirty="0"/>
              <a:t>Small development cycles</a:t>
            </a:r>
          </a:p>
          <a:p>
            <a:r>
              <a:rPr lang="en-US" dirty="0"/>
              <a:t>Frequent automated testing</a:t>
            </a:r>
          </a:p>
          <a:p>
            <a:r>
              <a:rPr lang="en-US" dirty="0"/>
              <a:t>Refactoring after passing tests</a:t>
            </a:r>
          </a:p>
          <a:p>
            <a:r>
              <a:rPr lang="en-US" dirty="0"/>
              <a:t>Focus on minimal working solution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978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9E97-1644-5D82-0DED-7D7DB5B5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Benefits of TDD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6897F-B698-5A1C-AC75-4D44C163B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Improves reliability</a:t>
            </a:r>
          </a:p>
          <a:p>
            <a:r>
              <a:rPr lang="en-GB" dirty="0"/>
              <a:t>Reduces bugs early</a:t>
            </a:r>
          </a:p>
          <a:p>
            <a:r>
              <a:rPr lang="en-GB" dirty="0"/>
              <a:t>Encourages simple design (KISS link)</a:t>
            </a:r>
          </a:p>
          <a:p>
            <a:r>
              <a:rPr lang="en-GB" dirty="0"/>
              <a:t>Provides automatic regression testing</a:t>
            </a:r>
          </a:p>
          <a:p>
            <a:r>
              <a:rPr lang="en-GB" dirty="0"/>
              <a:t>Makes teamwork safer</a:t>
            </a:r>
          </a:p>
        </p:txBody>
      </p:sp>
    </p:spTree>
    <p:extLst>
      <p:ext uri="{BB962C8B-B14F-4D97-AF65-F5344CB8AC3E}">
        <p14:creationId xmlns:p14="http://schemas.microsoft.com/office/powerpoint/2010/main" val="1382049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B7704-773B-A752-173C-5179C55AA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Comparison: Traditional vs TDD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7FCFA2D-2F29-ED1D-4E5C-85006C27D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255566"/>
              </p:ext>
            </p:extLst>
          </p:nvPr>
        </p:nvGraphicFramePr>
        <p:xfrm>
          <a:off x="852424" y="2200994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644931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7271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Traditional Approach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TDD Approach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279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Write code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Write test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32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Test later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Write code to pass test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81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Fix bugs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Refactor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7535097"/>
                  </a:ext>
                </a:extLst>
              </a:tr>
            </a:tbl>
          </a:graphicData>
        </a:graphic>
      </p:graphicFrame>
      <p:sp>
        <p:nvSpPr>
          <p:cNvPr id="5" name="MyShape">
            <a:extLst>
              <a:ext uri="{FF2B5EF4-FFF2-40B4-BE49-F238E27FC236}">
                <a16:creationId xmlns:a16="http://schemas.microsoft.com/office/drawing/2014/main" id="{66945100-3F9E-3399-0BBC-96749610D465}"/>
              </a:ext>
            </a:extLst>
          </p:cNvPr>
          <p:cNvSpPr/>
          <p:nvPr/>
        </p:nvSpPr>
        <p:spPr>
          <a:xfrm>
            <a:off x="5385816" y="4379976"/>
            <a:ext cx="3054096" cy="7589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Which approach is more controlled? Why?</a:t>
            </a:r>
          </a:p>
        </p:txBody>
      </p:sp>
    </p:spTree>
    <p:extLst>
      <p:ext uri="{BB962C8B-B14F-4D97-AF65-F5344CB8AC3E}">
        <p14:creationId xmlns:p14="http://schemas.microsoft.com/office/powerpoint/2010/main" val="46434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EB7FA-BFF7-C3B7-BE55-1EA077EF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7674BD-7F03-48C9-44E0-0CADD7333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635" y="1430768"/>
            <a:ext cx="9452211" cy="46774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600" dirty="0">
                <a:highlight>
                  <a:srgbClr val="FFFF00"/>
                </a:highlight>
              </a:rPr>
              <a:t>How might TDD help in team development?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Consider:</a:t>
            </a:r>
          </a:p>
          <a:p>
            <a:r>
              <a:rPr lang="en-US" dirty="0"/>
              <a:t>Shared understanding</a:t>
            </a:r>
          </a:p>
          <a:p>
            <a:r>
              <a:rPr lang="en-US" dirty="0"/>
              <a:t>Safer collaboration</a:t>
            </a:r>
          </a:p>
          <a:p>
            <a:r>
              <a:rPr lang="en-US" dirty="0"/>
              <a:t>Confidence when changing code</a:t>
            </a:r>
          </a:p>
          <a:p>
            <a:r>
              <a:rPr lang="en-US" dirty="0"/>
              <a:t>Reduced integration problems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Examine Platforms like:</a:t>
            </a:r>
          </a:p>
          <a:p>
            <a:pPr lvl="1"/>
            <a:r>
              <a:rPr lang="en-US" dirty="0"/>
              <a:t>GitHub</a:t>
            </a:r>
          </a:p>
          <a:p>
            <a:pPr lvl="1"/>
            <a:r>
              <a:rPr lang="en-US" dirty="0"/>
              <a:t>GitLab</a:t>
            </a:r>
          </a:p>
          <a:p>
            <a:pPr marL="0" indent="0">
              <a:buNone/>
            </a:pPr>
            <a:r>
              <a:rPr lang="en-US" dirty="0"/>
              <a:t>where automated tests can run before merging code.</a:t>
            </a:r>
            <a:endParaRPr lang="en-GB" dirty="0"/>
          </a:p>
        </p:txBody>
      </p:sp>
      <p:sp>
        <p:nvSpPr>
          <p:cNvPr id="3" name="In pairs">
            <a:extLst>
              <a:ext uri="{FF2B5EF4-FFF2-40B4-BE49-F238E27FC236}">
                <a16:creationId xmlns:a16="http://schemas.microsoft.com/office/drawing/2014/main" id="{8C1749EF-EECF-B9BA-D99E-ECA22B1A9077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01FA08D4-7AC2-31A0-E49F-C6CA1B547097}"/>
              </a:ext>
            </a:extLst>
          </p:cNvPr>
          <p:cNvSpPr/>
          <p:nvPr/>
        </p:nvSpPr>
        <p:spPr>
          <a:xfrm>
            <a:off x="10494464" y="164974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4A6951AF-B4E6-FCDF-EC9E-A81C70380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6" y="2383641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13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0F850-7A0D-AE90-7E39-B35AC7F9A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Practical Task – Simulated TDD Cycle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B9683-4527-A0AB-26EA-D2B5B6F0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Task: “Create a function that checks if a number is even”</a:t>
            </a:r>
          </a:p>
          <a:p>
            <a:pPr marL="0" indent="0">
              <a:buNone/>
            </a:pPr>
            <a:r>
              <a:rPr lang="en-GB" dirty="0"/>
              <a:t>Step 1 = write test (red)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Step 2 = write minimal code to pass (green)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Step 3 – Refactor - </a:t>
            </a:r>
            <a:r>
              <a:rPr lang="en-US" dirty="0"/>
              <a:t>Check:</a:t>
            </a:r>
          </a:p>
          <a:p>
            <a:r>
              <a:rPr lang="en-US" dirty="0"/>
              <a:t>Is it readable?</a:t>
            </a:r>
          </a:p>
          <a:p>
            <a:r>
              <a:rPr lang="en-US" dirty="0"/>
              <a:t>Is naming clear?</a:t>
            </a:r>
          </a:p>
          <a:p>
            <a:r>
              <a:rPr lang="en-US" dirty="0"/>
              <a:t>Does it follow SRP?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24BD547B-FC34-7EF8-CF0B-A72EC4E7A9EB}"/>
              </a:ext>
            </a:extLst>
          </p:cNvPr>
          <p:cNvSpPr/>
          <p:nvPr/>
        </p:nvSpPr>
        <p:spPr>
          <a:xfrm>
            <a:off x="402018" y="2554806"/>
            <a:ext cx="7000568" cy="70428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Test: 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isEven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(4) should return True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Test: 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isEven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(5) should return False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Codeblock">
            <a:extLst>
              <a:ext uri="{FF2B5EF4-FFF2-40B4-BE49-F238E27FC236}">
                <a16:creationId xmlns:a16="http://schemas.microsoft.com/office/drawing/2014/main" id="{E4923641-0C8D-E3A1-D3AD-6383012A9B31}"/>
              </a:ext>
            </a:extLst>
          </p:cNvPr>
          <p:cNvSpPr/>
          <p:nvPr/>
        </p:nvSpPr>
        <p:spPr>
          <a:xfrm>
            <a:off x="402018" y="3674179"/>
            <a:ext cx="7000568" cy="70428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function 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isEven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(n):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n % 2 == 0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6" name="MyShape">
            <a:extLst>
              <a:ext uri="{FF2B5EF4-FFF2-40B4-BE49-F238E27FC236}">
                <a16:creationId xmlns:a16="http://schemas.microsoft.com/office/drawing/2014/main" id="{10505CE3-0241-18E8-E89C-C2B8257D4D82}"/>
              </a:ext>
            </a:extLst>
          </p:cNvPr>
          <p:cNvSpPr/>
          <p:nvPr/>
        </p:nvSpPr>
        <p:spPr>
          <a:xfrm>
            <a:off x="7906556" y="2582556"/>
            <a:ext cx="3993153" cy="31964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Task:</a:t>
            </a:r>
          </a:p>
          <a:p>
            <a:pPr algn="ctr"/>
            <a:endParaRPr lang="en-GB" sz="11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Choose one simple feature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Write 2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Write minimal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Describe refactor step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rebuchet MS" panose="020B0603020202020204" pitchFamily="34" charset="0"/>
              </a:rPr>
              <a:t>Once completed copy into OneNote workbook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OneNote">
            <a:extLst>
              <a:ext uri="{FF2B5EF4-FFF2-40B4-BE49-F238E27FC236}">
                <a16:creationId xmlns:a16="http://schemas.microsoft.com/office/drawing/2014/main" id="{810C9888-F7F8-6B88-94B5-27B202EE4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194" y="4757189"/>
            <a:ext cx="812806" cy="81280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74C1AC1-6134-32CD-D94D-5B4EBAC4A5A1}"/>
              </a:ext>
            </a:extLst>
          </p:cNvPr>
          <p:cNvGrpSpPr/>
          <p:nvPr/>
        </p:nvGrpSpPr>
        <p:grpSpPr>
          <a:xfrm>
            <a:off x="7905028" y="5902260"/>
            <a:ext cx="3185705" cy="736222"/>
            <a:chOff x="7905028" y="5902260"/>
            <a:chExt cx="3185705" cy="736222"/>
          </a:xfrm>
        </p:grpSpPr>
        <p:sp>
          <p:nvSpPr>
            <p:cNvPr id="8" name="Working Independently">
              <a:extLst>
                <a:ext uri="{FF2B5EF4-FFF2-40B4-BE49-F238E27FC236}">
                  <a16:creationId xmlns:a16="http://schemas.microsoft.com/office/drawing/2014/main" id="{95FC5BD4-821E-79C0-CA83-D4B1B0D1D25D}"/>
                </a:ext>
              </a:extLst>
            </p:cNvPr>
            <p:cNvSpPr/>
            <p:nvPr/>
          </p:nvSpPr>
          <p:spPr>
            <a:xfrm>
              <a:off x="7905028" y="5902260"/>
              <a:ext cx="1873045" cy="73622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Trebuchet MS" panose="020B0603020202020204" pitchFamily="34" charset="0"/>
                </a:rPr>
                <a:t>Working Independently</a:t>
              </a:r>
            </a:p>
          </p:txBody>
        </p:sp>
        <p:sp>
          <p:nvSpPr>
            <p:cNvPr id="9" name="Minutes display">
              <a:extLst>
                <a:ext uri="{FF2B5EF4-FFF2-40B4-BE49-F238E27FC236}">
                  <a16:creationId xmlns:a16="http://schemas.microsoft.com/office/drawing/2014/main" id="{65B11352-C249-349C-8E04-3C7BDDE7DB4A}"/>
                </a:ext>
              </a:extLst>
            </p:cNvPr>
            <p:cNvSpPr/>
            <p:nvPr/>
          </p:nvSpPr>
          <p:spPr>
            <a:xfrm>
              <a:off x="10032962" y="5972173"/>
              <a:ext cx="1057771" cy="40322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Trebuchet MS" panose="020B0603020202020204" pitchFamily="34" charset="0"/>
                </a:rPr>
                <a:t>20</a:t>
              </a:r>
              <a:r>
                <a:rPr lang="en-US" sz="1800" b="1" dirty="0">
                  <a:latin typeface="Trebuchet MS" panose="020B0603020202020204" pitchFamily="34" charset="0"/>
                </a:rPr>
                <a:t> mins</a:t>
              </a:r>
              <a:endParaRPr lang="en-GB" sz="1800" b="1" dirty="0"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4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EEFDB-DE48-0D58-F65B-0D2A587D4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16D2A-2BFE-490E-BA91-E51AEE6A0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Complete Vocabulary definitions in OneNote workbooks</a:t>
            </a:r>
          </a:p>
          <a:p>
            <a:r>
              <a:rPr lang="en-GB" dirty="0"/>
              <a:t>Complete a 150-200 paragraph demonstrating the</a:t>
            </a:r>
          </a:p>
          <a:p>
            <a:pPr lvl="1"/>
            <a:r>
              <a:rPr lang="en-GB" dirty="0"/>
              <a:t>Characteristics of TDD</a:t>
            </a:r>
          </a:p>
          <a:p>
            <a:pPr lvl="1"/>
            <a:r>
              <a:rPr lang="en-GB" dirty="0"/>
              <a:t>Benefits of TDD</a:t>
            </a:r>
          </a:p>
        </p:txBody>
      </p:sp>
      <p:pic>
        <p:nvPicPr>
          <p:cNvPr id="4" name="OneNote">
            <a:extLst>
              <a:ext uri="{FF2B5EF4-FFF2-40B4-BE49-F238E27FC236}">
                <a16:creationId xmlns:a16="http://schemas.microsoft.com/office/drawing/2014/main" id="{F07127EC-B3C9-A2E2-8D22-A8F2EA572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705" y="1646238"/>
            <a:ext cx="812806" cy="812806"/>
          </a:xfrm>
          <a:prstGeom prst="rect">
            <a:avLst/>
          </a:prstGeom>
        </p:spPr>
      </p:pic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01447112-5472-C89A-5939-01B648476802}"/>
              </a:ext>
            </a:extLst>
          </p:cNvPr>
          <p:cNvSpPr/>
          <p:nvPr/>
        </p:nvSpPr>
        <p:spPr>
          <a:xfrm>
            <a:off x="10022585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712C45B7-4ACC-BD42-B10D-789CF2EDCE30}"/>
              </a:ext>
            </a:extLst>
          </p:cNvPr>
          <p:cNvSpPr/>
          <p:nvPr/>
        </p:nvSpPr>
        <p:spPr>
          <a:xfrm>
            <a:off x="10430221" y="2755766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2FB20E-6748-728E-2F78-0491A4CF5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08" y="3599167"/>
            <a:ext cx="7440063" cy="200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822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9D0C9-6534-BD88-9679-A4E154960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FF14F-AAAA-3674-2E4B-19D2D1875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 TDD to traditional testing.</a:t>
            </a:r>
          </a:p>
          <a:p>
            <a:r>
              <a:rPr lang="en-US" dirty="0"/>
              <a:t>Explain:</a:t>
            </a:r>
          </a:p>
          <a:p>
            <a:pPr lvl="1"/>
            <a:r>
              <a:rPr lang="en-US" dirty="0"/>
              <a:t>Difference in order</a:t>
            </a:r>
          </a:p>
          <a:p>
            <a:pPr lvl="1"/>
            <a:r>
              <a:rPr lang="en-US" dirty="0"/>
              <a:t>Impact on reliability</a:t>
            </a:r>
          </a:p>
          <a:p>
            <a:pPr lvl="1"/>
            <a:r>
              <a:rPr lang="en-US" dirty="0"/>
              <a:t>Impact on development speed</a:t>
            </a:r>
          </a:p>
          <a:p>
            <a:pPr lvl="1"/>
            <a:endParaRPr lang="en-US" dirty="0"/>
          </a:p>
          <a:p>
            <a:r>
              <a:rPr lang="en-US" dirty="0"/>
              <a:t>Higher-level thinking:</a:t>
            </a:r>
          </a:p>
          <a:p>
            <a:pPr lvl="1"/>
            <a:r>
              <a:rPr lang="en-US" dirty="0"/>
              <a:t>Could TDD slow down development initially but speed it up long term?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981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EC14C-9191-EE7E-C6E6-F57B4916F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does Red mean in TDD?</a:t>
            </a:r>
          </a:p>
          <a:p>
            <a:r>
              <a:rPr lang="en-US" sz="4000" dirty="0"/>
              <a:t>Why is refactoring important?</a:t>
            </a:r>
            <a:endParaRPr lang="en-GB" sz="4000" dirty="0"/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458A8712-2EAF-140D-3BD1-5B76BE354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231896" y="337274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41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F7F40335-DD99-437B-85E8-ED9431BB2F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47</TotalTime>
  <Words>478</Words>
  <Application>Microsoft Office PowerPoint</Application>
  <PresentationFormat>Widescreen</PresentationFormat>
  <Paragraphs>116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Recall Exercise</vt:lpstr>
      <vt:lpstr>PowerPoint Presentation</vt:lpstr>
      <vt:lpstr>Learning Objectives</vt:lpstr>
      <vt:lpstr>Key Vocabulary</vt:lpstr>
      <vt:lpstr>Test-Driven Development</vt:lpstr>
      <vt:lpstr>What is TDD?</vt:lpstr>
      <vt:lpstr>Characteristics of TDD</vt:lpstr>
      <vt:lpstr>Benefits of TDD</vt:lpstr>
      <vt:lpstr>Comparison: Traditional vs TDD</vt:lpstr>
      <vt:lpstr>Research Task</vt:lpstr>
      <vt:lpstr>Applied Practical Task – Simulated TDD Cycle</vt:lpstr>
      <vt:lpstr>Workbook Write-Up</vt:lpstr>
      <vt:lpstr>Extension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2026-02-22T14:41:52Z</dcterms:created>
  <dcterms:modified xsi:type="dcterms:W3CDTF">2026-07-07T16:35:58Z</dcterms:modified>
</cp:coreProperties>
</file>