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8" r:id="rId2"/>
  </p:sldMasterIdLst>
  <p:notesMasterIdLst>
    <p:notesMasterId r:id="rId24"/>
  </p:notesMasterIdLst>
  <p:sldIdLst>
    <p:sldId id="285" r:id="rId3"/>
    <p:sldId id="264" r:id="rId4"/>
    <p:sldId id="266" r:id="rId5"/>
    <p:sldId id="267" r:id="rId6"/>
    <p:sldId id="268" r:id="rId7"/>
    <p:sldId id="269" r:id="rId8"/>
    <p:sldId id="271" r:id="rId9"/>
    <p:sldId id="270" r:id="rId10"/>
    <p:sldId id="272" r:id="rId11"/>
    <p:sldId id="274" r:id="rId12"/>
    <p:sldId id="273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7128C8-DF3E-4CF8-BE37-942474DA0CA1}" v="2" dt="2026-07-07T16:35:01.5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2639" autoAdjust="0"/>
  </p:normalViewPr>
  <p:slideViewPr>
    <p:cSldViewPr snapToGrid="0">
      <p:cViewPr varScale="1">
        <p:scale>
          <a:sx n="80" d="100"/>
          <a:sy n="80" d="100"/>
        </p:scale>
        <p:origin x="1794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">
      <pc:chgData name="Simon Rundell" userId="02f36d3d-9692-43c5-873c-1a596eba61c5" providerId="ADAL" clId="{E495193B-C273-4421-898B-4796DEC811A2}" dt="2026-07-07T16:35:04.379" v="4" actId="207"/>
      <pc:docMkLst>
        <pc:docMk/>
      </pc:docMkLst>
      <pc:sldChg chg="del">
        <pc:chgData name="Simon Rundell" userId="02f36d3d-9692-43c5-873c-1a596eba61c5" providerId="ADAL" clId="{E495193B-C273-4421-898B-4796DEC811A2}" dt="2026-07-07T16:34:50.679" v="1" actId="47"/>
        <pc:sldMkLst>
          <pc:docMk/>
          <pc:sldMk cId="1644293576" sldId="263"/>
        </pc:sldMkLst>
      </pc:sldChg>
      <pc:sldChg chg="modSp add mod">
        <pc:chgData name="Simon Rundell" userId="02f36d3d-9692-43c5-873c-1a596eba61c5" providerId="ADAL" clId="{E495193B-C273-4421-898B-4796DEC811A2}" dt="2026-07-07T16:35:04.379" v="4" actId="207"/>
        <pc:sldMkLst>
          <pc:docMk/>
          <pc:sldMk cId="2346282848" sldId="285"/>
        </pc:sldMkLst>
        <pc:spChg chg="mod">
          <ac:chgData name="Simon Rundell" userId="02f36d3d-9692-43c5-873c-1a596eba61c5" providerId="ADAL" clId="{E495193B-C273-4421-898B-4796DEC811A2}" dt="2026-07-07T16:35:04.379" v="4" actId="207"/>
          <ac:spMkLst>
            <pc:docMk/>
            <pc:sldMk cId="2346282848" sldId="285"/>
            <ac:spMk id="3" creationId="{44BE340F-1537-1DD8-A4C0-90C99D913A4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calculateTotals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(number1, number2):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	return number1 + number2</a:t>
            </a:r>
          </a:p>
          <a:p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numb1 = input(“Enter first number”)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numb2 = input(“Enter second number”)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print </a:t>
            </a:r>
            <a:r>
              <a:rPr lang="en-GB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calculateTotals</a:t>
            </a:r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(number1, number2)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107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What’s your first debugging move?</a:t>
            </a:r>
          </a:p>
          <a:p>
            <a:r>
              <a:rPr lang="en-US" dirty="0"/>
              <a:t>	Look at the line number, and possibly the before or after it to check for spelling/syntax errors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562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 divide(a, b):</a:t>
            </a:r>
            <a:br>
              <a:rPr lang="en-US" dirty="0"/>
            </a:br>
            <a:r>
              <a:rPr lang="en-US" dirty="0"/>
              <a:t>	assert b != 0</a:t>
            </a:r>
            <a:br>
              <a:rPr lang="en-US" dirty="0"/>
            </a:br>
            <a:r>
              <a:rPr lang="en-US" dirty="0"/>
              <a:t>	return a / b</a:t>
            </a:r>
          </a:p>
          <a:p>
            <a:endParaRPr lang="en-US" dirty="0"/>
          </a:p>
          <a:p>
            <a:r>
              <a:rPr lang="en-US" dirty="0"/>
              <a:t>If someone tries divide(10,0) it will prevent a crash later.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303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0n8i2k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628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By the end of the lesson, Students will be able to:</a:t>
            </a:r>
          </a:p>
          <a:p>
            <a:r>
              <a:rPr lang="en-US" dirty="0"/>
              <a:t>Define bug and debugging</a:t>
            </a:r>
          </a:p>
          <a:p>
            <a:r>
              <a:rPr lang="en-US" dirty="0"/>
              <a:t>Identify and describe syntax, runtime, and logic errors</a:t>
            </a:r>
          </a:p>
          <a:p>
            <a:r>
              <a:rPr lang="en-US" dirty="0"/>
              <a:t>Use debugging techniques: print tracing, breakpoints, step over/into, inspecting variables</a:t>
            </a:r>
          </a:p>
          <a:p>
            <a:r>
              <a:rPr lang="en-US" dirty="0"/>
              <a:t>Explain how they fixed a bug using a clear process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Vocabulary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B95DD79-EDA0-D63F-135C-DBC3BFAFA7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319980"/>
              </p:ext>
            </p:extLst>
          </p:nvPr>
        </p:nvGraphicFramePr>
        <p:xfrm>
          <a:off x="386080" y="1646238"/>
          <a:ext cx="8128000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6576">
                  <a:extLst>
                    <a:ext uri="{9D8B030D-6E8A-4147-A177-3AD203B41FA5}">
                      <a16:colId xmlns:a16="http://schemas.microsoft.com/office/drawing/2014/main" val="2682540286"/>
                    </a:ext>
                  </a:extLst>
                </a:gridCol>
                <a:gridCol w="5551424">
                  <a:extLst>
                    <a:ext uri="{9D8B030D-6E8A-4147-A177-3AD203B41FA5}">
                      <a16:colId xmlns:a16="http://schemas.microsoft.com/office/drawing/2014/main" val="157424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Word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Definition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76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Bug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5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Debugging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40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Syntax Error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93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Runtime Error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161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Logic Error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795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Breakpoint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9147474"/>
                  </a:ext>
                </a:extLst>
              </a:tr>
            </a:tbl>
          </a:graphicData>
        </a:graphic>
      </p:graphicFrame>
      <p:pic>
        <p:nvPicPr>
          <p:cNvPr id="5" name="OneNote">
            <a:extLst>
              <a:ext uri="{FF2B5EF4-FFF2-40B4-BE49-F238E27FC236}">
                <a16:creationId xmlns:a16="http://schemas.microsoft.com/office/drawing/2014/main" id="{DAA0E809-07D6-E85B-FE28-397CF27C0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8153" y="983456"/>
            <a:ext cx="812806" cy="812806"/>
          </a:xfrm>
          <a:prstGeom prst="rect">
            <a:avLst/>
          </a:prstGeom>
        </p:spPr>
      </p:pic>
      <p:sp>
        <p:nvSpPr>
          <p:cNvPr id="6" name="MyShape">
            <a:extLst>
              <a:ext uri="{FF2B5EF4-FFF2-40B4-BE49-F238E27FC236}">
                <a16:creationId xmlns:a16="http://schemas.microsoft.com/office/drawing/2014/main" id="{46156777-007D-6F78-5BCD-D8CE1A3E45BF}"/>
              </a:ext>
            </a:extLst>
          </p:cNvPr>
          <p:cNvSpPr/>
          <p:nvPr/>
        </p:nvSpPr>
        <p:spPr>
          <a:xfrm>
            <a:off x="7744968" y="4626863"/>
            <a:ext cx="3044952" cy="164592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By the end of the lesson complete the key vocabulary table in the OneNote workbook</a:t>
            </a:r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7649F-3F47-9548-8D8B-FED4FA07B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should work…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0760B-4DF0-3524-FF00-DD6125E96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429000"/>
            <a:ext cx="9452211" cy="2744788"/>
          </a:xfrm>
        </p:spPr>
        <p:txBody>
          <a:bodyPr/>
          <a:lstStyle/>
          <a:p>
            <a:r>
              <a:rPr lang="en-GB" dirty="0"/>
              <a:t>Can you see anything wrong with this code?</a:t>
            </a:r>
          </a:p>
          <a:p>
            <a:endParaRPr lang="en-GB" dirty="0"/>
          </a:p>
          <a:p>
            <a:r>
              <a:rPr lang="en-GB" dirty="0"/>
              <a:t>Let’s try it in </a:t>
            </a:r>
            <a:r>
              <a:rPr lang="en-GB" dirty="0" err="1"/>
              <a:t>Programiz</a:t>
            </a:r>
            <a:r>
              <a:rPr lang="en-GB" dirty="0"/>
              <a:t> and see…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4F83B3FC-DAC5-FCE6-61D8-09B97266E54F}"/>
              </a:ext>
            </a:extLst>
          </p:cNvPr>
          <p:cNvSpPr/>
          <p:nvPr/>
        </p:nvSpPr>
        <p:spPr>
          <a:xfrm>
            <a:off x="292290" y="1508564"/>
            <a:ext cx="8312214" cy="1792420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calculateTotals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(number1, number2):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	return number1 + number2</a:t>
            </a:r>
          </a:p>
          <a:p>
            <a:endParaRPr lang="en-US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numb1 = input('Enter first number')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numb2 = input('Enter second number')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print (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calculateTotals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(number1, number2))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43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E3BA7-4E3A-7E9C-62AE-ADF832ACB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Two different kinds of errors…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AE036-0049-3AC9-6D77-BBAFE2B02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3557016"/>
            <a:ext cx="9452211" cy="2616771"/>
          </a:xfrm>
        </p:spPr>
        <p:txBody>
          <a:bodyPr/>
          <a:lstStyle/>
          <a:p>
            <a:r>
              <a:rPr lang="en-GB" dirty="0"/>
              <a:t>The first error was a </a:t>
            </a:r>
            <a:r>
              <a:rPr lang="en-GB" b="1" dirty="0">
                <a:solidFill>
                  <a:srgbClr val="FF0000"/>
                </a:solidFill>
              </a:rPr>
              <a:t>syntax</a:t>
            </a:r>
            <a:r>
              <a:rPr lang="en-GB" dirty="0"/>
              <a:t> error:</a:t>
            </a:r>
          </a:p>
          <a:p>
            <a:pPr lvl="1"/>
            <a:r>
              <a:rPr lang="en-GB" dirty="0"/>
              <a:t>“</a:t>
            </a:r>
            <a:r>
              <a:rPr lang="en-GB" dirty="0">
                <a:latin typeface="Courier New" panose="02070309020205020404" pitchFamily="49" charset="0"/>
              </a:rPr>
              <a:t>number1</a:t>
            </a:r>
            <a:r>
              <a:rPr lang="en-GB" dirty="0"/>
              <a:t>” instead of </a:t>
            </a:r>
            <a:r>
              <a:rPr lang="en-GB" dirty="0">
                <a:latin typeface="Courier New" panose="02070309020205020404" pitchFamily="49" charset="0"/>
              </a:rPr>
              <a:t>numb1</a:t>
            </a:r>
          </a:p>
          <a:p>
            <a:r>
              <a:rPr lang="en-GB" dirty="0"/>
              <a:t>The second error is a </a:t>
            </a:r>
            <a:r>
              <a:rPr lang="en-GB" b="1" dirty="0">
                <a:solidFill>
                  <a:srgbClr val="FF0000"/>
                </a:solidFill>
              </a:rPr>
              <a:t>logical</a:t>
            </a:r>
            <a:r>
              <a:rPr lang="en-GB" dirty="0"/>
              <a:t> error</a:t>
            </a:r>
          </a:p>
          <a:p>
            <a:pPr lvl="1"/>
            <a:r>
              <a:rPr lang="en-GB" dirty="0"/>
              <a:t>I didn’t change the </a:t>
            </a:r>
            <a:r>
              <a:rPr lang="en-GB" dirty="0">
                <a:latin typeface="Courier New" panose="02070309020205020404" pitchFamily="49" charset="0"/>
              </a:rPr>
              <a:t>input</a:t>
            </a:r>
            <a:r>
              <a:rPr lang="en-GB" dirty="0"/>
              <a:t>s from </a:t>
            </a:r>
            <a:r>
              <a:rPr lang="en-GB" b="1" dirty="0"/>
              <a:t>strings</a:t>
            </a:r>
            <a:r>
              <a:rPr lang="en-GB" dirty="0"/>
              <a:t> to </a:t>
            </a:r>
            <a:r>
              <a:rPr lang="en-GB" b="1" dirty="0"/>
              <a:t>integers</a:t>
            </a:r>
            <a:r>
              <a:rPr lang="en-GB" dirty="0"/>
              <a:t>!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7D302E22-6BBB-4203-7F30-C9A016A395E2}"/>
              </a:ext>
            </a:extLst>
          </p:cNvPr>
          <p:cNvSpPr/>
          <p:nvPr/>
        </p:nvSpPr>
        <p:spPr>
          <a:xfrm>
            <a:off x="292290" y="1508564"/>
            <a:ext cx="8312214" cy="1792420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def 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calculateTotals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(number1, number2):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	return number1 + number2</a:t>
            </a:r>
          </a:p>
          <a:p>
            <a:endParaRPr lang="en-US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numb1 = input('Enter first number')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numb2 = input('Enter second number')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print (</a:t>
            </a:r>
            <a:r>
              <a:rPr lang="en-US" dirty="0" err="1">
                <a:solidFill>
                  <a:srgbClr val="FFFFFF"/>
                </a:solidFill>
                <a:latin typeface="Courier New" panose="02070309020205020404" pitchFamily="49" charset="0"/>
              </a:rPr>
              <a:t>calculateTotals</a:t>
            </a:r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(number1, number2))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372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995D09-ECED-BE14-7DBA-806FFE3FC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43" y="843976"/>
            <a:ext cx="9512490" cy="2852737"/>
          </a:xfrm>
        </p:spPr>
        <p:txBody>
          <a:bodyPr/>
          <a:lstStyle/>
          <a:p>
            <a:pPr algn="ctr"/>
            <a:r>
              <a:rPr lang="en-GB" dirty="0"/>
              <a:t>“You do not write code, you debug it”</a:t>
            </a:r>
          </a:p>
        </p:txBody>
      </p:sp>
    </p:spTree>
    <p:extLst>
      <p:ext uri="{BB962C8B-B14F-4D97-AF65-F5344CB8AC3E}">
        <p14:creationId xmlns:p14="http://schemas.microsoft.com/office/powerpoint/2010/main" val="916653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790A7-D5F9-2178-C1F5-6791D0FE6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process for 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72379-FB26-A9A6-5851-98E627730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Reproduce the bug (same steps cause same failure)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Read the error message (line number + error type)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Isolate the problem (smallest code that still breaks)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Inspect variables (print / debugger / breakpoint)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Fix one thing at a time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Retest (and prevent regression)</a:t>
            </a:r>
          </a:p>
        </p:txBody>
      </p:sp>
    </p:spTree>
    <p:extLst>
      <p:ext uri="{BB962C8B-B14F-4D97-AF65-F5344CB8AC3E}">
        <p14:creationId xmlns:p14="http://schemas.microsoft.com/office/powerpoint/2010/main" val="225884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D1B6-7AD2-8F98-4401-F10B0765E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21974"/>
            <a:ext cx="9452211" cy="1325563"/>
          </a:xfrm>
        </p:spPr>
        <p:txBody>
          <a:bodyPr/>
          <a:lstStyle/>
          <a:p>
            <a:r>
              <a:rPr lang="en-GB" dirty="0"/>
              <a:t>Tools for 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064A6-D465-CADE-3B8E-564641C97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47537"/>
            <a:ext cx="9452211" cy="48262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Print Tracing</a:t>
            </a:r>
          </a:p>
          <a:p>
            <a:pPr lvl="1"/>
            <a:r>
              <a:rPr lang="en-US" dirty="0"/>
              <a:t>Print tracing means adding temporary </a:t>
            </a:r>
            <a:r>
              <a:rPr lang="en-US" dirty="0">
                <a:latin typeface="Courier New" panose="02070309020205020404" pitchFamily="49" charset="0"/>
              </a:rPr>
              <a:t>print() </a:t>
            </a:r>
            <a:r>
              <a:rPr lang="en-US" dirty="0"/>
              <a:t>statements to show the value of variables while the program runs.</a:t>
            </a:r>
          </a:p>
          <a:p>
            <a:pPr marL="0" indent="0">
              <a:buNone/>
            </a:pPr>
            <a:r>
              <a:rPr lang="en-US" dirty="0"/>
              <a:t>It helps you see:</a:t>
            </a:r>
          </a:p>
          <a:p>
            <a:pPr lvl="1"/>
            <a:r>
              <a:rPr lang="en-US" dirty="0"/>
              <a:t>What values variables actually contain</a:t>
            </a:r>
          </a:p>
          <a:p>
            <a:pPr lvl="1"/>
            <a:r>
              <a:rPr lang="en-US" dirty="0"/>
              <a:t>Whether a loop runs the correct number of times</a:t>
            </a:r>
          </a:p>
          <a:p>
            <a:pPr lvl="1"/>
            <a:r>
              <a:rPr lang="en-US" dirty="0"/>
              <a:t>Whether a condition is true or false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Why It Works</a:t>
            </a:r>
          </a:p>
          <a:p>
            <a:pPr lvl="1"/>
            <a:r>
              <a:rPr lang="en-US" dirty="0"/>
              <a:t>Programs don’t make mistakes randomly: they follow logic exactly.</a:t>
            </a:r>
          </a:p>
          <a:p>
            <a:pPr lvl="1"/>
            <a:r>
              <a:rPr lang="en-US" dirty="0"/>
              <a:t>If the output is wrong, the data somewhere is wrong.</a:t>
            </a:r>
          </a:p>
          <a:p>
            <a:pPr lvl="1"/>
            <a:r>
              <a:rPr lang="en-US" dirty="0"/>
              <a:t>Print tracing exposes that data.</a:t>
            </a:r>
          </a:p>
          <a:p>
            <a:pPr lvl="1"/>
            <a:r>
              <a:rPr lang="en-US" dirty="0"/>
              <a:t>You can also do this by logging it to the console in a web browser</a:t>
            </a:r>
          </a:p>
          <a:p>
            <a:endParaRPr lang="en-GB" dirty="0"/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7B5F5FA2-79A9-F1DB-48C7-F3B71311A850}"/>
              </a:ext>
            </a:extLst>
          </p:cNvPr>
          <p:cNvSpPr/>
          <p:nvPr/>
        </p:nvSpPr>
        <p:spPr>
          <a:xfrm>
            <a:off x="7574978" y="2468563"/>
            <a:ext cx="4617022" cy="211005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numbers = [2, 4, 6]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total = 0</a:t>
            </a:r>
          </a:p>
          <a:p>
            <a:endParaRPr lang="en-US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for n in numbers:</a:t>
            </a: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    total = n</a:t>
            </a:r>
          </a:p>
          <a:p>
            <a:endParaRPr lang="en-US" dirty="0">
              <a:solidFill>
                <a:srgbClr val="FFFFFF"/>
              </a:solidFill>
              <a:latin typeface="Courier New" panose="02070309020205020404" pitchFamily="49" charset="0"/>
            </a:endParaRPr>
          </a:p>
          <a:p>
            <a:r>
              <a:rPr lang="en-US" dirty="0">
                <a:solidFill>
                  <a:srgbClr val="FFFFFF"/>
                </a:solidFill>
                <a:latin typeface="Courier New" panose="02070309020205020404" pitchFamily="49" charset="0"/>
              </a:rPr>
              <a:t>print("Total:", total)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53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E5FB1-14AF-9229-7D23-51771A380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 to use print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C361F-1165-D29D-6413-08FA93061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you don’t understand why a value is wrong</a:t>
            </a:r>
          </a:p>
          <a:p>
            <a:r>
              <a:rPr lang="en-US" dirty="0"/>
              <a:t>When debugging loops</a:t>
            </a:r>
          </a:p>
          <a:p>
            <a:r>
              <a:rPr lang="en-US" dirty="0"/>
              <a:t>When debugging conditions</a:t>
            </a:r>
          </a:p>
          <a:p>
            <a:r>
              <a:rPr lang="en-US" dirty="0"/>
              <a:t>When learning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Limitations</a:t>
            </a:r>
          </a:p>
          <a:p>
            <a:pPr lvl="1"/>
            <a:r>
              <a:rPr lang="en-US" dirty="0"/>
              <a:t>Can clutter output</a:t>
            </a:r>
          </a:p>
          <a:p>
            <a:pPr lvl="1"/>
            <a:r>
              <a:rPr lang="en-US" dirty="0"/>
              <a:t>Must remember to remove later</a:t>
            </a:r>
          </a:p>
          <a:p>
            <a:pPr lvl="1"/>
            <a:r>
              <a:rPr lang="en-US" dirty="0"/>
              <a:t>Not practical in very large systems</a:t>
            </a:r>
          </a:p>
          <a:p>
            <a:endParaRPr lang="en-GB" dirty="0"/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53E1A03F-5374-EF96-90AC-FE756C00CF53}"/>
              </a:ext>
            </a:extLst>
          </p:cNvPr>
          <p:cNvSpPr/>
          <p:nvPr/>
        </p:nvSpPr>
        <p:spPr>
          <a:xfrm>
            <a:off x="5323779" y="2403482"/>
            <a:ext cx="4650400" cy="1591001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US" dirty="0">
                <a:latin typeface="Courier New" panose="02070309020205020404" pitchFamily="49" charset="0"/>
              </a:rPr>
              <a:t>for n in numbers:</a:t>
            </a:r>
            <a:br>
              <a:rPr lang="en-US" dirty="0">
                <a:latin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</a:rPr>
              <a:t>	print("n =", n)</a:t>
            </a:r>
            <a:br>
              <a:rPr lang="en-US" dirty="0">
                <a:latin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</a:rPr>
              <a:t>	total = n</a:t>
            </a:r>
          </a:p>
          <a:p>
            <a:br>
              <a:rPr lang="en-US" dirty="0">
                <a:latin typeface="Courier New" panose="02070309020205020404" pitchFamily="49" charset="0"/>
              </a:rPr>
            </a:br>
            <a:r>
              <a:rPr lang="en-US" dirty="0">
                <a:latin typeface="Courier New" panose="02070309020205020404" pitchFamily="49" charset="0"/>
              </a:rPr>
              <a:t>print("total =", total)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Codeblock">
            <a:extLst>
              <a:ext uri="{FF2B5EF4-FFF2-40B4-BE49-F238E27FC236}">
                <a16:creationId xmlns:a16="http://schemas.microsoft.com/office/drawing/2014/main" id="{393F1DCA-B5C6-E727-5867-87817A3E62AA}"/>
              </a:ext>
            </a:extLst>
          </p:cNvPr>
          <p:cNvSpPr/>
          <p:nvPr/>
        </p:nvSpPr>
        <p:spPr>
          <a:xfrm>
            <a:off x="6244217" y="4170696"/>
            <a:ext cx="3729962" cy="190525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pt-BR" dirty="0">
                <a:solidFill>
                  <a:srgbClr val="FFFFFF"/>
                </a:solidFill>
                <a:latin typeface="Courier New" panose="02070309020205020404" pitchFamily="49" charset="0"/>
              </a:rPr>
              <a:t>n = 2</a:t>
            </a:r>
          </a:p>
          <a:p>
            <a:r>
              <a:rPr lang="pt-BR" dirty="0">
                <a:solidFill>
                  <a:srgbClr val="FFFFFF"/>
                </a:solidFill>
                <a:latin typeface="Courier New" panose="02070309020205020404" pitchFamily="49" charset="0"/>
              </a:rPr>
              <a:t>total = 2</a:t>
            </a:r>
          </a:p>
          <a:p>
            <a:r>
              <a:rPr lang="pt-BR" dirty="0">
                <a:solidFill>
                  <a:srgbClr val="FFFFFF"/>
                </a:solidFill>
                <a:latin typeface="Courier New" panose="02070309020205020404" pitchFamily="49" charset="0"/>
              </a:rPr>
              <a:t>n = 4</a:t>
            </a:r>
          </a:p>
          <a:p>
            <a:r>
              <a:rPr lang="pt-BR" dirty="0">
                <a:solidFill>
                  <a:srgbClr val="FFFFFF"/>
                </a:solidFill>
                <a:latin typeface="Courier New" panose="02070309020205020404" pitchFamily="49" charset="0"/>
              </a:rPr>
              <a:t>total = 4</a:t>
            </a:r>
          </a:p>
          <a:p>
            <a:r>
              <a:rPr lang="pt-BR" dirty="0">
                <a:solidFill>
                  <a:srgbClr val="FFFFFF"/>
                </a:solidFill>
                <a:latin typeface="Courier New" panose="02070309020205020404" pitchFamily="49" charset="0"/>
              </a:rPr>
              <a:t>n = 6</a:t>
            </a:r>
          </a:p>
          <a:p>
            <a:r>
              <a:rPr lang="pt-BR" dirty="0">
                <a:solidFill>
                  <a:srgbClr val="FFFFFF"/>
                </a:solidFill>
                <a:latin typeface="Courier New" panose="02070309020205020404" pitchFamily="49" charset="0"/>
              </a:rPr>
              <a:t>total = 6</a:t>
            </a:r>
            <a:endParaRPr lang="en-GB" dirty="0">
              <a:solidFill>
                <a:srgbClr val="FFFFFF"/>
              </a:solidFill>
              <a:latin typeface="Courier New" panose="02070309020205020404" pitchFamily="49" charset="0"/>
            </a:endParaRP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A3701A0F-04A5-4ED7-82A8-014F5E1A2780}"/>
              </a:ext>
            </a:extLst>
          </p:cNvPr>
          <p:cNvSpPr/>
          <p:nvPr/>
        </p:nvSpPr>
        <p:spPr>
          <a:xfrm>
            <a:off x="8585868" y="2177590"/>
            <a:ext cx="2776621" cy="1905000"/>
          </a:xfrm>
          <a:prstGeom prst="leftArrow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The total is being replaced not added!</a:t>
            </a:r>
          </a:p>
        </p:txBody>
      </p:sp>
    </p:spTree>
    <p:extLst>
      <p:ext uri="{BB962C8B-B14F-4D97-AF65-F5344CB8AC3E}">
        <p14:creationId xmlns:p14="http://schemas.microsoft.com/office/powerpoint/2010/main" val="425678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4AA92-D603-AD0C-5AD5-C227C14EC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Tools for 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F534D-8BA6-9E51-2E13-148E5CBE8C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highlight>
                  <a:srgbClr val="FFFF00"/>
                </a:highlight>
              </a:rPr>
              <a:t>Assertions</a:t>
            </a:r>
          </a:p>
          <a:p>
            <a:pPr lvl="1"/>
            <a:r>
              <a:rPr lang="en-US" sz="2000" dirty="0"/>
              <a:t>An assertion is a statement that checks whether something </a:t>
            </a:r>
            <a:r>
              <a:rPr lang="en-US" sz="2000" b="1" dirty="0"/>
              <a:t>must be true</a:t>
            </a:r>
            <a:r>
              <a:rPr lang="en-US" sz="2000" dirty="0"/>
              <a:t> at a certain point in the program.</a:t>
            </a:r>
          </a:p>
          <a:p>
            <a:pPr lvl="1"/>
            <a:r>
              <a:rPr lang="en-US" sz="2000" dirty="0"/>
              <a:t>If the condition is false, the program stops with an error.</a:t>
            </a:r>
          </a:p>
          <a:p>
            <a:r>
              <a:rPr lang="en-GB" sz="2400" dirty="0"/>
              <a:t>In Python we can use </a:t>
            </a:r>
            <a:r>
              <a:rPr lang="en-GB" sz="2400" dirty="0">
                <a:latin typeface="Courier New" panose="02070309020205020404" pitchFamily="49" charset="0"/>
              </a:rPr>
              <a:t>assert &lt;condition&gt;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As </a:t>
            </a:r>
            <a:r>
              <a:rPr lang="en-GB" sz="2400" dirty="0">
                <a:latin typeface="Courier New" panose="02070309020205020404" pitchFamily="49" charset="0"/>
              </a:rPr>
              <a:t>total</a:t>
            </a:r>
            <a:r>
              <a:rPr lang="en-GB" sz="2400" dirty="0"/>
              <a:t> is -5 the code will stop and show </a:t>
            </a:r>
            <a:r>
              <a:rPr lang="en-GB" sz="2400" dirty="0" err="1">
                <a:latin typeface="Courier New" panose="02070309020205020404" pitchFamily="49" charset="0"/>
              </a:rPr>
              <a:t>AssertionError</a:t>
            </a:r>
            <a:endParaRPr lang="en-GB" sz="2400" dirty="0">
              <a:latin typeface="Courier New" panose="02070309020205020404" pitchFamily="49" charset="0"/>
            </a:endParaRPr>
          </a:p>
          <a:p>
            <a:r>
              <a:rPr lang="en-GB" sz="2400" dirty="0"/>
              <a:t>This tells us something undesirable has just happened</a:t>
            </a:r>
          </a:p>
        </p:txBody>
      </p:sp>
      <p:sp>
        <p:nvSpPr>
          <p:cNvPr id="4" name="Codeblock">
            <a:extLst>
              <a:ext uri="{FF2B5EF4-FFF2-40B4-BE49-F238E27FC236}">
                <a16:creationId xmlns:a16="http://schemas.microsoft.com/office/drawing/2014/main" id="{C7AA1C9A-0C2A-037D-DF6F-50EC360246EA}"/>
              </a:ext>
            </a:extLst>
          </p:cNvPr>
          <p:cNvSpPr/>
          <p:nvPr/>
        </p:nvSpPr>
        <p:spPr>
          <a:xfrm>
            <a:off x="496400" y="3785421"/>
            <a:ext cx="7000568" cy="112087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200" tIns="50800" rtlCol="0" anchor="t" anchorCtr="0"/>
          <a:lstStyle/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total = -5</a:t>
            </a:r>
          </a:p>
          <a:p>
            <a:r>
              <a:rPr lang="en-GB" dirty="0">
                <a:solidFill>
                  <a:srgbClr val="FFFFFF"/>
                </a:solidFill>
                <a:latin typeface="Courier New" panose="02070309020205020404" pitchFamily="49" charset="0"/>
              </a:rPr>
              <a:t>assert total &gt;= 0</a:t>
            </a:r>
          </a:p>
        </p:txBody>
      </p:sp>
    </p:spTree>
    <p:extLst>
      <p:ext uri="{BB962C8B-B14F-4D97-AF65-F5344CB8AC3E}">
        <p14:creationId xmlns:p14="http://schemas.microsoft.com/office/powerpoint/2010/main" val="55289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003A-C32A-D8D2-98A0-EB1D45A8D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assertions are powerful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B525C-599B-8F9D-B224-D2CBC6F37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Catch logic errors early</a:t>
            </a:r>
          </a:p>
          <a:p>
            <a:r>
              <a:rPr lang="en-US" dirty="0"/>
              <a:t>Document expectations</a:t>
            </a:r>
          </a:p>
          <a:p>
            <a:r>
              <a:rPr lang="en-US" dirty="0"/>
              <a:t>Make debugging faster</a:t>
            </a:r>
          </a:p>
          <a:p>
            <a:r>
              <a:rPr lang="en-US" dirty="0"/>
              <a:t>Support TDD</a:t>
            </a:r>
            <a:endParaRPr lang="en-GB" dirty="0"/>
          </a:p>
        </p:txBody>
      </p:sp>
      <p:sp>
        <p:nvSpPr>
          <p:cNvPr id="5" name="MyShape">
            <a:extLst>
              <a:ext uri="{FF2B5EF4-FFF2-40B4-BE49-F238E27FC236}">
                <a16:creationId xmlns:a16="http://schemas.microsoft.com/office/drawing/2014/main" id="{BCB63AE2-7EED-C822-02A4-0C174880287E}"/>
              </a:ext>
            </a:extLst>
          </p:cNvPr>
          <p:cNvSpPr/>
          <p:nvPr/>
        </p:nvSpPr>
        <p:spPr>
          <a:xfrm>
            <a:off x="5835797" y="3635943"/>
            <a:ext cx="5690456" cy="204296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rgbClr val="000000"/>
                </a:solidFill>
                <a:latin typeface="Trebuchet MS" panose="020B0603020202020204" pitchFamily="34" charset="0"/>
              </a:rPr>
              <a:t>"An assertion is the program saying: ‘</a:t>
            </a:r>
            <a:r>
              <a:rPr lang="en-US" sz="2300" b="1" dirty="0">
                <a:solidFill>
                  <a:srgbClr val="FF0000"/>
                </a:solidFill>
                <a:latin typeface="Trebuchet MS" panose="020B0603020202020204" pitchFamily="34" charset="0"/>
              </a:rPr>
              <a:t>This must always be true. If not, something is broken</a:t>
            </a:r>
            <a:r>
              <a:rPr lang="en-US" sz="2300" dirty="0">
                <a:solidFill>
                  <a:srgbClr val="000000"/>
                </a:solidFill>
                <a:latin typeface="Trebuchet MS" panose="020B0603020202020204" pitchFamily="34" charset="0"/>
              </a:rPr>
              <a:t>.’"</a:t>
            </a:r>
            <a:endParaRPr lang="en-GB" sz="23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83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27237-F006-E29C-2155-B129FC876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Tools for 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F29D-4179-2518-D8A2-DECC79415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Breakpoints</a:t>
            </a:r>
          </a:p>
          <a:p>
            <a:r>
              <a:rPr lang="en-US" dirty="0"/>
              <a:t>A breakpoint pauses the program at a specific line so you can:</a:t>
            </a:r>
          </a:p>
          <a:p>
            <a:pPr lvl="1"/>
            <a:r>
              <a:rPr lang="en-US" dirty="0"/>
              <a:t>Inspect variables</a:t>
            </a:r>
          </a:p>
          <a:p>
            <a:pPr lvl="1"/>
            <a:r>
              <a:rPr lang="en-US" dirty="0"/>
              <a:t>Step through code line-by-line</a:t>
            </a:r>
          </a:p>
          <a:p>
            <a:pPr lvl="1"/>
            <a:r>
              <a:rPr lang="en-US" dirty="0"/>
              <a:t>Watch how values change</a:t>
            </a:r>
          </a:p>
          <a:p>
            <a:pPr lvl="1"/>
            <a:endParaRPr lang="en-US" dirty="0"/>
          </a:p>
          <a:p>
            <a:r>
              <a:rPr lang="en-US" dirty="0"/>
              <a:t>Let me demonstrate in </a:t>
            </a:r>
            <a:r>
              <a:rPr lang="en-US" b="1" dirty="0"/>
              <a:t>Visual Basic for Applications </a:t>
            </a:r>
            <a:r>
              <a:rPr lang="en-US" dirty="0"/>
              <a:t>in Microsoft Word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619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8D75C-5B77-62C6-EF76-1F0AD8447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13" y="320675"/>
            <a:ext cx="9633763" cy="1325563"/>
          </a:xfrm>
        </p:spPr>
        <p:txBody>
          <a:bodyPr/>
          <a:lstStyle/>
          <a:p>
            <a:r>
              <a:rPr lang="en-US" dirty="0"/>
              <a:t>Why Breakpoints are superior to Print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94C75-5433-19F6-9ADA-F1496250F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Print tracing shows snapshots.</a:t>
            </a:r>
          </a:p>
          <a:p>
            <a:r>
              <a:rPr lang="en-US" dirty="0"/>
              <a:t>Breakpoints let you:</a:t>
            </a:r>
          </a:p>
          <a:p>
            <a:pPr lvl="1"/>
            <a:r>
              <a:rPr lang="en-US" dirty="0"/>
              <a:t>Pause execution</a:t>
            </a:r>
          </a:p>
          <a:p>
            <a:pPr lvl="1"/>
            <a:r>
              <a:rPr lang="en-US" dirty="0"/>
              <a:t>Step forward slowly</a:t>
            </a:r>
          </a:p>
          <a:p>
            <a:pPr lvl="1"/>
            <a:r>
              <a:rPr lang="en-US" dirty="0"/>
              <a:t>Inspect all variables at once</a:t>
            </a:r>
          </a:p>
          <a:p>
            <a:pPr lvl="1"/>
            <a:r>
              <a:rPr lang="en-US" dirty="0"/>
              <a:t>Watch changes live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375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ACD28-BB16-2F4F-5D7C-A6A8D3852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Tools for debugging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5A939-4E6E-607B-B1D5-D84B009E5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</a:rPr>
              <a:t>Rubber Duck Debugging</a:t>
            </a:r>
          </a:p>
          <a:p>
            <a:r>
              <a:rPr lang="en-US" dirty="0"/>
              <a:t>Rubber duck debugging means explaining your code line-by-line out loud as if teaching someone else.</a:t>
            </a:r>
          </a:p>
          <a:p>
            <a:r>
              <a:rPr lang="en-US" dirty="0"/>
              <a:t>The “someone” can be:</a:t>
            </a:r>
          </a:p>
          <a:p>
            <a:pPr lvl="1"/>
            <a:r>
              <a:rPr lang="en-US" dirty="0"/>
              <a:t>A rubber duck</a:t>
            </a:r>
          </a:p>
          <a:p>
            <a:pPr lvl="1"/>
            <a:r>
              <a:rPr lang="en-US" dirty="0"/>
              <a:t>A colleague</a:t>
            </a:r>
          </a:p>
          <a:p>
            <a:pPr lvl="1"/>
            <a:r>
              <a:rPr lang="en-US" dirty="0"/>
              <a:t>Yourself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EC5F71-0251-D9DC-CB26-AE76A33FDCD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46361" y="0"/>
            <a:ext cx="3453397" cy="345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24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350EC-75D6-0A31-331B-7EF001519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it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5194-700F-415F-817D-38F546D54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When we explain code:</a:t>
            </a:r>
          </a:p>
          <a:p>
            <a:pPr lvl="1"/>
            <a:r>
              <a:rPr lang="en-US" sz="3200" dirty="0"/>
              <a:t>We slow down</a:t>
            </a:r>
          </a:p>
          <a:p>
            <a:pPr lvl="1"/>
            <a:r>
              <a:rPr lang="en-US" sz="3200" dirty="0"/>
              <a:t>We notice assumptions</a:t>
            </a:r>
          </a:p>
          <a:p>
            <a:pPr lvl="1"/>
            <a:r>
              <a:rPr lang="en-US" sz="3200" dirty="0"/>
              <a:t>We spot logical gaps</a:t>
            </a:r>
          </a:p>
          <a:p>
            <a:r>
              <a:rPr lang="en-US" sz="3600" dirty="0"/>
              <a:t>Most logic errors are thinking errors.</a:t>
            </a:r>
          </a:p>
          <a:p>
            <a:r>
              <a:rPr lang="en-US" sz="3600" dirty="0"/>
              <a:t>Explaining reveals them.</a:t>
            </a:r>
          </a:p>
          <a:p>
            <a:r>
              <a:rPr lang="en-US" sz="3600" dirty="0"/>
              <a:t>Think “</a:t>
            </a:r>
            <a:r>
              <a:rPr lang="en-US" sz="3600" dirty="0">
                <a:highlight>
                  <a:srgbClr val="FFFF00"/>
                </a:highlight>
              </a:rPr>
              <a:t>Explain it to me like a 5 year-old</a:t>
            </a:r>
            <a:r>
              <a:rPr lang="en-US" sz="3600" dirty="0"/>
              <a:t>”</a:t>
            </a:r>
            <a:endParaRPr lang="en-GB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DD7883-B312-5339-1AC6-3331EE05B86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46361" y="0"/>
            <a:ext cx="3453397" cy="345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304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E645F-5635-5B58-8616-95BB7580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Comparing Strategies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26C3A88-4170-9584-0A08-56B5970B32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100226"/>
              </p:ext>
            </p:extLst>
          </p:nvPr>
        </p:nvGraphicFramePr>
        <p:xfrm>
          <a:off x="305878" y="1737360"/>
          <a:ext cx="9303344" cy="3383280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325836">
                  <a:extLst>
                    <a:ext uri="{9D8B030D-6E8A-4147-A177-3AD203B41FA5}">
                      <a16:colId xmlns:a16="http://schemas.microsoft.com/office/drawing/2014/main" val="1079826052"/>
                    </a:ext>
                  </a:extLst>
                </a:gridCol>
                <a:gridCol w="2325836">
                  <a:extLst>
                    <a:ext uri="{9D8B030D-6E8A-4147-A177-3AD203B41FA5}">
                      <a16:colId xmlns:a16="http://schemas.microsoft.com/office/drawing/2014/main" val="2226609821"/>
                    </a:ext>
                  </a:extLst>
                </a:gridCol>
                <a:gridCol w="1503477">
                  <a:extLst>
                    <a:ext uri="{9D8B030D-6E8A-4147-A177-3AD203B41FA5}">
                      <a16:colId xmlns:a16="http://schemas.microsoft.com/office/drawing/2014/main" val="2415600393"/>
                    </a:ext>
                  </a:extLst>
                </a:gridCol>
                <a:gridCol w="3148195">
                  <a:extLst>
                    <a:ext uri="{9D8B030D-6E8A-4147-A177-3AD203B41FA5}">
                      <a16:colId xmlns:a16="http://schemas.microsoft.com/office/drawing/2014/main" val="13922099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Strategy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Best For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Difficulty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Professional Use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14340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Print Tracing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Simple logic bugs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Easy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393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Assertions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Protecting assumptions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1127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Breakpoints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Complex bugs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Medium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Yes (very common)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333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Rubber Ducking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Logic thinking errors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/>
                        <a:t>Easy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400" dirty="0"/>
                        <a:t>Surprisingly common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674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284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083E5-84D9-B86C-D58A-41BCF9960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636" y="565990"/>
            <a:ext cx="5882364" cy="2419018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debugging method gives you the most information with the least effort?</a:t>
            </a:r>
            <a:endParaRPr lang="en-GB" dirty="0"/>
          </a:p>
        </p:txBody>
      </p:sp>
      <p:pic>
        <p:nvPicPr>
          <p:cNvPr id="3" name="questionmark" descr="A question mark drawn on a black background&#10;&#10;AI-generated content may be incorrect.">
            <a:extLst>
              <a:ext uri="{FF2B5EF4-FFF2-40B4-BE49-F238E27FC236}">
                <a16:creationId xmlns:a16="http://schemas.microsoft.com/office/drawing/2014/main" id="{E3FC4C1D-5835-89D4-6E3D-377364490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7137">
            <a:off x="4622228" y="185021"/>
            <a:ext cx="6390894" cy="639089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48AEC5DD-AFE8-FD13-938C-79EC03D1FF3D}"/>
              </a:ext>
            </a:extLst>
          </p:cNvPr>
          <p:cNvSpPr txBox="1">
            <a:spLocks/>
          </p:cNvSpPr>
          <p:nvPr/>
        </p:nvSpPr>
        <p:spPr>
          <a:xfrm>
            <a:off x="213636" y="3232635"/>
            <a:ext cx="5882364" cy="24190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Which would you use first in an exam?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26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F8109E-57A6-28E1-6B16-D31CE029D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Python Debugging Challenges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880A6E-7FF0-C0A9-E9F2-81AF4A611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Download a copy of the Lesson 08 Debugging Challenge</a:t>
            </a:r>
          </a:p>
          <a:p>
            <a:r>
              <a:rPr lang="en-GB" dirty="0"/>
              <a:t>Solve and explain each of the issues</a:t>
            </a:r>
          </a:p>
          <a:p>
            <a:r>
              <a:rPr lang="en-GB" dirty="0"/>
              <a:t>Copy and paste back into your OneNote workbooks when complete</a:t>
            </a:r>
          </a:p>
        </p:txBody>
      </p:sp>
      <p:pic>
        <p:nvPicPr>
          <p:cNvPr id="5" name="OneNote">
            <a:extLst>
              <a:ext uri="{FF2B5EF4-FFF2-40B4-BE49-F238E27FC236}">
                <a16:creationId xmlns:a16="http://schemas.microsoft.com/office/drawing/2014/main" id="{FC6622B8-8563-D89F-B818-D7D7B4C82F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966" y="577053"/>
            <a:ext cx="812806" cy="812806"/>
          </a:xfrm>
          <a:prstGeom prst="rect">
            <a:avLst/>
          </a:prstGeom>
        </p:spPr>
      </p:pic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9431BC2F-C312-D599-60D6-7C2DD50A89C0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607BA11B-5A72-DA2D-D663-CF3DED4E5561}"/>
              </a:ext>
            </a:extLst>
          </p:cNvPr>
          <p:cNvSpPr/>
          <p:nvPr/>
        </p:nvSpPr>
        <p:spPr>
          <a:xfrm>
            <a:off x="10591966" y="2714039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177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A4343-B604-6C66-2E94-8272F15F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write-up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85149-56C3-64CA-EFDE-6D3B76E4A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Complete the Key Vocabulary list in the OneNote workbook</a:t>
            </a:r>
          </a:p>
          <a:p>
            <a:r>
              <a:rPr lang="en-GB" dirty="0"/>
              <a:t>Write 150-200 words with:</a:t>
            </a:r>
          </a:p>
          <a:p>
            <a:pPr lvl="1"/>
            <a:r>
              <a:rPr lang="en-US" dirty="0"/>
              <a:t>Definition of bug</a:t>
            </a:r>
          </a:p>
          <a:p>
            <a:pPr lvl="1"/>
            <a:r>
              <a:rPr lang="en-US" dirty="0"/>
              <a:t>Definition of debugging</a:t>
            </a:r>
          </a:p>
          <a:p>
            <a:pPr lvl="1"/>
            <a:r>
              <a:rPr lang="en-US" dirty="0"/>
              <a:t>Explain 3 error types with an example each (syntax/runtime/logic)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Reflection:</a:t>
            </a:r>
          </a:p>
          <a:p>
            <a:r>
              <a:rPr lang="en-US" dirty="0"/>
              <a:t>Which bug took longest? Why?</a:t>
            </a:r>
          </a:p>
          <a:p>
            <a:r>
              <a:rPr lang="en-US" dirty="0"/>
              <a:t>Which strategy helped most?</a:t>
            </a:r>
          </a:p>
          <a:p>
            <a:r>
              <a:rPr lang="en-US" dirty="0"/>
              <a:t>What will you do first next time?</a:t>
            </a:r>
            <a:endParaRPr lang="en-GB" dirty="0"/>
          </a:p>
        </p:txBody>
      </p:sp>
      <p:pic>
        <p:nvPicPr>
          <p:cNvPr id="4" name="OneNote">
            <a:extLst>
              <a:ext uri="{FF2B5EF4-FFF2-40B4-BE49-F238E27FC236}">
                <a16:creationId xmlns:a16="http://schemas.microsoft.com/office/drawing/2014/main" id="{48BDBFB4-F151-98FB-72B2-A870644AFA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1966" y="577053"/>
            <a:ext cx="812806" cy="812806"/>
          </a:xfrm>
          <a:prstGeom prst="rect">
            <a:avLst/>
          </a:prstGeom>
        </p:spPr>
      </p:pic>
      <p:sp>
        <p:nvSpPr>
          <p:cNvPr id="5" name="Minutes display">
            <a:extLst>
              <a:ext uri="{FF2B5EF4-FFF2-40B4-BE49-F238E27FC236}">
                <a16:creationId xmlns:a16="http://schemas.microsoft.com/office/drawing/2014/main" id="{D0903C48-8079-E5BA-1F7B-21B39D6F4286}"/>
              </a:ext>
            </a:extLst>
          </p:cNvPr>
          <p:cNvSpPr/>
          <p:nvPr/>
        </p:nvSpPr>
        <p:spPr>
          <a:xfrm>
            <a:off x="10591966" y="2569936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15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0B47E61A-4E42-ABCF-C96E-7FE999A02ED1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pic>
        <p:nvPicPr>
          <p:cNvPr id="1026" name="Picture 2" descr="September 9: First Instance of Actual Computer Bug Being Found | This Day  in History | Computer History Museum">
            <a:extLst>
              <a:ext uri="{FF2B5EF4-FFF2-40B4-BE49-F238E27FC236}">
                <a16:creationId xmlns:a16="http://schemas.microsoft.com/office/drawing/2014/main" id="{AE54C7D8-CEC2-3033-8A7E-E07027E67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7286">
            <a:off x="5905293" y="3759398"/>
            <a:ext cx="4156554" cy="2861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19126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9E231-733C-D8EE-BAB2-6EC17DC70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4AE27-74E7-3E2D-564F-7AE8553EA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</a:t>
            </a:r>
            <a:r>
              <a:rPr lang="en-US" b="1" dirty="0">
                <a:solidFill>
                  <a:srgbClr val="FF0000"/>
                </a:solidFill>
              </a:rPr>
              <a:t>Logging systems</a:t>
            </a:r>
          </a:p>
          <a:p>
            <a:pPr lvl="1"/>
            <a:r>
              <a:rPr lang="en-US" dirty="0"/>
              <a:t>What is logging?</a:t>
            </a:r>
          </a:p>
          <a:p>
            <a:pPr lvl="1"/>
            <a:r>
              <a:rPr lang="en-US" dirty="0"/>
              <a:t>Why is logging useful compared to </a:t>
            </a:r>
            <a:r>
              <a:rPr lang="en-US" dirty="0">
                <a:latin typeface="Courier New" panose="02070309020205020404" pitchFamily="49" charset="0"/>
              </a:rPr>
              <a:t>print()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Find one example of log levels: </a:t>
            </a:r>
            <a:r>
              <a:rPr lang="en-US" dirty="0">
                <a:latin typeface="Courier New" panose="02070309020205020404" pitchFamily="49" charset="0"/>
              </a:rPr>
              <a:t>INFO / WARNING / ERROR</a:t>
            </a:r>
            <a:endParaRPr lang="en-GB" dirty="0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488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F7F40335-DD99-437B-85E8-ED9431BB2FB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236</TotalTime>
  <Words>1060</Words>
  <Application>Microsoft Office PowerPoint</Application>
  <PresentationFormat>Widescreen</PresentationFormat>
  <Paragraphs>203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Courier New</vt:lpstr>
      <vt:lpstr>Impact</vt:lpstr>
      <vt:lpstr>Trebuchet MS</vt:lpstr>
      <vt:lpstr>Office Theme</vt:lpstr>
      <vt:lpstr>Office Theme</vt:lpstr>
      <vt:lpstr>Recall Exercise</vt:lpstr>
      <vt:lpstr>PowerPoint Presentation</vt:lpstr>
      <vt:lpstr>Learning Objectives</vt:lpstr>
      <vt:lpstr>Key Vocabulary</vt:lpstr>
      <vt:lpstr>This should work…</vt:lpstr>
      <vt:lpstr>Two different kinds of errors…</vt:lpstr>
      <vt:lpstr>“You do not write code, you debug it”</vt:lpstr>
      <vt:lpstr>A process for debugging</vt:lpstr>
      <vt:lpstr>Tools for debugging</vt:lpstr>
      <vt:lpstr>When to use print tracing</vt:lpstr>
      <vt:lpstr>Tools for debugging</vt:lpstr>
      <vt:lpstr>Why assertions are powerful</vt:lpstr>
      <vt:lpstr>Tools for debugging</vt:lpstr>
      <vt:lpstr>Why Breakpoints are superior to Print</vt:lpstr>
      <vt:lpstr>Tools for debugging</vt:lpstr>
      <vt:lpstr>Why it works</vt:lpstr>
      <vt:lpstr>Comparing Strategies</vt:lpstr>
      <vt:lpstr>Which debugging method gives you the most information with the least effort?</vt:lpstr>
      <vt:lpstr>Python Debugging Challenges</vt:lpstr>
      <vt:lpstr>Workbook write-up</vt:lpstr>
      <vt:lpstr>Extension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2026-02-22T15:43:14Z</dcterms:created>
  <dcterms:modified xsi:type="dcterms:W3CDTF">2026-07-07T16:35:06Z</dcterms:modified>
</cp:coreProperties>
</file>