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8" r:id="rId5"/>
  </p:sldMasterIdLst>
  <p:notesMasterIdLst>
    <p:notesMasterId r:id="rId21"/>
  </p:notesMasterIdLst>
  <p:sldIdLst>
    <p:sldId id="279" r:id="rId6"/>
    <p:sldId id="264" r:id="rId7"/>
    <p:sldId id="266" r:id="rId8"/>
    <p:sldId id="277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822E87-953B-4C1A-AE40-F415FDB6BD71}" v="2" dt="2026-07-07T16:34:17.732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2260" autoAdjust="0"/>
  </p:normalViewPr>
  <p:slideViewPr>
    <p:cSldViewPr snapToGrid="0">
      <p:cViewPr varScale="1">
        <p:scale>
          <a:sx n="69" d="100"/>
          <a:sy n="69" d="100"/>
        </p:scale>
        <p:origin x="21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16:34:21.111" v="4" actId="207"/>
      <pc:docMkLst>
        <pc:docMk/>
      </pc:docMkLst>
      <pc:sldChg chg="del">
        <pc:chgData name="Simon Rundell" userId="02f36d3d-9692-43c5-873c-1a596eba61c5" providerId="ADAL" clId="{E495193B-C273-4421-898B-4796DEC811A2}" dt="2026-07-07T16:34:06.077" v="1" actId="47"/>
        <pc:sldMkLst>
          <pc:docMk/>
          <pc:sldMk cId="1644293576" sldId="263"/>
        </pc:sldMkLst>
      </pc:sldChg>
      <pc:sldChg chg="modSp add mod">
        <pc:chgData name="Simon Rundell" userId="02f36d3d-9692-43c5-873c-1a596eba61c5" providerId="ADAL" clId="{E495193B-C273-4421-898B-4796DEC811A2}" dt="2026-07-07T16:34:21.111" v="4" actId="207"/>
        <pc:sldMkLst>
          <pc:docMk/>
          <pc:sldMk cId="1771864975" sldId="279"/>
        </pc:sldMkLst>
        <pc:spChg chg="mod">
          <ac:chgData name="Simon Rundell" userId="02f36d3d-9692-43c5-873c-1a596eba61c5" providerId="ADAL" clId="{E495193B-C273-4421-898B-4796DEC811A2}" dt="2026-07-07T16:34:21.111" v="4" actId="207"/>
          <ac:spMkLst>
            <pc:docMk/>
            <pc:sldMk cId="1771864975" sldId="279"/>
            <ac:spMk id="3" creationId="{44BE340F-1537-1DD8-A4C0-90C99D913A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599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Scenario Activity: “Team Chaos”</a:t>
            </a:r>
          </a:p>
          <a:p>
            <a:r>
              <a:rPr lang="en-GB" dirty="0"/>
              <a:t>Divide class into groups of 3.</a:t>
            </a:r>
          </a:p>
          <a:p>
            <a:r>
              <a:rPr lang="en-GB" dirty="0"/>
              <a:t>Give each student a printed copy of the same simple Python function.</a:t>
            </a:r>
          </a:p>
          <a:p>
            <a:r>
              <a:rPr lang="en-GB" dirty="0"/>
              <a:t>Each student makes a </a:t>
            </a:r>
            <a:r>
              <a:rPr lang="en-GB" i="1" dirty="0"/>
              <a:t>different change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Student A: changes variable names</a:t>
            </a:r>
          </a:p>
          <a:p>
            <a:pPr lvl="1"/>
            <a:r>
              <a:rPr lang="en-GB" dirty="0"/>
              <a:t>Student B: changes output formatting</a:t>
            </a:r>
          </a:p>
          <a:p>
            <a:pPr lvl="1"/>
            <a:r>
              <a:rPr lang="en-GB" dirty="0"/>
              <a:t>Student C: adds validation</a:t>
            </a:r>
          </a:p>
          <a:p>
            <a:r>
              <a:rPr lang="en-GB" dirty="0"/>
              <a:t>Now attempt to combine their changes manually.</a:t>
            </a:r>
          </a:p>
          <a:p>
            <a:endParaRPr lang="en-GB" dirty="0"/>
          </a:p>
          <a:p>
            <a:r>
              <a:rPr lang="en-GB" b="1" dirty="0"/>
              <a:t>Result:</a:t>
            </a:r>
            <a:r>
              <a:rPr lang="en-GB" dirty="0"/>
              <a:t> Conflicts. Confusion. Overwritten code.</a:t>
            </a:r>
          </a:p>
          <a:p>
            <a:endParaRPr lang="en-GB" dirty="0"/>
          </a:p>
          <a:p>
            <a:r>
              <a:rPr lang="en-GB" dirty="0"/>
              <a:t>Then ask:</a:t>
            </a:r>
          </a:p>
          <a:p>
            <a:r>
              <a:rPr lang="en-GB" dirty="0"/>
              <a:t>“How do real software teams stop this happening?”</a:t>
            </a:r>
          </a:p>
          <a:p>
            <a:r>
              <a:rPr lang="en-GB" dirty="0"/>
              <a:t>Lead into: </a:t>
            </a:r>
            <a:r>
              <a:rPr lang="en-GB" b="1" dirty="0"/>
              <a:t>Version Control + Continuous Integration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1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Write Code</a:t>
            </a:r>
            <a:br>
              <a:rPr lang="en-GB" dirty="0"/>
            </a:br>
            <a:r>
              <a:rPr lang="en-GB" dirty="0"/>
              <a:t>1️⃣ Developer works on a feature or bug fix.</a:t>
            </a:r>
          </a:p>
          <a:p>
            <a:r>
              <a:rPr lang="en-GB" dirty="0"/>
              <a:t>2️⃣ </a:t>
            </a:r>
            <a:r>
              <a:rPr lang="en-GB" b="1" dirty="0"/>
              <a:t>Commit &amp; Push</a:t>
            </a:r>
            <a:br>
              <a:rPr lang="en-GB" dirty="0"/>
            </a:br>
            <a:r>
              <a:rPr lang="en-GB" dirty="0"/>
              <a:t>Code is uploaded to a version control system (e.g., Git hosted on GitHub).</a:t>
            </a:r>
          </a:p>
          <a:p>
            <a:r>
              <a:rPr lang="en-GB" dirty="0"/>
              <a:t>3️⃣ </a:t>
            </a:r>
            <a:r>
              <a:rPr lang="en-GB" b="1" dirty="0"/>
              <a:t>Pipeline Triggers Automatically</a:t>
            </a:r>
            <a:br>
              <a:rPr lang="en-GB" dirty="0"/>
            </a:br>
            <a:r>
              <a:rPr lang="en-GB" dirty="0"/>
              <a:t>A workflow (e.g., GitHub Actions) starts.</a:t>
            </a:r>
          </a:p>
          <a:p>
            <a:r>
              <a:rPr lang="en-GB" dirty="0"/>
              <a:t>4️⃣ </a:t>
            </a:r>
            <a:r>
              <a:rPr lang="en-GB" b="1" dirty="0"/>
              <a:t>Build Stage</a:t>
            </a:r>
            <a:br>
              <a:rPr lang="en-GB" dirty="0"/>
            </a:br>
            <a:r>
              <a:rPr lang="en-GB" dirty="0"/>
              <a:t>The code is compiled / packaged.</a:t>
            </a:r>
          </a:p>
          <a:p>
            <a:r>
              <a:rPr lang="en-GB" dirty="0"/>
              <a:t>5️⃣ </a:t>
            </a:r>
            <a:r>
              <a:rPr lang="en-GB" b="1" dirty="0"/>
              <a:t>Automated Tests Run</a:t>
            </a:r>
            <a:br>
              <a:rPr lang="en-GB" dirty="0"/>
            </a:br>
            <a:r>
              <a:rPr lang="en-GB" dirty="0"/>
              <a:t>Unit tests check that the code works correctly.</a:t>
            </a:r>
          </a:p>
          <a:p>
            <a:r>
              <a:rPr lang="en-GB" dirty="0"/>
              <a:t>6️⃣ </a:t>
            </a:r>
            <a:r>
              <a:rPr lang="en-GB" b="1" dirty="0"/>
              <a:t>Pass or Fail Feedback</a:t>
            </a:r>
            <a:br>
              <a:rPr lang="en-GB" dirty="0"/>
            </a:br>
            <a:r>
              <a:rPr lang="en-GB" dirty="0"/>
              <a:t>✔ If tests pass → code can be merged</a:t>
            </a:r>
            <a:br>
              <a:rPr lang="en-GB" dirty="0"/>
            </a:br>
            <a:r>
              <a:rPr lang="en-GB" dirty="0"/>
              <a:t>✖ If tests fail → developer fixes the issue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135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m0s9f3 </a:t>
            </a:r>
          </a:p>
        </p:txBody>
      </p:sp>
    </p:spTree>
    <p:extLst>
      <p:ext uri="{BB962C8B-B14F-4D97-AF65-F5344CB8AC3E}">
        <p14:creationId xmlns:p14="http://schemas.microsoft.com/office/powerpoint/2010/main" val="1771864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lesson, students will be able to:</a:t>
            </a:r>
          </a:p>
          <a:p>
            <a:pPr lvl="1"/>
            <a:r>
              <a:rPr lang="en-GB" dirty="0"/>
              <a:t>Define Continuous Integration (CI)</a:t>
            </a:r>
          </a:p>
          <a:p>
            <a:pPr lvl="1"/>
            <a:r>
              <a:rPr lang="en-GB" dirty="0"/>
              <a:t>Identify and describe the key steps in a CI pipeline</a:t>
            </a:r>
          </a:p>
          <a:p>
            <a:pPr lvl="1"/>
            <a:r>
              <a:rPr lang="en-GB" dirty="0"/>
              <a:t>Explain why CI improves software quality and collaboration</a:t>
            </a:r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400F4-445A-D1F8-8886-A23AFA94D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0853D91-CAE7-0BA8-E717-86C7A511B8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961695"/>
              </p:ext>
            </p:extLst>
          </p:nvPr>
        </p:nvGraphicFramePr>
        <p:xfrm>
          <a:off x="342900" y="1513416"/>
          <a:ext cx="81280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74087274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61402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Term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Meaning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41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Continuous Integration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802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Version Control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2453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Repository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0246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Pipeline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7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Automated Testing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19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Workflow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5469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YAML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3335848"/>
                  </a:ext>
                </a:extLst>
              </a:tr>
            </a:tbl>
          </a:graphicData>
        </a:graphic>
      </p:graphicFrame>
      <p:sp>
        <p:nvSpPr>
          <p:cNvPr id="5" name="MyShape">
            <a:extLst>
              <a:ext uri="{FF2B5EF4-FFF2-40B4-BE49-F238E27FC236}">
                <a16:creationId xmlns:a16="http://schemas.microsoft.com/office/drawing/2014/main" id="{E8CAC61E-2642-96C8-5579-1E2C266F0BF8}"/>
              </a:ext>
            </a:extLst>
          </p:cNvPr>
          <p:cNvSpPr/>
          <p:nvPr/>
        </p:nvSpPr>
        <p:spPr>
          <a:xfrm>
            <a:off x="7595914" y="4680034"/>
            <a:ext cx="3307035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Complete these definitions before the end of the lesson in OneNote</a:t>
            </a:r>
          </a:p>
        </p:txBody>
      </p:sp>
    </p:spTree>
    <p:extLst>
      <p:ext uri="{BB962C8B-B14F-4D97-AF65-F5344CB8AC3E}">
        <p14:creationId xmlns:p14="http://schemas.microsoft.com/office/powerpoint/2010/main" val="515873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DCBB3-F475-E198-21D2-7DE28720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Merge Conflict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4B18-3DC6-A580-A46F-62A492476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3429000"/>
            <a:ext cx="9452211" cy="274478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Team A changes variable names</a:t>
            </a:r>
          </a:p>
          <a:p>
            <a:r>
              <a:rPr lang="en-GB" dirty="0"/>
              <a:t>Team B changes output formatting</a:t>
            </a:r>
          </a:p>
          <a:p>
            <a:r>
              <a:rPr lang="en-GB" dirty="0"/>
              <a:t>Team C adds validation</a:t>
            </a:r>
          </a:p>
          <a:p>
            <a:endParaRPr lang="en-GB" dirty="0"/>
          </a:p>
          <a:p>
            <a:r>
              <a:rPr lang="en-GB" dirty="0"/>
              <a:t>What happens when we try and merge these three separate developments?</a:t>
            </a:r>
          </a:p>
          <a:p>
            <a:r>
              <a:rPr lang="en-GB" dirty="0"/>
              <a:t>CHAOS | CONFUSION | BROKEN CODE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A1A4474E-A260-1F24-18D6-33F36F77CA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7B1132-A9E3-D27E-E374-7BCDA3050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874" y="0"/>
            <a:ext cx="6750627" cy="4500418"/>
          </a:xfrm>
          <a:prstGeom prst="rect">
            <a:avLst/>
          </a:prstGeom>
        </p:spPr>
      </p:pic>
      <p:sp>
        <p:nvSpPr>
          <p:cNvPr id="7" name="MyShape">
            <a:extLst>
              <a:ext uri="{FF2B5EF4-FFF2-40B4-BE49-F238E27FC236}">
                <a16:creationId xmlns:a16="http://schemas.microsoft.com/office/drawing/2014/main" id="{8D249DD3-37CE-2D76-77BA-8771AEA7CA0E}"/>
              </a:ext>
            </a:extLst>
          </p:cNvPr>
          <p:cNvSpPr/>
          <p:nvPr/>
        </p:nvSpPr>
        <p:spPr>
          <a:xfrm>
            <a:off x="9952037" y="2175164"/>
            <a:ext cx="2115271" cy="29698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500" dirty="0">
                <a:solidFill>
                  <a:srgbClr val="000000"/>
                </a:solidFill>
                <a:latin typeface="Trebuchet MS" panose="020B0603020202020204" pitchFamily="34" charset="0"/>
              </a:rPr>
              <a:t>This is why we need </a:t>
            </a:r>
            <a:r>
              <a:rPr lang="en-GB" sz="2500" b="1" dirty="0">
                <a:solidFill>
                  <a:srgbClr val="FF0000"/>
                </a:solidFill>
                <a:latin typeface="Trebuchet MS" panose="020B0603020202020204" pitchFamily="34" charset="0"/>
              </a:rPr>
              <a:t>Version Control </a:t>
            </a:r>
            <a:r>
              <a:rPr lang="en-GB" sz="2500" dirty="0">
                <a:solidFill>
                  <a:srgbClr val="000000"/>
                </a:solidFill>
                <a:latin typeface="Trebuchet MS" panose="020B0603020202020204" pitchFamily="34" charset="0"/>
              </a:rPr>
              <a:t>and </a:t>
            </a:r>
            <a:r>
              <a:rPr lang="en-GB" sz="2500" b="1" dirty="0">
                <a:solidFill>
                  <a:srgbClr val="FF0000"/>
                </a:solidFill>
                <a:latin typeface="Trebuchet MS" panose="020B0603020202020204" pitchFamily="34" charset="0"/>
              </a:rPr>
              <a:t>Continuous Integration</a:t>
            </a:r>
          </a:p>
        </p:txBody>
      </p:sp>
    </p:spTree>
    <p:extLst>
      <p:ext uri="{BB962C8B-B14F-4D97-AF65-F5344CB8AC3E}">
        <p14:creationId xmlns:p14="http://schemas.microsoft.com/office/powerpoint/2010/main" val="306322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E4116-F88F-2244-0200-B0A31B82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Continuous Integration?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084EC-004D-6899-41B8-1CB888C0C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Definition:</a:t>
            </a:r>
          </a:p>
          <a:p>
            <a:r>
              <a:rPr lang="en-GB" b="1" dirty="0">
                <a:solidFill>
                  <a:srgbClr val="FF0000"/>
                </a:solidFill>
              </a:rPr>
              <a:t>C</a:t>
            </a:r>
            <a:r>
              <a:rPr lang="en-GB" dirty="0"/>
              <a:t>ontinuous </a:t>
            </a:r>
            <a:r>
              <a:rPr lang="en-GB" b="1" dirty="0">
                <a:solidFill>
                  <a:srgbClr val="FF0000"/>
                </a:solidFill>
              </a:rPr>
              <a:t>I</a:t>
            </a:r>
            <a:r>
              <a:rPr lang="en-GB" dirty="0"/>
              <a:t>ntegration (</a:t>
            </a:r>
            <a:r>
              <a:rPr lang="en-GB" b="1" dirty="0">
                <a:solidFill>
                  <a:srgbClr val="FF0000"/>
                </a:solidFill>
              </a:rPr>
              <a:t>CI</a:t>
            </a:r>
            <a:r>
              <a:rPr lang="en-GB" dirty="0"/>
              <a:t>) is the practice of regularly merging code changes into a shared repository where automated tests and checks run automatically.</a:t>
            </a:r>
          </a:p>
          <a:p>
            <a:endParaRPr lang="en-GB" dirty="0"/>
          </a:p>
          <a:p>
            <a:r>
              <a:rPr lang="en-GB" dirty="0"/>
              <a:t>More technically:</a:t>
            </a:r>
          </a:p>
          <a:p>
            <a:pPr lvl="1"/>
            <a:r>
              <a:rPr lang="en-GB" dirty="0"/>
              <a:t>Developers commit code frequently</a:t>
            </a:r>
          </a:p>
          <a:p>
            <a:pPr lvl="1"/>
            <a:r>
              <a:rPr lang="en-GB" dirty="0"/>
              <a:t>Code is automatically built</a:t>
            </a:r>
          </a:p>
          <a:p>
            <a:pPr lvl="1"/>
            <a:r>
              <a:rPr lang="en-GB" dirty="0"/>
              <a:t>Automated tests are run</a:t>
            </a:r>
          </a:p>
          <a:p>
            <a:pPr lvl="1"/>
            <a:r>
              <a:rPr lang="en-GB" dirty="0"/>
              <a:t>Errors are flagged immediately</a:t>
            </a:r>
          </a:p>
        </p:txBody>
      </p:sp>
    </p:spTree>
    <p:extLst>
      <p:ext uri="{BB962C8B-B14F-4D97-AF65-F5344CB8AC3E}">
        <p14:creationId xmlns:p14="http://schemas.microsoft.com/office/powerpoint/2010/main" val="151501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3D93F-E999-125D-172B-BA3677857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Where CI Fits in Software Development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E0E8B-25D5-3B58-0C31-45F25987E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000" b="1" dirty="0"/>
              <a:t>Version Control Systems</a:t>
            </a:r>
          </a:p>
          <a:p>
            <a:pPr lvl="1"/>
            <a:r>
              <a:rPr lang="en-GB" sz="3000" dirty="0"/>
              <a:t>Track changes</a:t>
            </a:r>
          </a:p>
          <a:p>
            <a:pPr lvl="1"/>
            <a:r>
              <a:rPr lang="en-GB" sz="3000" dirty="0"/>
              <a:t>Allow collaboration</a:t>
            </a:r>
          </a:p>
          <a:p>
            <a:pPr lvl="1"/>
            <a:r>
              <a:rPr lang="en-GB" sz="3000" dirty="0"/>
              <a:t>Manage merge conflicts</a:t>
            </a:r>
          </a:p>
          <a:p>
            <a:r>
              <a:rPr lang="en-GB" sz="3000" dirty="0"/>
              <a:t>Examples:</a:t>
            </a:r>
          </a:p>
          <a:p>
            <a:pPr lvl="1"/>
            <a:r>
              <a:rPr lang="en-GB" sz="3000" dirty="0"/>
              <a:t>Git</a:t>
            </a:r>
          </a:p>
          <a:p>
            <a:pPr lvl="1"/>
            <a:r>
              <a:rPr lang="en-GB" sz="3000" dirty="0"/>
              <a:t>GitHub</a:t>
            </a:r>
          </a:p>
          <a:p>
            <a:pPr lvl="1"/>
            <a:r>
              <a:rPr lang="en-GB" sz="3000" dirty="0"/>
              <a:t>GitLab</a:t>
            </a:r>
          </a:p>
          <a:p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02785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DA0073-D1B7-9D13-F8CB-E837AD32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611838" cy="540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70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EFFC14-A8BC-41CF-C083-E04BDE68665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3600" cy="63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10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F54C1-A2B6-E3CD-9164-96FF0B6FB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Typical CI Pipeline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D2F69-A6EB-9446-C78C-F4DE05F8A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Developer writes code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Code is committed to repository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Pipeline triggers automatically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Code builds (compiles / packages)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Automated tests run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Pass → merge allowed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Fail → developer fixes issue</a:t>
            </a:r>
          </a:p>
        </p:txBody>
      </p:sp>
    </p:spTree>
    <p:extLst>
      <p:ext uri="{BB962C8B-B14F-4D97-AF65-F5344CB8AC3E}">
        <p14:creationId xmlns:p14="http://schemas.microsoft.com/office/powerpoint/2010/main" val="14287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3947E-259F-EB92-6BAE-8DFFBFD4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CI is Important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1371F1-2B97-33A4-B7AB-EF80E64FEF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907638"/>
              </p:ext>
            </p:extLst>
          </p:nvPr>
        </p:nvGraphicFramePr>
        <p:xfrm>
          <a:off x="408708" y="1881549"/>
          <a:ext cx="8956964" cy="38709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478482">
                  <a:extLst>
                    <a:ext uri="{9D8B030D-6E8A-4147-A177-3AD203B41FA5}">
                      <a16:colId xmlns:a16="http://schemas.microsoft.com/office/drawing/2014/main" val="3677743290"/>
                    </a:ext>
                  </a:extLst>
                </a:gridCol>
                <a:gridCol w="4478482">
                  <a:extLst>
                    <a:ext uri="{9D8B030D-6E8A-4147-A177-3AD203B41FA5}">
                      <a16:colId xmlns:a16="http://schemas.microsoft.com/office/drawing/2014/main" val="14159910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200" dirty="0"/>
                        <a:t>Without C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200" dirty="0"/>
                        <a:t>With C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546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200"/>
                        <a:t>Bugs found late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200"/>
                        <a:t>Bugs found immediately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60768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200"/>
                        <a:t>Manual testing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200"/>
                        <a:t>Automated testing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1392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200"/>
                        <a:t>Broken code in main branch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200"/>
                        <a:t>Stable shared code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4582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200"/>
                        <a:t>Stress before deadline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200" dirty="0"/>
                        <a:t>Continuous quality checking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9728246"/>
                  </a:ext>
                </a:extLst>
              </a:tr>
            </a:tbl>
          </a:graphicData>
        </a:graphic>
      </p:graphicFrame>
      <p:sp>
        <p:nvSpPr>
          <p:cNvPr id="5" name="MyShape">
            <a:extLst>
              <a:ext uri="{FF2B5EF4-FFF2-40B4-BE49-F238E27FC236}">
                <a16:creationId xmlns:a16="http://schemas.microsoft.com/office/drawing/2014/main" id="{546B94AC-D46F-374E-B1B0-470C6075EB53}"/>
              </a:ext>
            </a:extLst>
          </p:cNvPr>
          <p:cNvSpPr/>
          <p:nvPr/>
        </p:nvSpPr>
        <p:spPr>
          <a:xfrm>
            <a:off x="9864436" y="4100945"/>
            <a:ext cx="2164358" cy="175343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rgbClr val="000000"/>
                </a:solidFill>
                <a:latin typeface="Trebuchet MS" panose="020B0603020202020204" pitchFamily="34" charset="0"/>
              </a:rPr>
              <a:t>CI reduces the need for large-scale debugging later.</a:t>
            </a:r>
          </a:p>
        </p:txBody>
      </p:sp>
    </p:spTree>
    <p:extLst>
      <p:ext uri="{BB962C8B-B14F-4D97-AF65-F5344CB8AC3E}">
        <p14:creationId xmlns:p14="http://schemas.microsoft.com/office/powerpoint/2010/main" val="16279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64421D1-4A6F-CC25-0932-5EFDC2118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Task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EB8A14-7505-61B3-F280-13D49D3E4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426037"/>
            <a:ext cx="9452211" cy="465610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Task: </a:t>
            </a:r>
            <a:r>
              <a:rPr lang="en-GB" dirty="0">
                <a:highlight>
                  <a:srgbClr val="FFFF00"/>
                </a:highlight>
              </a:rPr>
              <a:t>Research GitHub Actions</a:t>
            </a:r>
          </a:p>
          <a:p>
            <a:r>
              <a:rPr lang="en-GB" dirty="0"/>
              <a:t>Define:</a:t>
            </a:r>
          </a:p>
          <a:p>
            <a:pPr lvl="1"/>
            <a:r>
              <a:rPr lang="en-GB" dirty="0"/>
              <a:t>What is GitHub Actions?</a:t>
            </a:r>
          </a:p>
          <a:p>
            <a:pPr lvl="1"/>
            <a:r>
              <a:rPr lang="en-GB" dirty="0"/>
              <a:t>What triggers a workflow?</a:t>
            </a:r>
          </a:p>
          <a:p>
            <a:pPr lvl="1"/>
            <a:r>
              <a:rPr lang="en-GB" dirty="0"/>
              <a:t>What file type does it use?</a:t>
            </a:r>
          </a:p>
          <a:p>
            <a:pPr lvl="1"/>
            <a:r>
              <a:rPr lang="en-GB" dirty="0"/>
              <a:t>Where is the file stored?</a:t>
            </a:r>
          </a:p>
          <a:p>
            <a:pPr lvl="1"/>
            <a:endParaRPr lang="en-GB" dirty="0"/>
          </a:p>
          <a:p>
            <a:r>
              <a:rPr lang="en-GB" dirty="0"/>
              <a:t>Expected findings:</a:t>
            </a:r>
          </a:p>
          <a:p>
            <a:pPr lvl="1"/>
            <a:r>
              <a:rPr lang="en-GB" dirty="0"/>
              <a:t>It automates CI/CD</a:t>
            </a:r>
          </a:p>
          <a:p>
            <a:pPr lvl="1"/>
            <a:r>
              <a:rPr lang="en-GB" dirty="0"/>
              <a:t>Triggered on push / pull request</a:t>
            </a:r>
          </a:p>
          <a:p>
            <a:pPr lvl="1"/>
            <a:r>
              <a:rPr lang="en-GB" dirty="0"/>
              <a:t>Uses YAML</a:t>
            </a:r>
          </a:p>
          <a:p>
            <a:pPr lvl="1"/>
            <a:r>
              <a:rPr lang="en-GB" dirty="0"/>
              <a:t>Stored in .</a:t>
            </a:r>
            <a:r>
              <a:rPr lang="en-GB" dirty="0" err="1"/>
              <a:t>github</a:t>
            </a:r>
            <a:r>
              <a:rPr lang="en-GB" dirty="0"/>
              <a:t>/workflows/</a:t>
            </a:r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D981A71E-0D40-6730-3B44-8095F2A11FE0}"/>
              </a:ext>
            </a:extLst>
          </p:cNvPr>
          <p:cNvSpPr/>
          <p:nvPr/>
        </p:nvSpPr>
        <p:spPr>
          <a:xfrm>
            <a:off x="10086826" y="615345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FDB31A63-2035-E2A5-5EDD-9CA4CDC1E624}"/>
              </a:ext>
            </a:extLst>
          </p:cNvPr>
          <p:cNvSpPr/>
          <p:nvPr/>
        </p:nvSpPr>
        <p:spPr>
          <a:xfrm>
            <a:off x="10494462" y="1646238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2" name="txtTimer">
            <a:extLst>
              <a:ext uri="{FF2B5EF4-FFF2-40B4-BE49-F238E27FC236}">
                <a16:creationId xmlns:a16="http://schemas.microsoft.com/office/drawing/2014/main" id="{CFB7F5A4-87DA-A50D-8834-7F2E84925791}"/>
              </a:ext>
            </a:extLst>
          </p:cNvPr>
          <p:cNvSpPr txBox="1"/>
          <p:nvPr/>
        </p:nvSpPr>
        <p:spPr>
          <a:xfrm>
            <a:off x="63500" y="2425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3600">
                <a:solidFill>
                  <a:srgbClr val="000000"/>
                </a:solidFill>
                <a:latin typeface="Impact" panose="020B0806030902050204" pitchFamily="34" charset="0"/>
              </a:rPr>
              <a:t>TIME UP!</a:t>
            </a:r>
          </a:p>
        </p:txBody>
      </p:sp>
    </p:spTree>
    <p:extLst>
      <p:ext uri="{BB962C8B-B14F-4D97-AF65-F5344CB8AC3E}">
        <p14:creationId xmlns:p14="http://schemas.microsoft.com/office/powerpoint/2010/main" val="25651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F5EE5-3546-07C8-5264-AB815DC95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Activity: Map a CI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A4199-0DB2-5717-F155-90AD57372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413164"/>
            <a:ext cx="9452211" cy="4760624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Create a visual pipeline diagram showing:</a:t>
            </a:r>
          </a:p>
          <a:p>
            <a:pPr lvl="1"/>
            <a:r>
              <a:rPr lang="en-GB" dirty="0"/>
              <a:t>Commit</a:t>
            </a:r>
          </a:p>
          <a:p>
            <a:pPr lvl="1"/>
            <a:r>
              <a:rPr lang="en-GB" dirty="0"/>
              <a:t>Build</a:t>
            </a:r>
          </a:p>
          <a:p>
            <a:pPr lvl="1"/>
            <a:r>
              <a:rPr lang="en-GB" dirty="0"/>
              <a:t>Test</a:t>
            </a:r>
          </a:p>
          <a:p>
            <a:pPr lvl="1"/>
            <a:r>
              <a:rPr lang="en-GB" dirty="0"/>
              <a:t>Feedback</a:t>
            </a:r>
          </a:p>
          <a:p>
            <a:pPr lvl="1"/>
            <a:r>
              <a:rPr lang="en-GB" dirty="0"/>
              <a:t>Merge</a:t>
            </a:r>
          </a:p>
          <a:p>
            <a:pPr lvl="1"/>
            <a:endParaRPr lang="en-GB" dirty="0"/>
          </a:p>
          <a:p>
            <a:r>
              <a:rPr lang="en-GB" dirty="0"/>
              <a:t>You may use:</a:t>
            </a:r>
          </a:p>
          <a:p>
            <a:pPr lvl="1"/>
            <a:r>
              <a:rPr lang="en-GB" dirty="0"/>
              <a:t>PowerPoint</a:t>
            </a:r>
          </a:p>
          <a:p>
            <a:pPr lvl="1"/>
            <a:r>
              <a:rPr lang="en-GB" dirty="0"/>
              <a:t>draw.io</a:t>
            </a:r>
          </a:p>
          <a:p>
            <a:r>
              <a:rPr lang="en-GB" dirty="0"/>
              <a:t>You Must include:</a:t>
            </a:r>
          </a:p>
          <a:p>
            <a:pPr lvl="1"/>
            <a:r>
              <a:rPr lang="en-GB" dirty="0"/>
              <a:t>At least 5 labelled stages</a:t>
            </a:r>
          </a:p>
          <a:p>
            <a:pPr lvl="1"/>
            <a:r>
              <a:rPr lang="en-GB" dirty="0"/>
              <a:t>Arrows showing process flow</a:t>
            </a:r>
          </a:p>
          <a:p>
            <a:pPr lvl="1"/>
            <a:r>
              <a:rPr lang="en-GB" dirty="0"/>
              <a:t>One automated stage clearly identified</a:t>
            </a:r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8C316C40-0E5A-A7F7-9DBD-0BFE5C21799C}"/>
              </a:ext>
            </a:extLst>
          </p:cNvPr>
          <p:cNvSpPr/>
          <p:nvPr/>
        </p:nvSpPr>
        <p:spPr>
          <a:xfrm>
            <a:off x="10086826" y="615345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05BFA449-9293-1A47-BDF1-7C09BE7A374E}"/>
              </a:ext>
            </a:extLst>
          </p:cNvPr>
          <p:cNvSpPr/>
          <p:nvPr/>
        </p:nvSpPr>
        <p:spPr>
          <a:xfrm>
            <a:off x="10591446" y="1646238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latin typeface="Trebuchet MS" panose="020B0603020202020204" pitchFamily="34" charset="0"/>
              </a:rPr>
              <a:t>20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txtTimer">
            <a:extLst>
              <a:ext uri="{FF2B5EF4-FFF2-40B4-BE49-F238E27FC236}">
                <a16:creationId xmlns:a16="http://schemas.microsoft.com/office/drawing/2014/main" id="{F664325D-33BC-BD3A-F6B2-6385E5941F2A}"/>
              </a:ext>
            </a:extLst>
          </p:cNvPr>
          <p:cNvSpPr txBox="1"/>
          <p:nvPr/>
        </p:nvSpPr>
        <p:spPr>
          <a:xfrm>
            <a:off x="63500" y="2425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3600">
                <a:solidFill>
                  <a:srgbClr val="000000"/>
                </a:solidFill>
                <a:latin typeface="Impact" panose="020B0806030902050204" pitchFamily="34" charset="0"/>
              </a:rPr>
              <a:t>TIME UP!</a:t>
            </a:r>
          </a:p>
        </p:txBody>
      </p:sp>
    </p:spTree>
    <p:extLst>
      <p:ext uri="{BB962C8B-B14F-4D97-AF65-F5344CB8AC3E}">
        <p14:creationId xmlns:p14="http://schemas.microsoft.com/office/powerpoint/2010/main" val="2459370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6FCE8-AB3F-4697-9511-1211A5269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Extension: YAML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00883-A726-66BF-FFA1-35B569A6E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446" y="1571821"/>
            <a:ext cx="2937164" cy="479905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Research YAML</a:t>
            </a:r>
          </a:p>
          <a:p>
            <a:r>
              <a:rPr lang="en-GB" dirty="0"/>
              <a:t>Explain in simple terms:</a:t>
            </a:r>
          </a:p>
          <a:p>
            <a:r>
              <a:rPr lang="en-GB" dirty="0"/>
              <a:t>on: push → triggers when code is pushed</a:t>
            </a:r>
          </a:p>
          <a:p>
            <a:r>
              <a:rPr lang="en-GB" dirty="0"/>
              <a:t>jobs → tasks to run</a:t>
            </a:r>
          </a:p>
          <a:p>
            <a:r>
              <a:rPr lang="en-GB" dirty="0"/>
              <a:t>steps → individual actions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A41C5F36-016F-7FF2-6D2D-24D88F17DCC7}"/>
              </a:ext>
            </a:extLst>
          </p:cNvPr>
          <p:cNvSpPr/>
          <p:nvPr/>
        </p:nvSpPr>
        <p:spPr>
          <a:xfrm>
            <a:off x="472399" y="1527128"/>
            <a:ext cx="6441019" cy="4799059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name: Python CI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on: [push]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jobs: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build: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runs-on: ubuntu-latest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steps: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 - uses: actions/checkout@v3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 - name: Set up Python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   uses: actions/setup-python@v4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 - name: Install dependencies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   run: pip install -r requirements.txt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 - name: Run tests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   run: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pytest</a:t>
            </a:r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  <p:sp>
        <p:nvSpPr>
          <p:cNvPr id="5" name="txtTimer">
            <a:extLst>
              <a:ext uri="{FF2B5EF4-FFF2-40B4-BE49-F238E27FC236}">
                <a16:creationId xmlns:a16="http://schemas.microsoft.com/office/drawing/2014/main" id="{C1A3D4C3-F6AB-54AB-5234-1B357CB503F8}"/>
              </a:ext>
            </a:extLst>
          </p:cNvPr>
          <p:cNvSpPr txBox="1"/>
          <p:nvPr/>
        </p:nvSpPr>
        <p:spPr>
          <a:xfrm>
            <a:off x="63500" y="2425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3600">
                <a:solidFill>
                  <a:srgbClr val="000000"/>
                </a:solidFill>
                <a:latin typeface="Impact" panose="020B0806030902050204" pitchFamily="34" charset="0"/>
              </a:rPr>
              <a:t>14:05</a:t>
            </a:r>
          </a:p>
        </p:txBody>
      </p:sp>
    </p:spTree>
    <p:extLst>
      <p:ext uri="{BB962C8B-B14F-4D97-AF65-F5344CB8AC3E}">
        <p14:creationId xmlns:p14="http://schemas.microsoft.com/office/powerpoint/2010/main" val="2138456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5CC31-4C52-F485-BA84-A32F09AEB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Workbook Write-up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FD2E5-01C6-B53F-6198-FC75866A3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97000"/>
            <a:ext cx="9452211" cy="477678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Complete the Vocabulary table in OneNote for </a:t>
            </a:r>
            <a:r>
              <a:rPr lang="en-GB"/>
              <a:t>this lesson then </a:t>
            </a:r>
          </a:p>
          <a:p>
            <a:pPr marL="0" indent="0">
              <a:buNone/>
            </a:pPr>
            <a:r>
              <a:rPr lang="en-GB" dirty="0"/>
              <a:t>Give: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1. Definition</a:t>
            </a:r>
          </a:p>
          <a:p>
            <a:pPr lvl="1"/>
            <a:r>
              <a:rPr lang="en-GB" dirty="0"/>
              <a:t>Define Continuous Integration clearly.</a:t>
            </a:r>
          </a:p>
          <a:p>
            <a:pPr marL="0" indent="0">
              <a:buNone/>
            </a:pPr>
            <a:r>
              <a:rPr lang="en-GB" b="1" dirty="0"/>
              <a:t>2. Explanation</a:t>
            </a:r>
          </a:p>
          <a:p>
            <a:pPr lvl="1"/>
            <a:r>
              <a:rPr lang="en-GB" dirty="0"/>
              <a:t>Explain how CI works in stages.</a:t>
            </a:r>
          </a:p>
          <a:p>
            <a:pPr marL="0" indent="0">
              <a:buNone/>
            </a:pPr>
            <a:r>
              <a:rPr lang="en-GB" b="1" dirty="0"/>
              <a:t>3. Example</a:t>
            </a:r>
          </a:p>
          <a:p>
            <a:pPr lvl="1"/>
            <a:r>
              <a:rPr lang="en-GB" dirty="0"/>
              <a:t>Describe how GitHub Actions could automatically test Python code.</a:t>
            </a:r>
          </a:p>
          <a:p>
            <a:pPr lvl="1"/>
            <a:endParaRPr lang="en-GB" dirty="0"/>
          </a:p>
          <a:p>
            <a:pPr marL="0" indent="0">
              <a:buNone/>
            </a:pPr>
            <a:r>
              <a:rPr lang="en-GB" dirty="0"/>
              <a:t>Remember to use:</a:t>
            </a:r>
          </a:p>
          <a:p>
            <a:pPr lvl="1"/>
            <a:r>
              <a:rPr lang="en-GB" dirty="0"/>
              <a:t>Clear sequencing</a:t>
            </a:r>
          </a:p>
          <a:p>
            <a:pPr lvl="1"/>
            <a:r>
              <a:rPr lang="en-GB" dirty="0"/>
              <a:t>Technical vocabulary</a:t>
            </a:r>
          </a:p>
          <a:p>
            <a:pPr lvl="1"/>
            <a:r>
              <a:rPr lang="en-GB" dirty="0"/>
              <a:t>Full sentences</a:t>
            </a:r>
          </a:p>
          <a:p>
            <a:endParaRPr lang="en-GB" dirty="0"/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232B3BE8-DC44-A94A-5501-0309BA0FB861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6A6B1B74-E78D-8A47-FCD1-DFC0E892064C}"/>
              </a:ext>
            </a:extLst>
          </p:cNvPr>
          <p:cNvSpPr/>
          <p:nvPr/>
        </p:nvSpPr>
        <p:spPr>
          <a:xfrm>
            <a:off x="10545264" y="255462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6" name="OneNote">
            <a:extLst>
              <a:ext uri="{FF2B5EF4-FFF2-40B4-BE49-F238E27FC236}">
                <a16:creationId xmlns:a16="http://schemas.microsoft.com/office/drawing/2014/main" id="{79B25888-3207-5149-3817-FE73102C4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946" y="509375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307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28CB6A2-8CDE-4620-808E-6B2A3307BB20}" vid="{6A3F15F6-AAA4-4F9B-B08E-657AAA507A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28CB6A2-8CDE-4620-808E-6B2A3307BB20}" vid="{F7F40335-DD99-437B-85E8-ED9431BB2FB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DCD99DE1371A429D3133E07CEA0877" ma:contentTypeVersion="12" ma:contentTypeDescription="Create a new document." ma:contentTypeScope="" ma:versionID="7b8ba4be98e990cc69efa0b0b520ea25">
  <xsd:schema xmlns:xsd="http://www.w3.org/2001/XMLSchema" xmlns:xs="http://www.w3.org/2001/XMLSchema" xmlns:p="http://schemas.microsoft.com/office/2006/metadata/properties" xmlns:ns3="453e4e3c-9fce-4c77-bed7-4e553dce012c" targetNamespace="http://schemas.microsoft.com/office/2006/metadata/properties" ma:root="true" ma:fieldsID="4d3d733f39a33b03af66347f8fd49810" ns3:_="">
    <xsd:import namespace="453e4e3c-9fce-4c77-bed7-4e553dce012c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3e4e3c-9fce-4c77-bed7-4e553dce012c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53e4e3c-9fce-4c77-bed7-4e553dce012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440E27-9763-46F7-A56B-0CDA61505D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3e4e3c-9fce-4c77-bed7-4e553dce01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46DBF3-BFF3-4E4A-BE5B-F6E5AFDB1B97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453e4e3c-9fce-4c77-bed7-4e553dce012c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F9FA093-3A6D-471E-A195-95D32F1C06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116</TotalTime>
  <Words>760</Words>
  <Application>Microsoft Office PowerPoint</Application>
  <PresentationFormat>Widescreen</PresentationFormat>
  <Paragraphs>169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Arial</vt:lpstr>
      <vt:lpstr>Courier New</vt:lpstr>
      <vt:lpstr>Impact</vt:lpstr>
      <vt:lpstr>Trebuchet MS</vt:lpstr>
      <vt:lpstr>Office Theme</vt:lpstr>
      <vt:lpstr>Office Theme</vt:lpstr>
      <vt:lpstr>Recall Exercise</vt:lpstr>
      <vt:lpstr>PowerPoint Presentation</vt:lpstr>
      <vt:lpstr>Learning Objectives</vt:lpstr>
      <vt:lpstr>Key Vocabulary</vt:lpstr>
      <vt:lpstr>Merge Conflict</vt:lpstr>
      <vt:lpstr>What is Continuous Integration?</vt:lpstr>
      <vt:lpstr>Where CI Fits in Software Development </vt:lpstr>
      <vt:lpstr>PowerPoint Presentation</vt:lpstr>
      <vt:lpstr>PowerPoint Presentation</vt:lpstr>
      <vt:lpstr>Typical CI Pipeline steps</vt:lpstr>
      <vt:lpstr>Why CI is Important</vt:lpstr>
      <vt:lpstr>Research Task</vt:lpstr>
      <vt:lpstr>Activity: Map a CI Pipeline</vt:lpstr>
      <vt:lpstr>Extension: YAML</vt:lpstr>
      <vt:lpstr>Workbook Write-up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2026-02-23T13:58:09Z</dcterms:created>
  <dcterms:modified xsi:type="dcterms:W3CDTF">2026-07-07T16:34:24Z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0x010100E3DCD99DE1371A429D3133E07CEA0877</vt:lpwstr>
  </property>
</Properties>
</file>