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5"/>
  </p:notesMasterIdLst>
  <p:sldIdLst>
    <p:sldId id="287" r:id="rId3"/>
    <p:sldId id="264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6" r:id="rId13"/>
    <p:sldId id="277" r:id="rId14"/>
    <p:sldId id="278" r:id="rId15"/>
    <p:sldId id="279" r:id="rId16"/>
    <p:sldId id="280" r:id="rId17"/>
    <p:sldId id="281" r:id="rId18"/>
    <p:sldId id="275" r:id="rId19"/>
    <p:sldId id="282" r:id="rId20"/>
    <p:sldId id="283" r:id="rId21"/>
    <p:sldId id="285" r:id="rId22"/>
    <p:sldId id="286" r:id="rId23"/>
    <p:sldId id="28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094431-C4E6-4150-8E4E-63981DA2E3B1}" v="2" dt="2026-07-07T16:33:29.8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1598" autoAdjust="0"/>
  </p:normalViewPr>
  <p:slideViewPr>
    <p:cSldViewPr snapToGrid="0">
      <p:cViewPr varScale="1">
        <p:scale>
          <a:sx n="90" d="100"/>
          <a:sy n="90" d="100"/>
        </p:scale>
        <p:origin x="13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6:33:35.624" v="4" actId="47"/>
      <pc:docMkLst>
        <pc:docMk/>
      </pc:docMkLst>
      <pc:sldChg chg="del">
        <pc:chgData name="Simon Rundell" userId="02f36d3d-9692-43c5-873c-1a596eba61c5" providerId="ADAL" clId="{E495193B-C273-4421-898B-4796DEC811A2}" dt="2026-07-07T16:33:35.624" v="4" actId="47"/>
        <pc:sldMkLst>
          <pc:docMk/>
          <pc:sldMk cId="1644293576" sldId="263"/>
        </pc:sldMkLst>
      </pc:sldChg>
      <pc:sldChg chg="modSp add mod">
        <pc:chgData name="Simon Rundell" userId="02f36d3d-9692-43c5-873c-1a596eba61c5" providerId="ADAL" clId="{E495193B-C273-4421-898B-4796DEC811A2}" dt="2026-07-07T16:33:33.361" v="3" actId="207"/>
        <pc:sldMkLst>
          <pc:docMk/>
          <pc:sldMk cId="2911494457" sldId="287"/>
        </pc:sldMkLst>
        <pc:spChg chg="mod">
          <ac:chgData name="Simon Rundell" userId="02f36d3d-9692-43c5-873c-1a596eba61c5" providerId="ADAL" clId="{E495193B-C273-4421-898B-4796DEC811A2}" dt="2026-07-07T16:33:33.361" v="3" actId="207"/>
          <ac:spMkLst>
            <pc:docMk/>
            <pc:sldMk cId="2911494457" sldId="287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Scenario 1</a:t>
            </a:r>
          </a:p>
          <a:p>
            <a:r>
              <a:rPr lang="en-US" b="1" dirty="0"/>
              <a:t>“App updates every hour automatically if tests pass.”</a:t>
            </a:r>
            <a:endParaRPr lang="en-US" dirty="0"/>
          </a:p>
          <a:p>
            <a:r>
              <a:rPr lang="en-US" b="1" dirty="0"/>
              <a:t>Answer:</a:t>
            </a:r>
            <a:r>
              <a:rPr lang="en-US" dirty="0"/>
              <a:t> Continuous Deployment</a:t>
            </a:r>
          </a:p>
          <a:p>
            <a:r>
              <a:rPr lang="en-US" b="1" dirty="0"/>
              <a:t>Why:</a:t>
            </a:r>
            <a:endParaRPr lang="en-US" dirty="0"/>
          </a:p>
          <a:p>
            <a:r>
              <a:rPr lang="en-US" dirty="0"/>
              <a:t>No human approval</a:t>
            </a:r>
          </a:p>
          <a:p>
            <a:r>
              <a:rPr lang="en-US" dirty="0"/>
              <a:t>Fully automated release to production</a:t>
            </a:r>
          </a:p>
          <a:p>
            <a:r>
              <a:rPr lang="en-US" dirty="0"/>
              <a:t>Code goes live immediately after successful tests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Scenario 2</a:t>
            </a:r>
          </a:p>
          <a:p>
            <a:r>
              <a:rPr lang="en-US" b="1" dirty="0"/>
              <a:t>“Company requires manager approval before release to users.”</a:t>
            </a:r>
            <a:endParaRPr lang="en-US" dirty="0"/>
          </a:p>
          <a:p>
            <a:r>
              <a:rPr lang="en-US" b="1" dirty="0"/>
              <a:t>Answer:</a:t>
            </a:r>
            <a:r>
              <a:rPr lang="en-US" dirty="0"/>
              <a:t> Continuous Delivery</a:t>
            </a:r>
          </a:p>
          <a:p>
            <a:r>
              <a:rPr lang="en-US" b="1" dirty="0"/>
              <a:t>Why:</a:t>
            </a:r>
            <a:endParaRPr lang="en-US" dirty="0"/>
          </a:p>
          <a:p>
            <a:r>
              <a:rPr lang="en-US" dirty="0"/>
              <a:t>Build and tests are automated</a:t>
            </a:r>
          </a:p>
          <a:p>
            <a:r>
              <a:rPr lang="en-US" dirty="0"/>
              <a:t>Software is ready for release</a:t>
            </a:r>
          </a:p>
          <a:p>
            <a:r>
              <a:rPr lang="en-US" dirty="0"/>
              <a:t>A human decides when it goes live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Scenario 3</a:t>
            </a:r>
          </a:p>
          <a:p>
            <a:r>
              <a:rPr lang="en-US" b="1" dirty="0"/>
              <a:t>“Code merges trigger automatic testing and builds.”</a:t>
            </a:r>
            <a:endParaRPr lang="en-US" dirty="0"/>
          </a:p>
          <a:p>
            <a:r>
              <a:rPr lang="en-US" b="1" dirty="0"/>
              <a:t>Answer:</a:t>
            </a:r>
            <a:r>
              <a:rPr lang="en-US" dirty="0"/>
              <a:t> Continuous Integration</a:t>
            </a:r>
          </a:p>
          <a:p>
            <a:r>
              <a:rPr lang="en-US" b="1" dirty="0"/>
              <a:t>Why:</a:t>
            </a:r>
            <a:endParaRPr lang="en-US" dirty="0"/>
          </a:p>
          <a:p>
            <a:r>
              <a:rPr lang="en-US" dirty="0"/>
              <a:t>Focus is on integration and automated testing</a:t>
            </a:r>
          </a:p>
          <a:p>
            <a:r>
              <a:rPr lang="en-US" dirty="0"/>
              <a:t>No mention of release to users</a:t>
            </a:r>
          </a:p>
          <a:p>
            <a:r>
              <a:rPr lang="en-US" dirty="0"/>
              <a:t>Stops at build/test stage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Scenario 4</a:t>
            </a:r>
          </a:p>
          <a:p>
            <a:r>
              <a:rPr lang="en-US" b="1" dirty="0"/>
              <a:t>“Updates are packaged automatically but deployed once per month manually.”</a:t>
            </a:r>
            <a:endParaRPr lang="en-US" dirty="0"/>
          </a:p>
          <a:p>
            <a:r>
              <a:rPr lang="en-US" b="1" dirty="0"/>
              <a:t>Answer:</a:t>
            </a:r>
            <a:r>
              <a:rPr lang="en-US" dirty="0"/>
              <a:t> Continuous Delivery</a:t>
            </a:r>
          </a:p>
          <a:p>
            <a:r>
              <a:rPr lang="en-US" b="1" dirty="0"/>
              <a:t>Why:</a:t>
            </a:r>
            <a:endParaRPr lang="en-US" dirty="0"/>
          </a:p>
          <a:p>
            <a:r>
              <a:rPr lang="en-US" dirty="0"/>
              <a:t>Software is continuously prepared</a:t>
            </a:r>
          </a:p>
          <a:p>
            <a:r>
              <a:rPr lang="en-US" dirty="0"/>
              <a:t>Release timing is controlled by humans</a:t>
            </a:r>
          </a:p>
          <a:p>
            <a:r>
              <a:rPr lang="en-US" dirty="0"/>
              <a:t>Deployment is not automatic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Scenario 5</a:t>
            </a:r>
          </a:p>
          <a:p>
            <a:r>
              <a:rPr lang="en-US" b="1" dirty="0"/>
              <a:t>“Every successful commit is immediately available to customers.”</a:t>
            </a:r>
            <a:endParaRPr lang="en-US" dirty="0"/>
          </a:p>
          <a:p>
            <a:r>
              <a:rPr lang="en-US" b="1" dirty="0"/>
              <a:t>Answer:</a:t>
            </a:r>
            <a:r>
              <a:rPr lang="en-US" dirty="0"/>
              <a:t> Continuous Deployment</a:t>
            </a:r>
          </a:p>
          <a:p>
            <a:r>
              <a:rPr lang="en-US" b="1" dirty="0"/>
              <a:t>Why:</a:t>
            </a:r>
            <a:endParaRPr lang="en-US" dirty="0"/>
          </a:p>
          <a:p>
            <a:r>
              <a:rPr lang="en-US" dirty="0"/>
              <a:t>Automatic production release</a:t>
            </a:r>
          </a:p>
          <a:p>
            <a:r>
              <a:rPr lang="en-US" dirty="0"/>
              <a:t>No approval stage</a:t>
            </a:r>
          </a:p>
          <a:p>
            <a:r>
              <a:rPr lang="en-US" dirty="0"/>
              <a:t>Fully automated pipeline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Scenario 6</a:t>
            </a:r>
          </a:p>
          <a:p>
            <a:r>
              <a:rPr lang="en-US" b="1" dirty="0"/>
              <a:t>“Developers frequently merge changes into a shared repository.”</a:t>
            </a:r>
            <a:endParaRPr lang="en-US" dirty="0"/>
          </a:p>
          <a:p>
            <a:r>
              <a:rPr lang="en-US" b="1" dirty="0"/>
              <a:t>Answer:</a:t>
            </a:r>
            <a:r>
              <a:rPr lang="en-US" dirty="0"/>
              <a:t> Continuous Integration</a:t>
            </a:r>
          </a:p>
          <a:p>
            <a:r>
              <a:rPr lang="en-US" b="1" dirty="0"/>
              <a:t>Why:</a:t>
            </a:r>
            <a:endParaRPr lang="en-US" dirty="0"/>
          </a:p>
          <a:p>
            <a:r>
              <a:rPr lang="en-US" dirty="0"/>
              <a:t>Describes frequent integration</a:t>
            </a:r>
          </a:p>
          <a:p>
            <a:r>
              <a:rPr lang="en-US" dirty="0"/>
              <a:t>No mention of release</a:t>
            </a:r>
          </a:p>
          <a:p>
            <a:r>
              <a:rPr lang="en-US" dirty="0"/>
              <a:t>Core CI behaviour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Quick Teaching Clarification Rule</a:t>
            </a:r>
          </a:p>
          <a:p>
            <a:r>
              <a:rPr lang="en-US" dirty="0"/>
              <a:t>If the scenario includes:</a:t>
            </a:r>
          </a:p>
          <a:p>
            <a:r>
              <a:rPr lang="en-US" b="1" dirty="0"/>
              <a:t>Only build + test → CI</a:t>
            </a:r>
            <a:endParaRPr lang="en-US" dirty="0"/>
          </a:p>
          <a:p>
            <a:r>
              <a:rPr lang="en-US" b="1" dirty="0"/>
              <a:t>Build + test + ready for release + human approval → Continuous Delivery</a:t>
            </a:r>
            <a:endParaRPr lang="en-US" dirty="0"/>
          </a:p>
          <a:p>
            <a:r>
              <a:rPr lang="en-US" b="1" dirty="0"/>
              <a:t>Build + test + automatic release to users → Continuous Deployment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809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always need a backup</a:t>
            </a:r>
          </a:p>
          <a:p>
            <a:r>
              <a:rPr lang="en-GB" dirty="0"/>
              <a:t>Mission Critical Systems</a:t>
            </a:r>
          </a:p>
          <a:p>
            <a:r>
              <a:rPr lang="en-GB" dirty="0"/>
              <a:t>	NASA</a:t>
            </a:r>
          </a:p>
          <a:p>
            <a:r>
              <a:rPr lang="en-GB" dirty="0"/>
              <a:t>	Nuclear Power Stations</a:t>
            </a:r>
          </a:p>
          <a:p>
            <a:r>
              <a:rPr lang="en-GB" dirty="0"/>
              <a:t>	Banks and Trading Systems (remember Chase Knight Capital)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99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04ooee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1494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By the end of the lesson, the student will be able to:</a:t>
            </a:r>
          </a:p>
          <a:p>
            <a:r>
              <a:rPr lang="en-US" dirty="0"/>
              <a:t>Define </a:t>
            </a:r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dirty="0"/>
              <a:t>ontinuous </a:t>
            </a:r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dirty="0"/>
              <a:t>elivery (</a:t>
            </a:r>
            <a:r>
              <a:rPr lang="en-US" b="1" dirty="0">
                <a:solidFill>
                  <a:srgbClr val="FF0000"/>
                </a:solidFill>
              </a:rPr>
              <a:t>CD</a:t>
            </a:r>
            <a:r>
              <a:rPr lang="en-US" dirty="0"/>
              <a:t>) and </a:t>
            </a:r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dirty="0"/>
              <a:t>ontinuous </a:t>
            </a:r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dirty="0"/>
              <a:t>eployment (</a:t>
            </a:r>
            <a:r>
              <a:rPr lang="en-US" b="1" dirty="0" err="1">
                <a:solidFill>
                  <a:srgbClr val="FF0000"/>
                </a:solidFill>
              </a:rPr>
              <a:t>CDp</a:t>
            </a:r>
            <a:r>
              <a:rPr lang="en-US" dirty="0"/>
              <a:t>).</a:t>
            </a:r>
          </a:p>
          <a:p>
            <a:r>
              <a:rPr lang="en-US" dirty="0"/>
              <a:t>Explain the difference between </a:t>
            </a:r>
            <a:r>
              <a:rPr lang="en-US" b="1" dirty="0">
                <a:solidFill>
                  <a:srgbClr val="FF0000"/>
                </a:solidFill>
              </a:rPr>
              <a:t>Continuous Integration, Continuous Delivery,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Continuous Deployment</a:t>
            </a:r>
            <a:r>
              <a:rPr lang="en-US" dirty="0"/>
              <a:t>.</a:t>
            </a:r>
          </a:p>
          <a:p>
            <a:r>
              <a:rPr lang="en-US" dirty="0"/>
              <a:t>Identify where human approval occurs within a release pipeline.</a:t>
            </a:r>
          </a:p>
          <a:p>
            <a:r>
              <a:rPr lang="en-US" dirty="0"/>
              <a:t>Describe the stages of a basic release pipeline (build, test, staging, production).</a:t>
            </a:r>
          </a:p>
          <a:p>
            <a:r>
              <a:rPr lang="en-US" dirty="0"/>
              <a:t>Classify real-world scenarios as CI, CD, or </a:t>
            </a:r>
            <a:r>
              <a:rPr lang="en-US" dirty="0" err="1"/>
              <a:t>CDp</a:t>
            </a:r>
            <a:r>
              <a:rPr lang="en-US" dirty="0"/>
              <a:t>.</a:t>
            </a:r>
          </a:p>
          <a:p>
            <a:r>
              <a:rPr lang="en-US" dirty="0"/>
              <a:t>Explain why some </a:t>
            </a:r>
            <a:r>
              <a:rPr lang="en-US" dirty="0" err="1"/>
              <a:t>organisations</a:t>
            </a:r>
            <a:r>
              <a:rPr lang="en-US" dirty="0"/>
              <a:t> choose Continuous Delivery instead of Continuous Deployment.</a:t>
            </a:r>
          </a:p>
          <a:p>
            <a:r>
              <a:rPr lang="en-US" dirty="0"/>
              <a:t>Outline the purpose of rollback strategies in automated release systems.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CBB3-F475-E198-21D2-7DE28720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E19C95-4310-6B89-C1FE-3C89AF15C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07515"/>
              </p:ext>
            </p:extLst>
          </p:nvPr>
        </p:nvGraphicFramePr>
        <p:xfrm>
          <a:off x="715264" y="1789514"/>
          <a:ext cx="812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18970898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067468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Word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Definition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353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Continuous Delivery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841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Continuous Deployment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89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Pipeline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692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Staging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94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Production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67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Rollback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876436"/>
                  </a:ext>
                </a:extLst>
              </a:tr>
            </a:tbl>
          </a:graphicData>
        </a:graphic>
      </p:graphicFrame>
      <p:pic>
        <p:nvPicPr>
          <p:cNvPr id="5" name="OneNote">
            <a:extLst>
              <a:ext uri="{FF2B5EF4-FFF2-40B4-BE49-F238E27FC236}">
                <a16:creationId xmlns:a16="http://schemas.microsoft.com/office/drawing/2014/main" id="{76D3874B-9240-BBD5-1CDB-43624E75F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577" y="580560"/>
            <a:ext cx="812806" cy="812806"/>
          </a:xfrm>
          <a:prstGeom prst="rect">
            <a:avLst/>
          </a:prstGeom>
        </p:spPr>
      </p:pic>
      <p:sp>
        <p:nvSpPr>
          <p:cNvPr id="6" name="MyShape">
            <a:extLst>
              <a:ext uri="{FF2B5EF4-FFF2-40B4-BE49-F238E27FC236}">
                <a16:creationId xmlns:a16="http://schemas.microsoft.com/office/drawing/2014/main" id="{62B25A2B-6240-673C-916D-42BC99A225E1}"/>
              </a:ext>
            </a:extLst>
          </p:cNvPr>
          <p:cNvSpPr/>
          <p:nvPr/>
        </p:nvSpPr>
        <p:spPr>
          <a:xfrm>
            <a:off x="7968464" y="3984019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Complete these definitions by the end of the lesson</a:t>
            </a:r>
          </a:p>
        </p:txBody>
      </p:sp>
    </p:spTree>
    <p:extLst>
      <p:ext uri="{BB962C8B-B14F-4D97-AF65-F5344CB8AC3E}">
        <p14:creationId xmlns:p14="http://schemas.microsoft.com/office/powerpoint/2010/main" val="306322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869E1-3E1E-D207-03C6-DA9914EC1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Manual vs Automatic Release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71BBA-20F9-04D9-B7C6-C2FAC98BF1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Scenario A – Manual</a:t>
            </a:r>
          </a:p>
          <a:p>
            <a:pPr lvl="1"/>
            <a:r>
              <a:rPr lang="en-GB" dirty="0"/>
              <a:t>A developer</a:t>
            </a:r>
          </a:p>
          <a:p>
            <a:pPr lvl="2"/>
            <a:r>
              <a:rPr lang="en-US" dirty="0"/>
              <a:t>Writes code</a:t>
            </a:r>
          </a:p>
          <a:p>
            <a:pPr lvl="2"/>
            <a:r>
              <a:rPr lang="en-US" dirty="0"/>
              <a:t>Tests locally</a:t>
            </a:r>
          </a:p>
          <a:p>
            <a:pPr lvl="2"/>
            <a:r>
              <a:rPr lang="en-US" dirty="0"/>
              <a:t>Emails the file to IT</a:t>
            </a:r>
          </a:p>
          <a:p>
            <a:pPr lvl="2"/>
            <a:r>
              <a:rPr lang="en-US" dirty="0"/>
              <a:t>IT uploads it to the server</a:t>
            </a:r>
          </a:p>
          <a:p>
            <a:pPr lvl="2"/>
            <a:r>
              <a:rPr lang="en-US" dirty="0"/>
              <a:t>Website goes live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8BBED-B338-26CD-3966-6EA7E23B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7424" y="1825625"/>
            <a:ext cx="4195549" cy="4351338"/>
          </a:xfrm>
        </p:spPr>
        <p:txBody>
          <a:bodyPr/>
          <a:lstStyle/>
          <a:p>
            <a:r>
              <a:rPr lang="en-GB" dirty="0"/>
              <a:t>Scenario B – Automated</a:t>
            </a:r>
          </a:p>
          <a:p>
            <a:pPr lvl="1"/>
            <a:r>
              <a:rPr lang="en-GB" dirty="0"/>
              <a:t>A developer</a:t>
            </a:r>
          </a:p>
          <a:p>
            <a:pPr lvl="2"/>
            <a:r>
              <a:rPr lang="en-US" dirty="0"/>
              <a:t>Pushes code to GitHub</a:t>
            </a:r>
          </a:p>
          <a:p>
            <a:pPr lvl="2"/>
            <a:r>
              <a:rPr lang="en-US" dirty="0"/>
              <a:t>Tests run automatically</a:t>
            </a:r>
          </a:p>
          <a:p>
            <a:pPr lvl="2"/>
            <a:r>
              <a:rPr lang="en-US" dirty="0"/>
              <a:t>Build succeeds</a:t>
            </a:r>
          </a:p>
          <a:p>
            <a:pPr lvl="2"/>
            <a:r>
              <a:rPr lang="en-US" dirty="0"/>
              <a:t>System automatically releases to users</a:t>
            </a:r>
            <a:endParaRPr lang="en-GB" dirty="0"/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594B0B21-76EA-23B8-0C2C-98F6FB5856BA}"/>
              </a:ext>
            </a:extLst>
          </p:cNvPr>
          <p:cNvSpPr/>
          <p:nvPr/>
        </p:nvSpPr>
        <p:spPr>
          <a:xfrm>
            <a:off x="3558563" y="4882896"/>
            <a:ext cx="4753334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Which is faster?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Which is safer?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Which is more professional?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Where could things go wrong?</a:t>
            </a:r>
          </a:p>
        </p:txBody>
      </p:sp>
      <p:sp>
        <p:nvSpPr>
          <p:cNvPr id="6" name="MyShape">
            <a:extLst>
              <a:ext uri="{FF2B5EF4-FFF2-40B4-BE49-F238E27FC236}">
                <a16:creationId xmlns:a16="http://schemas.microsoft.com/office/drawing/2014/main" id="{0C3F2567-AF6E-965D-EDC7-F97EFC3CE164}"/>
              </a:ext>
            </a:extLst>
          </p:cNvPr>
          <p:cNvSpPr/>
          <p:nvPr/>
        </p:nvSpPr>
        <p:spPr>
          <a:xfrm>
            <a:off x="9930384" y="2770950"/>
            <a:ext cx="2176272" cy="3026346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As we saw last lesson,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CI handles integration. But what happens </a:t>
            </a:r>
            <a:r>
              <a:rPr lang="en-US" sz="2000" i="1" dirty="0">
                <a:solidFill>
                  <a:schemeClr val="tx1"/>
                </a:solidFill>
                <a:latin typeface="Trebuchet MS" panose="020B0603020202020204" pitchFamily="34" charset="0"/>
              </a:rPr>
              <a:t>after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the build succeeds?</a:t>
            </a:r>
            <a:endParaRPr lang="en-GB" sz="20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72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9D702-E645-3B1F-FCAC-085DE2614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Quick recap on </a:t>
            </a:r>
            <a:r>
              <a:rPr lang="en-GB" sz="3600" b="1" dirty="0">
                <a:solidFill>
                  <a:srgbClr val="FF0000"/>
                </a:solidFill>
              </a:rPr>
              <a:t>C</a:t>
            </a:r>
            <a:r>
              <a:rPr lang="en-GB" sz="3600" dirty="0"/>
              <a:t>ontinuous </a:t>
            </a:r>
            <a:r>
              <a:rPr lang="en-GB" sz="3600" b="1" dirty="0">
                <a:solidFill>
                  <a:srgbClr val="FF0000"/>
                </a:solidFill>
              </a:rPr>
              <a:t>I</a:t>
            </a:r>
            <a:r>
              <a:rPr lang="en-GB" sz="3600" dirty="0"/>
              <a:t>ntegration (</a:t>
            </a:r>
            <a:r>
              <a:rPr lang="en-GB" sz="3600" b="1" dirty="0">
                <a:solidFill>
                  <a:srgbClr val="FF0000"/>
                </a:solidFill>
              </a:rPr>
              <a:t>CI</a:t>
            </a:r>
            <a:r>
              <a:rPr lang="en-GB" sz="3600" dirty="0"/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337A38-067C-B535-9AF0-6A598F317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CI</a:t>
            </a:r>
          </a:p>
          <a:p>
            <a:pPr lvl="1"/>
            <a:r>
              <a:rPr lang="en-US" dirty="0"/>
              <a:t>Developers frequently merge code into a shared repository</a:t>
            </a:r>
          </a:p>
          <a:p>
            <a:pPr lvl="1"/>
            <a:r>
              <a:rPr lang="en-US" dirty="0"/>
              <a:t>Automated tests run</a:t>
            </a:r>
          </a:p>
          <a:p>
            <a:pPr lvl="1"/>
            <a:r>
              <a:rPr lang="en-US" dirty="0"/>
              <a:t>Errors are detected early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8D597C-76B4-95FB-6F53-FBDEBF986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99" y="2038349"/>
            <a:ext cx="12477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04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207B9-1CAC-40CD-DB40-2F7F5108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</a:t>
            </a:r>
            <a:r>
              <a:rPr lang="en-GB" dirty="0"/>
              <a:t>ontinuous </a:t>
            </a:r>
            <a:r>
              <a:rPr lang="en-GB" b="1" dirty="0">
                <a:solidFill>
                  <a:srgbClr val="FF0000"/>
                </a:solidFill>
              </a:rPr>
              <a:t>D</a:t>
            </a:r>
            <a:r>
              <a:rPr lang="en-GB" dirty="0"/>
              <a:t>elivery (</a:t>
            </a:r>
            <a:r>
              <a:rPr lang="en-GB" b="1" dirty="0">
                <a:solidFill>
                  <a:srgbClr val="FF0000"/>
                </a:solidFill>
              </a:rPr>
              <a:t>CD</a:t>
            </a:r>
            <a:r>
              <a:rPr lang="en-GB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8E1F0-7010-AAA0-1461-A56431F3B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4169664"/>
            <a:ext cx="7589838" cy="2004124"/>
          </a:xfrm>
        </p:spPr>
        <p:txBody>
          <a:bodyPr/>
          <a:lstStyle/>
          <a:p>
            <a:r>
              <a:rPr lang="en-GB" dirty="0"/>
              <a:t>CD means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Code is automatically built and tested, and is </a:t>
            </a:r>
            <a:r>
              <a:rPr lang="en-US" b="1" dirty="0">
                <a:highlight>
                  <a:srgbClr val="FFFF00"/>
                </a:highlight>
              </a:rPr>
              <a:t>ready to be released at any time</a:t>
            </a:r>
            <a:r>
              <a:rPr lang="en-US" dirty="0">
                <a:highlight>
                  <a:srgbClr val="FFFF00"/>
                </a:highlight>
              </a:rPr>
              <a:t>, but a human chooses when to deploy</a:t>
            </a:r>
            <a:r>
              <a:rPr lang="en-US" dirty="0"/>
              <a:t>.</a:t>
            </a:r>
            <a:endParaRPr lang="en-GB" dirty="0"/>
          </a:p>
        </p:txBody>
      </p:sp>
      <p:pic>
        <p:nvPicPr>
          <p:cNvPr id="1026" name="Picture 2" descr="CI-CD pipeline diagram shows stages from commit to deployment, featuring ...">
            <a:extLst>
              <a:ext uri="{FF2B5EF4-FFF2-40B4-BE49-F238E27FC236}">
                <a16:creationId xmlns:a16="http://schemas.microsoft.com/office/drawing/2014/main" id="{50B716F3-1B33-F405-34C3-EA98F7830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828326"/>
            <a:ext cx="8298942" cy="346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8EF2D4-E85B-ADCD-FFD5-4A4EDDDAD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44983">
            <a:off x="7528089" y="557199"/>
            <a:ext cx="3858776" cy="16370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D60440-C956-9AAA-44BF-33BA315C0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21394">
            <a:off x="8100017" y="3985410"/>
            <a:ext cx="3534268" cy="1638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1489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5394C-6247-4F23-01B3-4DA52423D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</a:t>
            </a:r>
            <a:r>
              <a:rPr lang="en-GB" dirty="0"/>
              <a:t>ontinuous </a:t>
            </a:r>
            <a:r>
              <a:rPr lang="en-GB" b="1" dirty="0">
                <a:solidFill>
                  <a:srgbClr val="FF0000"/>
                </a:solidFill>
              </a:rPr>
              <a:t>D</a:t>
            </a:r>
            <a:r>
              <a:rPr lang="en-GB" dirty="0"/>
              <a:t>eployment (</a:t>
            </a:r>
            <a:r>
              <a:rPr lang="en-GB" b="1" dirty="0" err="1">
                <a:solidFill>
                  <a:srgbClr val="FF0000"/>
                </a:solidFill>
              </a:rPr>
              <a:t>CDp</a:t>
            </a:r>
            <a:r>
              <a:rPr lang="en-GB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8C643-DF3F-1798-5152-75619191D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Continuous Deployment means:</a:t>
            </a:r>
          </a:p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</a:rPr>
              <a:t>Every successful change is automatically released to users — no manual approval.</a:t>
            </a:r>
          </a:p>
          <a:p>
            <a:endParaRPr lang="en-US" dirty="0"/>
          </a:p>
          <a:p>
            <a:r>
              <a:rPr lang="en-US" dirty="0"/>
              <a:t>Key idea:</a:t>
            </a:r>
          </a:p>
          <a:p>
            <a:pPr marL="457200" lvl="1" indent="0">
              <a:buNone/>
            </a:pPr>
            <a:r>
              <a:rPr lang="en-US" dirty="0"/>
              <a:t>✔ Fully automated pipeline</a:t>
            </a:r>
          </a:p>
          <a:p>
            <a:pPr marL="457200" lvl="1" indent="0">
              <a:buNone/>
            </a:pPr>
            <a:r>
              <a:rPr lang="en-US" dirty="0"/>
              <a:t>✔ No human gate</a:t>
            </a:r>
          </a:p>
          <a:p>
            <a:pPr marL="457200" lvl="1" indent="0">
              <a:buNone/>
            </a:pPr>
            <a:r>
              <a:rPr lang="en-US" dirty="0"/>
              <a:t>✔ Faster delivery</a:t>
            </a:r>
          </a:p>
          <a:p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Code passes tests</a:t>
            </a:r>
          </a:p>
          <a:p>
            <a:pPr lvl="1"/>
            <a:r>
              <a:rPr lang="en-US" dirty="0"/>
              <a:t>Automatically goes live within minutes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9445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057750-8EFC-D9B4-34CA-DF5E731BB2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E7E8"/>
              </a:clrFrom>
              <a:clrTo>
                <a:srgbClr val="E9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86938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59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077A5C-7658-A946-63E0-0ACD951CC5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970715"/>
              </p:ext>
            </p:extLst>
          </p:nvPr>
        </p:nvGraphicFramePr>
        <p:xfrm>
          <a:off x="179832" y="1724438"/>
          <a:ext cx="9622537" cy="3017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5634">
                  <a:extLst>
                    <a:ext uri="{9D8B030D-6E8A-4147-A177-3AD203B41FA5}">
                      <a16:colId xmlns:a16="http://schemas.microsoft.com/office/drawing/2014/main" val="2163303226"/>
                    </a:ext>
                  </a:extLst>
                </a:gridCol>
                <a:gridCol w="1789234">
                  <a:extLst>
                    <a:ext uri="{9D8B030D-6E8A-4147-A177-3AD203B41FA5}">
                      <a16:colId xmlns:a16="http://schemas.microsoft.com/office/drawing/2014/main" val="3369206890"/>
                    </a:ext>
                  </a:extLst>
                </a:gridCol>
                <a:gridCol w="2209000">
                  <a:extLst>
                    <a:ext uri="{9D8B030D-6E8A-4147-A177-3AD203B41FA5}">
                      <a16:colId xmlns:a16="http://schemas.microsoft.com/office/drawing/2014/main" val="136948038"/>
                    </a:ext>
                  </a:extLst>
                </a:gridCol>
                <a:gridCol w="3218669">
                  <a:extLst>
                    <a:ext uri="{9D8B030D-6E8A-4147-A177-3AD203B41FA5}">
                      <a16:colId xmlns:a16="http://schemas.microsoft.com/office/drawing/2014/main" val="18334739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Feature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Continuous Delivery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Continuous Deployment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766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Automated builds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2378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Automated testing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3827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Manual approval before release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05345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Automatically released to users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934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Focus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Integration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Release readiness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Automatic release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65346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5020C9E-44B4-FDBC-7833-8B0084D0C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</a:t>
            </a:r>
          </a:p>
        </p:txBody>
      </p:sp>
    </p:spTree>
    <p:extLst>
      <p:ext uri="{BB962C8B-B14F-4D97-AF65-F5344CB8AC3E}">
        <p14:creationId xmlns:p14="http://schemas.microsoft.com/office/powerpoint/2010/main" val="1174805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30B28-0062-8EDC-E82E-1541ACEFD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5FEF0-240F-73F6-924D-0FC173077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the Release Pipeline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312F95-434E-7D08-2727-BD47BC813328}"/>
              </a:ext>
            </a:extLst>
          </p:cNvPr>
          <p:cNvSpPr txBox="1"/>
          <p:nvPr/>
        </p:nvSpPr>
        <p:spPr>
          <a:xfrm>
            <a:off x="126210" y="2905780"/>
            <a:ext cx="9729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Developer → Git Push → CI Build → Tests → Staging → Production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950E1E-7D34-3C99-0F01-97357D4EA67E}"/>
              </a:ext>
            </a:extLst>
          </p:cNvPr>
          <p:cNvSpPr/>
          <p:nvPr/>
        </p:nvSpPr>
        <p:spPr>
          <a:xfrm>
            <a:off x="1801368" y="2905780"/>
            <a:ext cx="805462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013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CA273-EED9-E6C3-14B2-B485A0F12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AB443-2C86-2DC3-82B6-31B9A4D8C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the Release Pipeline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08B093-BCFA-BA43-361E-4EFE06E5122E}"/>
              </a:ext>
            </a:extLst>
          </p:cNvPr>
          <p:cNvSpPr txBox="1"/>
          <p:nvPr/>
        </p:nvSpPr>
        <p:spPr>
          <a:xfrm>
            <a:off x="126210" y="2905780"/>
            <a:ext cx="9729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Developer → Git Push → CI Build → Tests → Staging → Production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B22A3-69BF-77BA-B1DA-7FA418CDC51E}"/>
              </a:ext>
            </a:extLst>
          </p:cNvPr>
          <p:cNvSpPr/>
          <p:nvPr/>
        </p:nvSpPr>
        <p:spPr>
          <a:xfrm>
            <a:off x="3474720" y="2905780"/>
            <a:ext cx="638126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091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8B9D2-965A-EF69-40D8-6277AE7A2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07588-8D53-A645-711B-B0654EB8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the Release Pipeline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85C4D9-E6D5-0C17-BFED-A4F44D85EF16}"/>
              </a:ext>
            </a:extLst>
          </p:cNvPr>
          <p:cNvSpPr txBox="1"/>
          <p:nvPr/>
        </p:nvSpPr>
        <p:spPr>
          <a:xfrm>
            <a:off x="126210" y="2905780"/>
            <a:ext cx="9729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Developer → Git Push → CI Build → Tests → Staging → Production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A233F2-0B99-B76A-8128-1D37155AAA89}"/>
              </a:ext>
            </a:extLst>
          </p:cNvPr>
          <p:cNvSpPr/>
          <p:nvPr/>
        </p:nvSpPr>
        <p:spPr>
          <a:xfrm>
            <a:off x="5047488" y="2905780"/>
            <a:ext cx="480850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55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2B220-C01F-A56A-2C66-1C59EB484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56BD-F0A3-B1BA-8006-EB50B3801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the Release Pipeline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1A93B5-9007-D73A-8973-9419166FD5BA}"/>
              </a:ext>
            </a:extLst>
          </p:cNvPr>
          <p:cNvSpPr txBox="1"/>
          <p:nvPr/>
        </p:nvSpPr>
        <p:spPr>
          <a:xfrm>
            <a:off x="126210" y="2905780"/>
            <a:ext cx="9729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Developer → Git Push → CI Build → Tests → Staging → Production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5AB86F-7DDF-8AFC-C50B-03B57C226CE6}"/>
              </a:ext>
            </a:extLst>
          </p:cNvPr>
          <p:cNvSpPr/>
          <p:nvPr/>
        </p:nvSpPr>
        <p:spPr>
          <a:xfrm>
            <a:off x="6190488" y="2905780"/>
            <a:ext cx="366550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688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88FD9-82B4-3ED1-EB65-D45A3BA7C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75974-ED59-4E4B-5B29-9025E411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the Release Pipeline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5B5002-85A0-58A2-950C-DAE948F37FEC}"/>
              </a:ext>
            </a:extLst>
          </p:cNvPr>
          <p:cNvSpPr txBox="1"/>
          <p:nvPr/>
        </p:nvSpPr>
        <p:spPr>
          <a:xfrm>
            <a:off x="126210" y="2905780"/>
            <a:ext cx="9729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Developer → Git Push → CI Build → Tests → Staging → Production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DD61B8-3FEE-8888-342E-09AE4322D0B0}"/>
              </a:ext>
            </a:extLst>
          </p:cNvPr>
          <p:cNvSpPr/>
          <p:nvPr/>
        </p:nvSpPr>
        <p:spPr>
          <a:xfrm>
            <a:off x="7671816" y="2905780"/>
            <a:ext cx="2184173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36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865C0-0038-0B2C-5D43-1A07E907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3F4F4-F03B-D04B-DB12-BC988169E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the Release Pipeline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F8C24B-E714-8C74-46EA-470855DAEA00}"/>
              </a:ext>
            </a:extLst>
          </p:cNvPr>
          <p:cNvSpPr txBox="1"/>
          <p:nvPr/>
        </p:nvSpPr>
        <p:spPr>
          <a:xfrm>
            <a:off x="126210" y="2905780"/>
            <a:ext cx="9729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Developer → Git Push → CI Build → Tests → Staging → Production</a:t>
            </a:r>
          </a:p>
        </p:txBody>
      </p:sp>
    </p:spTree>
    <p:extLst>
      <p:ext uri="{BB962C8B-B14F-4D97-AF65-F5344CB8AC3E}">
        <p14:creationId xmlns:p14="http://schemas.microsoft.com/office/powerpoint/2010/main" val="390457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BFA16-1E8B-060B-6975-275F86B97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7585E-1704-1706-79EE-EE3FDE0E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the Release Pipeline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679E78-D54C-B7B1-7031-2A5122743C44}"/>
              </a:ext>
            </a:extLst>
          </p:cNvPr>
          <p:cNvSpPr txBox="1"/>
          <p:nvPr/>
        </p:nvSpPr>
        <p:spPr>
          <a:xfrm>
            <a:off x="126210" y="2905780"/>
            <a:ext cx="9729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Developer → Git Push → CI Build → Tests → Staging → Production</a:t>
            </a:r>
          </a:p>
        </p:txBody>
      </p:sp>
      <p:sp>
        <p:nvSpPr>
          <p:cNvPr id="6" name="MyShape">
            <a:extLst>
              <a:ext uri="{FF2B5EF4-FFF2-40B4-BE49-F238E27FC236}">
                <a16:creationId xmlns:a16="http://schemas.microsoft.com/office/drawing/2014/main" id="{9E7DB539-FD75-8703-248D-33C362CF4E6E}"/>
              </a:ext>
            </a:extLst>
          </p:cNvPr>
          <p:cNvSpPr/>
          <p:nvPr/>
        </p:nvSpPr>
        <p:spPr>
          <a:xfrm>
            <a:off x="1987295" y="3903223"/>
            <a:ext cx="6007608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CI stops at </a:t>
            </a:r>
            <a:r>
              <a:rPr lang="en-US" b="1" dirty="0">
                <a:solidFill>
                  <a:srgbClr val="000000"/>
                </a:solidFill>
                <a:latin typeface="Trebuchet MS" panose="020B0603020202020204" pitchFamily="34" charset="0"/>
              </a:rPr>
              <a:t>Tests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CD stops at </a:t>
            </a:r>
            <a:r>
              <a:rPr lang="en-US" b="1" dirty="0">
                <a:solidFill>
                  <a:srgbClr val="000000"/>
                </a:solidFill>
                <a:latin typeface="Trebuchet MS" panose="020B0603020202020204" pitchFamily="34" charset="0"/>
              </a:rPr>
              <a:t>Staging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  <a:latin typeface="Trebuchet MS" panose="020B0603020202020204" pitchFamily="34" charset="0"/>
              </a:rPr>
              <a:t>CDp</a:t>
            </a: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 goes all the way to </a:t>
            </a:r>
            <a:r>
              <a:rPr lang="en-US" b="1" dirty="0">
                <a:solidFill>
                  <a:srgbClr val="000000"/>
                </a:solidFill>
                <a:latin typeface="Trebuchet MS" panose="020B0603020202020204" pitchFamily="34" charset="0"/>
              </a:rPr>
              <a:t>Production automatically</a:t>
            </a:r>
            <a:endParaRPr lang="en-GB" b="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67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BD4C3-8672-7713-AEE9-2994129FD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</a:t>
            </a:r>
          </a:p>
        </p:txBody>
      </p:sp>
      <p:sp>
        <p:nvSpPr>
          <p:cNvPr id="3" name="Working Independently">
            <a:extLst>
              <a:ext uri="{FF2B5EF4-FFF2-40B4-BE49-F238E27FC236}">
                <a16:creationId xmlns:a16="http://schemas.microsoft.com/office/drawing/2014/main" id="{A5E10E64-34D9-63AF-3B4B-52463DF6E6E7}"/>
              </a:ext>
            </a:extLst>
          </p:cNvPr>
          <p:cNvSpPr/>
          <p:nvPr/>
        </p:nvSpPr>
        <p:spPr>
          <a:xfrm>
            <a:off x="9979551" y="618852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3EFF5922-9C8A-418D-16E0-B451C7CA01BF}"/>
              </a:ext>
            </a:extLst>
          </p:cNvPr>
          <p:cNvSpPr/>
          <p:nvPr/>
        </p:nvSpPr>
        <p:spPr>
          <a:xfrm>
            <a:off x="10387187" y="1729374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949A2C6-188A-4C78-5549-4BFF34D67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859574"/>
              </p:ext>
            </p:extLst>
          </p:nvPr>
        </p:nvGraphicFramePr>
        <p:xfrm>
          <a:off x="555478" y="1549102"/>
          <a:ext cx="8128000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55913072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605338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App updates every hour automatically if tests pass.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Company requires manager approval before release to users.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636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Code merges trigger automatic testing and builds.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Updates are packaged automatically but deployed once per month manually</a:t>
                      </a:r>
                      <a:endParaRPr lang="en-GB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221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Every successful commit is immediately available to customers</a:t>
                      </a:r>
                      <a:endParaRPr lang="en-GB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Developers frequently merge changes into a shared repository</a:t>
                      </a:r>
                      <a:endParaRPr lang="en-GB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371028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00C0514-D710-FA24-8CC6-5A8DE0F3A4AD}"/>
              </a:ext>
            </a:extLst>
          </p:cNvPr>
          <p:cNvSpPr txBox="1"/>
          <p:nvPr/>
        </p:nvSpPr>
        <p:spPr>
          <a:xfrm>
            <a:off x="2506472" y="3886200"/>
            <a:ext cx="614476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Classify each as:</a:t>
            </a:r>
          </a:p>
          <a:p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Continuous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Continuous Delivery </a:t>
            </a:r>
            <a:r>
              <a:rPr lang="en-US" sz="2800" i="1" dirty="0"/>
              <a:t>or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Continuous Deployment</a:t>
            </a:r>
          </a:p>
          <a:p>
            <a:endParaRPr lang="en-GB" dirty="0"/>
          </a:p>
        </p:txBody>
      </p:sp>
      <p:pic>
        <p:nvPicPr>
          <p:cNvPr id="7" name="OneNote">
            <a:extLst>
              <a:ext uri="{FF2B5EF4-FFF2-40B4-BE49-F238E27FC236}">
                <a16:creationId xmlns:a16="http://schemas.microsoft.com/office/drawing/2014/main" id="{DE2779D9-B789-D4E2-CD43-717F98976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944" y="2293332"/>
            <a:ext cx="812806" cy="812806"/>
          </a:xfrm>
          <a:prstGeom prst="rect">
            <a:avLst/>
          </a:prstGeom>
        </p:spPr>
      </p:pic>
      <p:sp>
        <p:nvSpPr>
          <p:cNvPr id="8" name="txtTimer">
            <a:extLst>
              <a:ext uri="{FF2B5EF4-FFF2-40B4-BE49-F238E27FC236}">
                <a16:creationId xmlns:a16="http://schemas.microsoft.com/office/drawing/2014/main" id="{40ED21F1-91E8-704C-88B6-3BD82E4B5858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TIME UP!</a:t>
            </a:r>
          </a:p>
        </p:txBody>
      </p:sp>
    </p:spTree>
    <p:extLst>
      <p:ext uri="{BB962C8B-B14F-4D97-AF65-F5344CB8AC3E}">
        <p14:creationId xmlns:p14="http://schemas.microsoft.com/office/powerpoint/2010/main" val="2464313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C06D7-2810-CFD5-38EC-4CAD0BE1B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371ACD-69FE-D1C8-F92A-6AF5A17B3485}"/>
              </a:ext>
            </a:extLst>
          </p:cNvPr>
          <p:cNvSpPr txBox="1"/>
          <p:nvPr/>
        </p:nvSpPr>
        <p:spPr>
          <a:xfrm>
            <a:off x="237699" y="1385976"/>
            <a:ext cx="447252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Scenario 1</a:t>
            </a:r>
          </a:p>
          <a:p>
            <a:r>
              <a:rPr lang="en-US" sz="1200" b="1" dirty="0"/>
              <a:t>“App updates every hour automatically if tests pass.”</a:t>
            </a:r>
            <a:endParaRPr lang="en-US" sz="1200" dirty="0"/>
          </a:p>
          <a:p>
            <a:r>
              <a:rPr lang="en-US" sz="1200" b="1" dirty="0"/>
              <a:t>Answer:</a:t>
            </a:r>
            <a:r>
              <a:rPr lang="en-US" sz="1200" dirty="0"/>
              <a:t> </a:t>
            </a:r>
            <a:r>
              <a:rPr lang="en-US" sz="1200" b="1" dirty="0">
                <a:solidFill>
                  <a:srgbClr val="FF0000"/>
                </a:solidFill>
              </a:rPr>
              <a:t>Continuous Deployment</a:t>
            </a:r>
          </a:p>
          <a:p>
            <a:r>
              <a:rPr lang="en-US" sz="1200" b="1" dirty="0"/>
              <a:t>Why:</a:t>
            </a:r>
            <a:endParaRPr lang="en-US" sz="1200" dirty="0"/>
          </a:p>
          <a:p>
            <a:r>
              <a:rPr lang="en-US" sz="1200" dirty="0"/>
              <a:t>No human approval</a:t>
            </a:r>
          </a:p>
          <a:p>
            <a:r>
              <a:rPr lang="en-US" sz="1200" dirty="0"/>
              <a:t>Fully automated release to production</a:t>
            </a:r>
          </a:p>
          <a:p>
            <a:r>
              <a:rPr lang="en-US" sz="1200" dirty="0"/>
              <a:t>Code goes live immediately after successful tests</a:t>
            </a:r>
          </a:p>
          <a:p>
            <a:endParaRPr lang="en-US" sz="1200" dirty="0"/>
          </a:p>
          <a:p>
            <a:r>
              <a:rPr lang="en-US" sz="1200" b="1" dirty="0"/>
              <a:t>Scenario 2</a:t>
            </a:r>
          </a:p>
          <a:p>
            <a:r>
              <a:rPr lang="en-US" sz="1200" b="1" dirty="0"/>
              <a:t>“Company requires manager approval before release to users.”</a:t>
            </a:r>
            <a:endParaRPr lang="en-US" sz="1200" dirty="0"/>
          </a:p>
          <a:p>
            <a:r>
              <a:rPr lang="en-US" sz="1200" b="1" dirty="0"/>
              <a:t>Answer:</a:t>
            </a:r>
            <a:r>
              <a:rPr lang="en-US" sz="1200" dirty="0"/>
              <a:t> </a:t>
            </a:r>
            <a:r>
              <a:rPr lang="en-US" sz="1200" b="1" dirty="0">
                <a:solidFill>
                  <a:srgbClr val="FF0000"/>
                </a:solidFill>
              </a:rPr>
              <a:t>Continuous Delivery</a:t>
            </a:r>
          </a:p>
          <a:p>
            <a:r>
              <a:rPr lang="en-US" sz="1200" b="1" dirty="0"/>
              <a:t>Why:</a:t>
            </a:r>
            <a:endParaRPr lang="en-US" sz="1200" dirty="0"/>
          </a:p>
          <a:p>
            <a:r>
              <a:rPr lang="en-US" sz="1200" dirty="0"/>
              <a:t>Build and tests are automated</a:t>
            </a:r>
          </a:p>
          <a:p>
            <a:r>
              <a:rPr lang="en-US" sz="1200" dirty="0"/>
              <a:t>Software is ready for release</a:t>
            </a:r>
          </a:p>
          <a:p>
            <a:r>
              <a:rPr lang="en-US" sz="1200" dirty="0"/>
              <a:t>A human decides when it goes live</a:t>
            </a:r>
          </a:p>
          <a:p>
            <a:endParaRPr lang="en-US" sz="1200" dirty="0"/>
          </a:p>
          <a:p>
            <a:r>
              <a:rPr lang="en-US" sz="1200" b="1" dirty="0"/>
              <a:t>Scenario 3</a:t>
            </a:r>
          </a:p>
          <a:p>
            <a:r>
              <a:rPr lang="en-US" sz="1200" b="1" dirty="0"/>
              <a:t>“Code merges trigger automatic testing and builds.”</a:t>
            </a:r>
            <a:endParaRPr lang="en-US" sz="1200" dirty="0"/>
          </a:p>
          <a:p>
            <a:r>
              <a:rPr lang="en-US" sz="1200" b="1" dirty="0"/>
              <a:t>Answer:</a:t>
            </a:r>
            <a:r>
              <a:rPr lang="en-US" sz="1200" dirty="0"/>
              <a:t> </a:t>
            </a:r>
            <a:r>
              <a:rPr lang="en-US" sz="1200" b="1" dirty="0">
                <a:solidFill>
                  <a:srgbClr val="FF0000"/>
                </a:solidFill>
              </a:rPr>
              <a:t>Continuous Integration</a:t>
            </a:r>
          </a:p>
          <a:p>
            <a:r>
              <a:rPr lang="en-US" sz="1200" b="1" dirty="0"/>
              <a:t>Why:</a:t>
            </a:r>
            <a:endParaRPr lang="en-US" sz="1200" dirty="0"/>
          </a:p>
          <a:p>
            <a:r>
              <a:rPr lang="en-US" sz="1200" dirty="0"/>
              <a:t>Focus is on integration and automated testing</a:t>
            </a:r>
          </a:p>
          <a:p>
            <a:r>
              <a:rPr lang="en-US" sz="1200" dirty="0"/>
              <a:t>No mention of release to users</a:t>
            </a:r>
          </a:p>
          <a:p>
            <a:r>
              <a:rPr lang="en-US" sz="1200" dirty="0"/>
              <a:t>Stops at build/test stage</a:t>
            </a:r>
          </a:p>
          <a:p>
            <a:endParaRPr lang="en-US" sz="600" dirty="0"/>
          </a:p>
          <a:p>
            <a:endParaRPr lang="en-GB" sz="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229757-88FF-CFA1-30AD-9E2B303F0A28}"/>
              </a:ext>
            </a:extLst>
          </p:cNvPr>
          <p:cNvSpPr txBox="1"/>
          <p:nvPr/>
        </p:nvSpPr>
        <p:spPr>
          <a:xfrm>
            <a:off x="4644624" y="1385976"/>
            <a:ext cx="5674310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Scenario 4</a:t>
            </a:r>
          </a:p>
          <a:p>
            <a:r>
              <a:rPr lang="en-US" sz="1200" b="1" dirty="0"/>
              <a:t>“Updates are packaged automatically but deployed once per month manually.”</a:t>
            </a:r>
            <a:endParaRPr lang="en-US" sz="1200" dirty="0"/>
          </a:p>
          <a:p>
            <a:r>
              <a:rPr lang="en-US" sz="1200" b="1" dirty="0"/>
              <a:t>Answer:</a:t>
            </a:r>
            <a:r>
              <a:rPr lang="en-US" sz="1200" dirty="0"/>
              <a:t> </a:t>
            </a:r>
            <a:r>
              <a:rPr lang="en-US" sz="1200" b="1" dirty="0">
                <a:solidFill>
                  <a:srgbClr val="FF0000"/>
                </a:solidFill>
              </a:rPr>
              <a:t>Continuous Delivery</a:t>
            </a:r>
          </a:p>
          <a:p>
            <a:r>
              <a:rPr lang="en-US" sz="1200" b="1" dirty="0"/>
              <a:t>Why:</a:t>
            </a:r>
            <a:endParaRPr lang="en-US" sz="1200" dirty="0"/>
          </a:p>
          <a:p>
            <a:r>
              <a:rPr lang="en-US" sz="1200" dirty="0"/>
              <a:t>Software is continuously prepared</a:t>
            </a:r>
          </a:p>
          <a:p>
            <a:r>
              <a:rPr lang="en-US" sz="1200" dirty="0"/>
              <a:t>Release timing is controlled by humans</a:t>
            </a:r>
          </a:p>
          <a:p>
            <a:r>
              <a:rPr lang="en-US" sz="1200" dirty="0"/>
              <a:t>Deployment is not automatic</a:t>
            </a:r>
          </a:p>
          <a:p>
            <a:br>
              <a:rPr lang="en-US" sz="1200" dirty="0"/>
            </a:br>
            <a:r>
              <a:rPr lang="en-US" sz="1200" b="1" dirty="0"/>
              <a:t>Scenario 5</a:t>
            </a:r>
          </a:p>
          <a:p>
            <a:r>
              <a:rPr lang="en-US" sz="1200" b="1" dirty="0"/>
              <a:t>“Every successful commit is immediately available to customers.”</a:t>
            </a:r>
            <a:endParaRPr lang="en-US" sz="1200" dirty="0"/>
          </a:p>
          <a:p>
            <a:r>
              <a:rPr lang="en-US" sz="1200" b="1" dirty="0"/>
              <a:t>Answer:</a:t>
            </a:r>
            <a:r>
              <a:rPr lang="en-US" sz="1200" dirty="0"/>
              <a:t> </a:t>
            </a:r>
            <a:r>
              <a:rPr lang="en-US" sz="1200" b="1" dirty="0">
                <a:solidFill>
                  <a:srgbClr val="FF0000"/>
                </a:solidFill>
              </a:rPr>
              <a:t>Continuous Deployment</a:t>
            </a:r>
          </a:p>
          <a:p>
            <a:r>
              <a:rPr lang="en-US" sz="1200" b="1" dirty="0"/>
              <a:t>Why:</a:t>
            </a:r>
            <a:endParaRPr lang="en-US" sz="1200" dirty="0"/>
          </a:p>
          <a:p>
            <a:r>
              <a:rPr lang="en-US" sz="1200" dirty="0"/>
              <a:t>Automatic production release</a:t>
            </a:r>
          </a:p>
          <a:p>
            <a:r>
              <a:rPr lang="en-US" sz="1200" dirty="0"/>
              <a:t>No approval stage</a:t>
            </a:r>
          </a:p>
          <a:p>
            <a:r>
              <a:rPr lang="en-US" sz="1200" dirty="0"/>
              <a:t>Fully automated pipeline</a:t>
            </a:r>
          </a:p>
          <a:p>
            <a:br>
              <a:rPr lang="en-US" sz="1200" dirty="0"/>
            </a:br>
            <a:r>
              <a:rPr lang="en-US" sz="1200" b="1" dirty="0"/>
              <a:t>Scenario 6</a:t>
            </a:r>
          </a:p>
          <a:p>
            <a:r>
              <a:rPr lang="en-US" sz="1200" b="1" dirty="0"/>
              <a:t>“Developers frequently merge changes into a shared repository.”</a:t>
            </a:r>
            <a:endParaRPr lang="en-US" sz="1200" dirty="0"/>
          </a:p>
          <a:p>
            <a:r>
              <a:rPr lang="en-US" sz="1200" b="1" dirty="0"/>
              <a:t>Answer:</a:t>
            </a:r>
            <a:r>
              <a:rPr lang="en-US" sz="1200" dirty="0"/>
              <a:t> </a:t>
            </a:r>
            <a:r>
              <a:rPr lang="en-US" sz="1200" b="1" dirty="0">
                <a:solidFill>
                  <a:srgbClr val="FF0000"/>
                </a:solidFill>
              </a:rPr>
              <a:t>Continuous Integration</a:t>
            </a:r>
          </a:p>
          <a:p>
            <a:r>
              <a:rPr lang="en-US" sz="1200" b="1" dirty="0"/>
              <a:t>Why:</a:t>
            </a:r>
            <a:endParaRPr lang="en-US" sz="1200" dirty="0"/>
          </a:p>
          <a:p>
            <a:r>
              <a:rPr lang="en-US" sz="1200" dirty="0"/>
              <a:t>Describes frequent integration</a:t>
            </a:r>
          </a:p>
          <a:p>
            <a:r>
              <a:rPr lang="en-US" sz="1200" dirty="0"/>
              <a:t>No mention of release</a:t>
            </a:r>
          </a:p>
          <a:p>
            <a:r>
              <a:rPr lang="en-US" sz="1200" dirty="0"/>
              <a:t>Core CI behaviour</a:t>
            </a:r>
            <a:endParaRPr lang="en-GB" sz="1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7783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EA9B29-D22A-4D60-98D9-1011F025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Rollback Strategies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D3FAE2-8D4B-9F8F-9276-084517C19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something breaks in production?</a:t>
            </a:r>
          </a:p>
          <a:p>
            <a:r>
              <a:rPr lang="en-US" dirty="0"/>
              <a:t>We need a rollback strategy</a:t>
            </a:r>
          </a:p>
          <a:p>
            <a:r>
              <a:rPr lang="en-US" dirty="0"/>
              <a:t>Blue-Green Deployment</a:t>
            </a:r>
            <a:endParaRPr lang="en-GB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99AE0ED-D6BB-BCE4-AC81-95BF611D5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558" y="3429000"/>
            <a:ext cx="7204604" cy="2567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B8D7A785-1B88-2913-3291-D0723117D153}"/>
              </a:ext>
            </a:extLst>
          </p:cNvPr>
          <p:cNvSpPr/>
          <p:nvPr/>
        </p:nvSpPr>
        <p:spPr>
          <a:xfrm>
            <a:off x="8532913" y="5024437"/>
            <a:ext cx="2423175" cy="1325563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0000"/>
                </a:solidFill>
                <a:latin typeface="Trebuchet MS" panose="020B0603020202020204" pitchFamily="34" charset="0"/>
              </a:rPr>
              <a:t>Means ‘passes approval’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AC81EBAE-1618-EE33-80FA-FCE138D44989}"/>
              </a:ext>
            </a:extLst>
          </p:cNvPr>
          <p:cNvSpPr/>
          <p:nvPr/>
        </p:nvSpPr>
        <p:spPr>
          <a:xfrm rot="19495784">
            <a:off x="7476596" y="2175718"/>
            <a:ext cx="3192130" cy="1129472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0000"/>
                </a:solidFill>
                <a:latin typeface="Trebuchet MS" panose="020B0603020202020204" pitchFamily="34" charset="0"/>
              </a:rPr>
              <a:t>Blue is our existing setup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7DE236E6-9D97-C490-D290-BD57F4FD58F5}"/>
              </a:ext>
            </a:extLst>
          </p:cNvPr>
          <p:cNvSpPr/>
          <p:nvPr/>
        </p:nvSpPr>
        <p:spPr>
          <a:xfrm rot="20640453">
            <a:off x="7788485" y="3731934"/>
            <a:ext cx="3192130" cy="1129472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0000"/>
                </a:solidFill>
                <a:latin typeface="Trebuchet MS" panose="020B0603020202020204" pitchFamily="34" charset="0"/>
              </a:rPr>
              <a:t>Green is new setup</a:t>
            </a:r>
          </a:p>
        </p:txBody>
      </p:sp>
    </p:spTree>
    <p:extLst>
      <p:ext uri="{BB962C8B-B14F-4D97-AF65-F5344CB8AC3E}">
        <p14:creationId xmlns:p14="http://schemas.microsoft.com/office/powerpoint/2010/main" val="245673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270CB-65F5-D55E-BA5E-CA131DDF7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Think: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ADDD8-DC2C-0AFE-628E-F28ED9863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4907031" cy="4351338"/>
          </a:xfrm>
        </p:spPr>
        <p:txBody>
          <a:bodyPr>
            <a:normAutofit/>
          </a:bodyPr>
          <a:lstStyle/>
          <a:p>
            <a:r>
              <a:rPr lang="en-US" sz="4000" dirty="0"/>
              <a:t>Why is rollback essential in Continuous Deployment?</a:t>
            </a:r>
          </a:p>
          <a:p>
            <a:r>
              <a:rPr lang="en-US" sz="4000" dirty="0"/>
              <a:t>Which industries would avoid full automation?</a:t>
            </a:r>
            <a:endParaRPr lang="en-GB" sz="4000" dirty="0"/>
          </a:p>
        </p:txBody>
      </p:sp>
      <p:pic>
        <p:nvPicPr>
          <p:cNvPr id="5" name="questionmark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74DDA301-6954-987E-83E0-FEAE39685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3991754" y="515773"/>
            <a:ext cx="5555965" cy="555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2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F45B11-A468-EB7F-499C-4F65ADC71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write 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8AB894-C428-AC37-5046-1B60A3B7F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Complete the Key Vocabulary table in OneNote Workbook</a:t>
            </a:r>
          </a:p>
          <a:p>
            <a:r>
              <a:rPr lang="en-US" dirty="0"/>
              <a:t>Write 150-200 words including:</a:t>
            </a:r>
          </a:p>
          <a:p>
            <a:pPr lvl="1"/>
            <a:r>
              <a:rPr lang="en-US" dirty="0"/>
              <a:t>Definition of CI</a:t>
            </a:r>
          </a:p>
          <a:p>
            <a:pPr lvl="1"/>
            <a:r>
              <a:rPr lang="en-US" dirty="0"/>
              <a:t>Definition of Continuous Delivery</a:t>
            </a:r>
          </a:p>
          <a:p>
            <a:pPr lvl="1"/>
            <a:r>
              <a:rPr lang="en-US" dirty="0"/>
              <a:t>Definition of Continuous Deployment</a:t>
            </a:r>
          </a:p>
          <a:p>
            <a:pPr lvl="1"/>
            <a:r>
              <a:rPr lang="en-US" dirty="0"/>
              <a:t>One clear difference</a:t>
            </a:r>
          </a:p>
          <a:p>
            <a:pPr lvl="1"/>
            <a:r>
              <a:rPr lang="en-US" dirty="0"/>
              <a:t>One advantage of automation</a:t>
            </a:r>
          </a:p>
          <a:p>
            <a:endParaRPr lang="en-US" dirty="0"/>
          </a:p>
          <a:p>
            <a:r>
              <a:rPr lang="en-US" dirty="0"/>
              <a:t>Model sentence starter:</a:t>
            </a:r>
          </a:p>
          <a:p>
            <a:pPr marL="457200" lvl="1" indent="0">
              <a:buNone/>
            </a:pPr>
            <a:r>
              <a:rPr lang="en-US" dirty="0"/>
              <a:t>Continuous Delivery ensures software is always ready for release but requires human approval before going live, whereas Continuous Deployment automatically releases successful changes without manual intervention.</a:t>
            </a:r>
          </a:p>
          <a:p>
            <a:endParaRPr lang="en-GB" dirty="0"/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12C00962-1441-F958-0CA6-699659BA74D4}"/>
              </a:ext>
            </a:extLst>
          </p:cNvPr>
          <p:cNvSpPr/>
          <p:nvPr/>
        </p:nvSpPr>
        <p:spPr>
          <a:xfrm>
            <a:off x="10494462" y="162083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74872C4E-23C4-F7D3-F1FB-9F3BFA8F3C07}"/>
              </a:ext>
            </a:extLst>
          </p:cNvPr>
          <p:cNvSpPr/>
          <p:nvPr/>
        </p:nvSpPr>
        <p:spPr>
          <a:xfrm>
            <a:off x="10086826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7" name="OneNote">
            <a:extLst>
              <a:ext uri="{FF2B5EF4-FFF2-40B4-BE49-F238E27FC236}">
                <a16:creationId xmlns:a16="http://schemas.microsoft.com/office/drawing/2014/main" id="{AF3537B9-EEC5-0B8B-896F-F14C5223B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944" y="2293332"/>
            <a:ext cx="812806" cy="812806"/>
          </a:xfrm>
          <a:prstGeom prst="rect">
            <a:avLst/>
          </a:prstGeom>
        </p:spPr>
      </p:pic>
      <p:sp>
        <p:nvSpPr>
          <p:cNvPr id="2" name="txtTimer">
            <a:extLst>
              <a:ext uri="{FF2B5EF4-FFF2-40B4-BE49-F238E27FC236}">
                <a16:creationId xmlns:a16="http://schemas.microsoft.com/office/drawing/2014/main" id="{7482F40B-93A5-E971-0F94-5FA09F7AB5FA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TIME UP!</a:t>
            </a:r>
          </a:p>
        </p:txBody>
      </p:sp>
    </p:spTree>
    <p:extLst>
      <p:ext uri="{BB962C8B-B14F-4D97-AF65-F5344CB8AC3E}">
        <p14:creationId xmlns:p14="http://schemas.microsoft.com/office/powerpoint/2010/main" val="2640184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6A3F15F6-AAA4-4F9B-B08E-657AAA507A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F7F40335-DD99-437B-85E8-ED9431BB2FB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144</TotalTime>
  <Words>1171</Words>
  <Application>Microsoft Office PowerPoint</Application>
  <PresentationFormat>Widescreen</PresentationFormat>
  <Paragraphs>255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Arial</vt:lpstr>
      <vt:lpstr>Impact</vt:lpstr>
      <vt:lpstr>Trebuchet MS</vt:lpstr>
      <vt:lpstr>Office Theme</vt:lpstr>
      <vt:lpstr>Office Theme</vt:lpstr>
      <vt:lpstr>Recall Exercise</vt:lpstr>
      <vt:lpstr>PowerPoint Presentation</vt:lpstr>
      <vt:lpstr>Learning Objectives</vt:lpstr>
      <vt:lpstr>Key Vocabulary</vt:lpstr>
      <vt:lpstr>Manual vs Automatic Release</vt:lpstr>
      <vt:lpstr>Quick recap on Continuous Integration (CI)</vt:lpstr>
      <vt:lpstr>Continuous Delivery (CD)</vt:lpstr>
      <vt:lpstr>Continuous Deployment (CDp)</vt:lpstr>
      <vt:lpstr>PowerPoint Presentation</vt:lpstr>
      <vt:lpstr>Comparison</vt:lpstr>
      <vt:lpstr>Visualising the Release Pipeline</vt:lpstr>
      <vt:lpstr>Visualising the Release Pipeline</vt:lpstr>
      <vt:lpstr>Visualising the Release Pipeline</vt:lpstr>
      <vt:lpstr>Visualising the Release Pipeline</vt:lpstr>
      <vt:lpstr>Visualising the Release Pipeline</vt:lpstr>
      <vt:lpstr>Visualising the Release Pipeline</vt:lpstr>
      <vt:lpstr>Visualising the Release Pipeline</vt:lpstr>
      <vt:lpstr>Research</vt:lpstr>
      <vt:lpstr>Answers</vt:lpstr>
      <vt:lpstr>Rollback Strategies</vt:lpstr>
      <vt:lpstr>Think:</vt:lpstr>
      <vt:lpstr>Workbook write 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2026-02-23T20:18:15Z</dcterms:created>
  <dcterms:modified xsi:type="dcterms:W3CDTF">2026-07-07T16:33:42Z</dcterms:modified>
</cp:coreProperties>
</file>