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0"/>
  </p:notesMasterIdLst>
  <p:sldIdLst>
    <p:sldId id="281" r:id="rId3"/>
    <p:sldId id="264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9" r:id="rId13"/>
    <p:sldId id="274" r:id="rId14"/>
    <p:sldId id="275" r:id="rId15"/>
    <p:sldId id="276" r:id="rId16"/>
    <p:sldId id="280" r:id="rId17"/>
    <p:sldId id="277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20890B-06C2-4E7A-A3D0-C1004FDDBBD7}" v="2" dt="2026-07-07T16:32:40.196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2134" autoAdjust="0"/>
  </p:normalViewPr>
  <p:slideViewPr>
    <p:cSldViewPr snapToGrid="0">
      <p:cViewPr varScale="1">
        <p:scale>
          <a:sx n="91" d="100"/>
          <a:sy n="91" d="100"/>
        </p:scale>
        <p:origin x="1350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6:32:43.351" v="4" actId="207"/>
      <pc:docMkLst>
        <pc:docMk/>
      </pc:docMkLst>
      <pc:sldChg chg="del">
        <pc:chgData name="Simon Rundell" userId="02f36d3d-9692-43c5-873c-1a596eba61c5" providerId="ADAL" clId="{E495193B-C273-4421-898B-4796DEC811A2}" dt="2026-07-07T16:32:30.042" v="1" actId="47"/>
        <pc:sldMkLst>
          <pc:docMk/>
          <pc:sldMk cId="1644293576" sldId="263"/>
        </pc:sldMkLst>
      </pc:sldChg>
      <pc:sldChg chg="modSp add mod">
        <pc:chgData name="Simon Rundell" userId="02f36d3d-9692-43c5-873c-1a596eba61c5" providerId="ADAL" clId="{E495193B-C273-4421-898B-4796DEC811A2}" dt="2026-07-07T16:32:43.351" v="4" actId="207"/>
        <pc:sldMkLst>
          <pc:docMk/>
          <pc:sldMk cId="1268955599" sldId="281"/>
        </pc:sldMkLst>
        <pc:spChg chg="mod">
          <ac:chgData name="Simon Rundell" userId="02f36d3d-9692-43c5-873c-1a596eba61c5" providerId="ADAL" clId="{E495193B-C273-4421-898B-4796DEC811A2}" dt="2026-07-07T16:32:43.351" v="4" actId="207"/>
          <ac:spMkLst>
            <pc:docMk/>
            <pc:sldMk cId="1268955599" sldId="281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'Exception handling is used because without it, a runtime error would crash the entire program — the user would lose their work and see a confusing error message.'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'The except block is included so that the developer can control what happens when something goes wrong, rather than leaving it to chance.’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 error messages: https://www.w3schools.com/python/python_ref_exceptions.asp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752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 that’s how we catch the errors gracefully when they happen. It would be better if we could avoid as many errors as possible, </a:t>
            </a:r>
            <a:r>
              <a:rPr lang="en-GB" b="1" dirty="0"/>
              <a:t>PREVENTION IS BETTER THAN CURE</a:t>
            </a:r>
            <a:r>
              <a:rPr lang="en-GB" b="0" dirty="0"/>
              <a:t> so that is why we practice Defensive Programming.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82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Listen for: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guard clause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prevents the error happening; try/except = responds to it after it occurs.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most students are unclear, take 2 additional minutes to re-model with the divide example before moving 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634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76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747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dirty="0"/>
              <a:t>Try/except</a:t>
            </a:r>
          </a:p>
          <a:p>
            <a:pPr marL="228600" indent="-228600">
              <a:buAutoNum type="arabicPeriod"/>
            </a:pPr>
            <a:r>
              <a:rPr lang="en-GB" dirty="0"/>
              <a:t>Between input and processing – it stops bad data getting misprocessed</a:t>
            </a:r>
          </a:p>
          <a:p>
            <a:r>
              <a:rPr lang="en-GB" dirty="0"/>
              <a:t>3.   In 2003, a software bug in the Therac-25 radiation therapy machine — partly caused by inadequate input validation and missing safety checks — contributed to patients receiving massive radiation overdoses, resulting in deaths and serious injuries. The code assumed operators would enter data in a specific order and within expected ranges. When they didn't, there were no defensive guards to catch the invalid state before the machine acted on it. Defensive programming — validating inputs, handling unexpected states explicitly, and never assuming the caller behaves correctly — exists precisely because real systems are used by real humans in unpredictable ways. In safety-critical software, the absence of those guards doesn't just cause crashes; it can kill people.</a:t>
            </a:r>
          </a:p>
          <a:p>
            <a:endParaRPr lang="en-GB" dirty="0"/>
          </a:p>
          <a:p>
            <a:pPr marL="228600" indent="-228600">
              <a:buAutoNum type="arabicPeriod"/>
            </a:pPr>
            <a:endParaRPr lang="en-GB" dirty="0"/>
          </a:p>
          <a:p>
            <a:pPr marL="228600" indent="-228600"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408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python/python_ref_exceptions.as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quz2kz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895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lesson, students will be able to:</a:t>
            </a:r>
          </a:p>
          <a:p>
            <a:r>
              <a:rPr lang="en-GB" dirty="0"/>
              <a:t>Explain what exception handling is.</a:t>
            </a:r>
          </a:p>
          <a:p>
            <a:r>
              <a:rPr lang="en-GB" dirty="0"/>
              <a:t>Explain what defensive programming means.</a:t>
            </a:r>
          </a:p>
          <a:p>
            <a:r>
              <a:rPr lang="en-GB" dirty="0"/>
              <a:t>Use </a:t>
            </a:r>
            <a:r>
              <a:rPr lang="en-GB" dirty="0">
                <a:latin typeface="Courier New" panose="02070309020205020404" pitchFamily="49" charset="0"/>
              </a:rPr>
              <a:t>try/except </a:t>
            </a:r>
            <a:r>
              <a:rPr lang="en-GB" dirty="0"/>
              <a:t>blocks correctly in Python.</a:t>
            </a:r>
          </a:p>
          <a:p>
            <a:r>
              <a:rPr lang="en-GB" dirty="0"/>
              <a:t>Implement guard clauses to validate inputs.</a:t>
            </a:r>
          </a:p>
          <a:p>
            <a:r>
              <a:rPr lang="en-GB" dirty="0"/>
              <a:t>Prevent common runtime crashes in a small application.</a:t>
            </a:r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97915E-55B6-BC09-A09B-8A21D2E53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76818"/>
              </p:ext>
            </p:extLst>
          </p:nvPr>
        </p:nvGraphicFramePr>
        <p:xfrm>
          <a:off x="318874" y="1755601"/>
          <a:ext cx="9344452" cy="4145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672226">
                  <a:extLst>
                    <a:ext uri="{9D8B030D-6E8A-4147-A177-3AD203B41FA5}">
                      <a16:colId xmlns:a16="http://schemas.microsoft.com/office/drawing/2014/main" val="2842565150"/>
                    </a:ext>
                  </a:extLst>
                </a:gridCol>
                <a:gridCol w="4672226">
                  <a:extLst>
                    <a:ext uri="{9D8B030D-6E8A-4147-A177-3AD203B41FA5}">
                      <a16:colId xmlns:a16="http://schemas.microsoft.com/office/drawing/2014/main" val="1763029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Term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Definition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9108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Exception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2031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Exception handling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7782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try / except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0678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guard clause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66042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optional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33382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defensive programming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4227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/>
                        <a:t>runtime error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1834476"/>
                  </a:ext>
                </a:extLst>
              </a:tr>
            </a:tbl>
          </a:graphicData>
        </a:graphic>
      </p:graphicFrame>
      <p:pic>
        <p:nvPicPr>
          <p:cNvPr id="5" name="OneNote">
            <a:extLst>
              <a:ext uri="{FF2B5EF4-FFF2-40B4-BE49-F238E27FC236}">
                <a16:creationId xmlns:a16="http://schemas.microsoft.com/office/drawing/2014/main" id="{8D5FA92C-09E4-3601-FDA9-9E4618D8B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663" y="376549"/>
            <a:ext cx="812806" cy="812806"/>
          </a:xfrm>
          <a:prstGeom prst="rect">
            <a:avLst/>
          </a:prstGeom>
        </p:spPr>
      </p:pic>
      <p:sp>
        <p:nvSpPr>
          <p:cNvPr id="6" name="MyShape">
            <a:extLst>
              <a:ext uri="{FF2B5EF4-FFF2-40B4-BE49-F238E27FC236}">
                <a16:creationId xmlns:a16="http://schemas.microsoft.com/office/drawing/2014/main" id="{8657917B-6E05-6BFE-5BD3-36D7547EDE53}"/>
              </a:ext>
            </a:extLst>
          </p:cNvPr>
          <p:cNvSpPr/>
          <p:nvPr/>
        </p:nvSpPr>
        <p:spPr>
          <a:xfrm>
            <a:off x="8225435" y="4874838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Complete this Key Vocabulary Table in OneNote before the end of the lesson</a:t>
            </a:r>
          </a:p>
        </p:txBody>
      </p:sp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14D7D-98B6-2200-CBEC-B35AFBCE1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API call…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C2487A22-2679-BA93-EA6F-B414C7A35094}"/>
              </a:ext>
            </a:extLst>
          </p:cNvPr>
          <p:cNvSpPr/>
          <p:nvPr/>
        </p:nvSpPr>
        <p:spPr>
          <a:xfrm>
            <a:off x="292100" y="1385783"/>
            <a:ext cx="9222853" cy="178510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import requests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response =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requests.get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("https://api.fakeaddress1234.com/data")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data =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response.json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()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print(data["name"])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1F54F73-EA8A-B7EA-43E0-1B2A17A72F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211435" y="3429000"/>
            <a:ext cx="6144914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What could go wrong here?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What if: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API is down?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There is no internet?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JSON format changes?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key "name" does not exist?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4659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44CA-3030-2D57-9552-5E76C51F9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Running it…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552E4E68-259E-B8FA-CB2B-38403A5AFA11}"/>
              </a:ext>
            </a:extLst>
          </p:cNvPr>
          <p:cNvSpPr/>
          <p:nvPr/>
        </p:nvSpPr>
        <p:spPr>
          <a:xfrm>
            <a:off x="292100" y="1385783"/>
            <a:ext cx="9222853" cy="178510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import requests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response =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requests.get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("https://api.fakeaddress1234.com/data")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data =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response.json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()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print(data["name"])</a:t>
            </a:r>
          </a:p>
        </p:txBody>
      </p:sp>
      <p:sp>
        <p:nvSpPr>
          <p:cNvPr id="6" name="Codeblock">
            <a:extLst>
              <a:ext uri="{FF2B5EF4-FFF2-40B4-BE49-F238E27FC236}">
                <a16:creationId xmlns:a16="http://schemas.microsoft.com/office/drawing/2014/main" id="{0B6E5A8E-8BE8-861F-CE4A-A1DCFA25A328}"/>
              </a:ext>
            </a:extLst>
          </p:cNvPr>
          <p:cNvSpPr/>
          <p:nvPr/>
        </p:nvSpPr>
        <p:spPr>
          <a:xfrm>
            <a:off x="292099" y="4129451"/>
            <a:ext cx="9222853" cy="1936371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9EA83A-8EF3-224D-5506-FB3F65FCB65A}"/>
              </a:ext>
            </a:extLst>
          </p:cNvPr>
          <p:cNvSpPr txBox="1"/>
          <p:nvPr/>
        </p:nvSpPr>
        <p:spPr>
          <a:xfrm>
            <a:off x="525101" y="4129451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</a:rPr>
              <a:t>Connecting.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D91185-4575-A58C-2E69-D7F53EA44DA4}"/>
              </a:ext>
            </a:extLst>
          </p:cNvPr>
          <p:cNvSpPr txBox="1"/>
          <p:nvPr/>
        </p:nvSpPr>
        <p:spPr>
          <a:xfrm>
            <a:off x="2064946" y="412945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15CC4E-9546-3F7F-107E-06D6430379C1}"/>
              </a:ext>
            </a:extLst>
          </p:cNvPr>
          <p:cNvSpPr txBox="1"/>
          <p:nvPr/>
        </p:nvSpPr>
        <p:spPr>
          <a:xfrm>
            <a:off x="2226208" y="412945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84FC07-DDE8-DF0C-B720-A898BF1CB650}"/>
              </a:ext>
            </a:extLst>
          </p:cNvPr>
          <p:cNvSpPr txBox="1"/>
          <p:nvPr/>
        </p:nvSpPr>
        <p:spPr>
          <a:xfrm>
            <a:off x="292099" y="4496257"/>
            <a:ext cx="5423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</a:rPr>
              <a:t>&gt; 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</a:rPr>
              <a:t>requests.exceptions.ConnectionError</a:t>
            </a:r>
            <a:endParaRPr lang="en-GB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700033C2-D1D7-1D79-CEDC-5A21629972CE}"/>
              </a:ext>
            </a:extLst>
          </p:cNvPr>
          <p:cNvSpPr/>
          <p:nvPr/>
        </p:nvSpPr>
        <p:spPr>
          <a:xfrm>
            <a:off x="5876641" y="3728423"/>
            <a:ext cx="5080000" cy="190500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This is an </a:t>
            </a:r>
            <a:r>
              <a:rPr lang="en-GB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Exception</a:t>
            </a:r>
          </a:p>
        </p:txBody>
      </p:sp>
      <p:sp>
        <p:nvSpPr>
          <p:cNvPr id="12" name="MyShape">
            <a:extLst>
              <a:ext uri="{FF2B5EF4-FFF2-40B4-BE49-F238E27FC236}">
                <a16:creationId xmlns:a16="http://schemas.microsoft.com/office/drawing/2014/main" id="{CC6C7964-8A1C-3FCC-FEF7-D7A043FF83F5}"/>
              </a:ext>
            </a:extLst>
          </p:cNvPr>
          <p:cNvSpPr/>
          <p:nvPr/>
        </p:nvSpPr>
        <p:spPr>
          <a:xfrm>
            <a:off x="2802409" y="5232395"/>
            <a:ext cx="3643658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If an exception is unhandled then the program crashes</a:t>
            </a:r>
          </a:p>
        </p:txBody>
      </p:sp>
    </p:spTree>
    <p:extLst>
      <p:ext uri="{BB962C8B-B14F-4D97-AF65-F5344CB8AC3E}">
        <p14:creationId xmlns:p14="http://schemas.microsoft.com/office/powerpoint/2010/main" val="40142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E8B804-BF2B-CE30-55BC-6AD994297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938" y="141769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“Professional software never trusts the outside world”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CDAB3F-FB9B-BAA1-730D-2041899DA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174" y="3648075"/>
            <a:ext cx="3209925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11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86785-5F78-8945-C855-A60E8AFF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</a:t>
            </a:r>
            <a:r>
              <a:rPr lang="en-GB" b="1" dirty="0">
                <a:solidFill>
                  <a:srgbClr val="FF0000"/>
                </a:solidFill>
              </a:rPr>
              <a:t>Exception Handling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3E314-7169-6C89-354B-AA42895FB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902643"/>
          </a:xfrm>
        </p:spPr>
        <p:txBody>
          <a:bodyPr/>
          <a:lstStyle/>
          <a:p>
            <a:r>
              <a:rPr lang="en-GB" dirty="0"/>
              <a:t>Exception handling = structured way to respond to runtime errors.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6E1A5A92-5F00-0B36-550B-E08FCB76016F}"/>
              </a:ext>
            </a:extLst>
          </p:cNvPr>
          <p:cNvSpPr/>
          <p:nvPr/>
        </p:nvSpPr>
        <p:spPr>
          <a:xfrm>
            <a:off x="654478" y="2868561"/>
            <a:ext cx="7000568" cy="138656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try: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# risky code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except: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# what to do if it fails</a:t>
            </a:r>
          </a:p>
        </p:txBody>
      </p:sp>
      <p:sp>
        <p:nvSpPr>
          <p:cNvPr id="5" name="Codeblock">
            <a:extLst>
              <a:ext uri="{FF2B5EF4-FFF2-40B4-BE49-F238E27FC236}">
                <a16:creationId xmlns:a16="http://schemas.microsoft.com/office/drawing/2014/main" id="{68CE11FE-ECFE-458B-00F8-9FBB35DECFCE}"/>
              </a:ext>
            </a:extLst>
          </p:cNvPr>
          <p:cNvSpPr/>
          <p:nvPr/>
        </p:nvSpPr>
        <p:spPr>
          <a:xfrm>
            <a:off x="654478" y="4509696"/>
            <a:ext cx="7000568" cy="2226081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try: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number = int(input("Enter a number: "))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print(10 / number)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except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ValueError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print("That was not a valid number.")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except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ZeroDivisionError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print("You cannot divide by zero.")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20135C70-4B96-3879-6EA3-3DBC74BA544F}"/>
              </a:ext>
            </a:extLst>
          </p:cNvPr>
          <p:cNvSpPr/>
          <p:nvPr/>
        </p:nvSpPr>
        <p:spPr>
          <a:xfrm>
            <a:off x="7861380" y="2827039"/>
            <a:ext cx="4134462" cy="3293514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latin typeface="Courier New" panose="02070309020205020404" pitchFamily="49" charset="0"/>
              </a:rPr>
              <a:t>try</a:t>
            </a:r>
            <a:r>
              <a:rPr lang="en-GB" sz="1200" dirty="0">
                <a:solidFill>
                  <a:srgbClr val="000000"/>
                </a:solidFill>
                <a:latin typeface="Trebuchet MS" panose="020B0603020202020204" pitchFamily="34" charset="0"/>
              </a:rPr>
              <a:t> = attempt risky operation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latin typeface="Courier New" panose="02070309020205020404" pitchFamily="49" charset="0"/>
              </a:rPr>
              <a:t>except</a:t>
            </a:r>
            <a:r>
              <a:rPr lang="en-GB" sz="1200" dirty="0">
                <a:solidFill>
                  <a:srgbClr val="000000"/>
                </a:solidFill>
                <a:latin typeface="Trebuchet MS" panose="020B0603020202020204" pitchFamily="34" charset="0"/>
              </a:rPr>
              <a:t> = handle specific error types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latin typeface="Trebuchet MS" panose="020B0603020202020204" pitchFamily="34" charset="0"/>
              </a:rPr>
              <a:t>Prevents program termination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latin typeface="Trebuchet MS" panose="020B0603020202020204" pitchFamily="34" charset="0"/>
              </a:rPr>
              <a:t>Improves user experience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000000"/>
                </a:solidFill>
                <a:latin typeface="Trebuchet MS" panose="020B0603020202020204" pitchFamily="34" charset="0"/>
              </a:rPr>
              <a:t>Picks up errors when they happen and responds gracefully.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9F8F60-4171-1FF6-7190-BE2799BD7120}"/>
              </a:ext>
            </a:extLst>
          </p:cNvPr>
          <p:cNvSpPr txBox="1"/>
          <p:nvPr/>
        </p:nvSpPr>
        <p:spPr>
          <a:xfrm>
            <a:off x="5438085" y="64275"/>
            <a:ext cx="6557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3"/>
              </a:rPr>
              <a:t>https://www.w3schools.com/python/python_ref_exceptions.asp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949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764EC-7EA4-5171-6418-B472416F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Defensive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43DA1-6FEE-B5D0-E536-8805CAE54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Definition:</a:t>
            </a:r>
          </a:p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Defensive programming is writing code that anticipates possible failure and prevents it before it happens.</a:t>
            </a:r>
          </a:p>
          <a:p>
            <a:r>
              <a:rPr lang="en-GB" dirty="0"/>
              <a:t>A wise programmer wants to remind you:</a:t>
            </a:r>
            <a:br>
              <a:rPr lang="en-GB" dirty="0"/>
            </a:br>
            <a:r>
              <a:rPr lang="en-GB" b="1" dirty="0"/>
              <a:t>Never trust input. Never trust APIs. Never assume.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EA0DE0-85A2-E826-3D85-8BC9F691C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074" y="3648075"/>
            <a:ext cx="3209925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1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A729F-D8F3-00F6-7ACC-614480AB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Guard Clauses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74D62-865C-B605-896F-B5639FA8F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94234"/>
            <a:ext cx="9452211" cy="4779554"/>
          </a:xfrm>
        </p:spPr>
        <p:txBody>
          <a:bodyPr>
            <a:normAutofit/>
          </a:bodyPr>
          <a:lstStyle/>
          <a:p>
            <a:r>
              <a:rPr lang="en-GB" dirty="0"/>
              <a:t>A guard clause checks conditions early and exits safely.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This avoids:</a:t>
            </a:r>
          </a:p>
          <a:p>
            <a:pPr lvl="1"/>
            <a:r>
              <a:rPr lang="en-GB" dirty="0"/>
              <a:t>Runtime crash</a:t>
            </a:r>
          </a:p>
          <a:p>
            <a:pPr lvl="1"/>
            <a:r>
              <a:rPr lang="en-GB" dirty="0" err="1"/>
              <a:t>ZeroDivisionError</a:t>
            </a:r>
            <a:endParaRPr lang="en-GB" dirty="0"/>
          </a:p>
          <a:p>
            <a:r>
              <a:rPr lang="en-GB" dirty="0"/>
              <a:t>Note difference:</a:t>
            </a:r>
          </a:p>
          <a:p>
            <a:pPr lvl="1"/>
            <a:r>
              <a:rPr lang="en-GB" dirty="0"/>
              <a:t>Exception handling = reacting to errors</a:t>
            </a:r>
          </a:p>
          <a:p>
            <a:pPr lvl="1"/>
            <a:r>
              <a:rPr lang="en-GB" dirty="0"/>
              <a:t>Defensive programming = preventing errors</a:t>
            </a:r>
          </a:p>
          <a:p>
            <a:endParaRPr lang="en-GB" dirty="0"/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580D02ED-E930-38FC-E28C-B9A5A52D120E}"/>
              </a:ext>
            </a:extLst>
          </p:cNvPr>
          <p:cNvSpPr/>
          <p:nvPr/>
        </p:nvSpPr>
        <p:spPr>
          <a:xfrm>
            <a:off x="428141" y="1956621"/>
            <a:ext cx="8896928" cy="132556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def divide(a, b):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if b == 0: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  return "Cannot divide by zero"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return a / b</a:t>
            </a: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64D07DBF-CC99-8B16-7721-0D0A35C0D3A0}"/>
              </a:ext>
            </a:extLst>
          </p:cNvPr>
          <p:cNvSpPr/>
          <p:nvPr/>
        </p:nvSpPr>
        <p:spPr>
          <a:xfrm>
            <a:off x="7377545" y="5318294"/>
            <a:ext cx="3210791" cy="7818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Are we limited to using just one or the other here?</a:t>
            </a:r>
          </a:p>
        </p:txBody>
      </p:sp>
      <p:pic>
        <p:nvPicPr>
          <p:cNvPr id="6" name="No Stamp" descr="A red stamp with a black background&#10;&#10;AI-generated content may be incorrect.">
            <a:extLst>
              <a:ext uri="{FF2B5EF4-FFF2-40B4-BE49-F238E27FC236}">
                <a16:creationId xmlns:a16="http://schemas.microsoft.com/office/drawing/2014/main" id="{BF1F198D-60B6-C61C-3C59-AB78AD54B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25" y="5386732"/>
            <a:ext cx="1100091" cy="75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0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AFEAA-FB40-185F-26FA-71E4D3E43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Hold 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DC7EB-AFD4-D0BC-A0A2-AB03CAC0F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63057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What is the difference between a guard clause and a </a:t>
            </a:r>
            <a:r>
              <a:rPr lang="en-GB" sz="4000" dirty="0">
                <a:latin typeface="Courier New" panose="02070309020205020404" pitchFamily="49" charset="0"/>
              </a:rPr>
              <a:t>try/except </a:t>
            </a:r>
            <a:r>
              <a:rPr lang="en-GB" sz="4000" dirty="0"/>
              <a:t>block?</a:t>
            </a:r>
          </a:p>
        </p:txBody>
      </p:sp>
      <p:pic>
        <p:nvPicPr>
          <p:cNvPr id="4" name="questionmark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9F92798E-8AC1-25DC-5A4B-4226E640A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4994965" y="-265636"/>
            <a:ext cx="6766392" cy="676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4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B7175-CE44-4B99-D930-55A540299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Think of this this way…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65977F-9B01-FAF9-0DD0-CB2753F4F7A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E"/>
              </a:clrFrom>
              <a:clrTo>
                <a:srgbClr val="FD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6"/>
          <a:stretch>
            <a:fillRect/>
          </a:stretch>
        </p:blipFill>
        <p:spPr>
          <a:xfrm>
            <a:off x="1151296" y="1339914"/>
            <a:ext cx="8480833" cy="519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10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375F74-B593-F96A-924D-CC69EC5EA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Task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90A617-4DB5-98B6-A0FC-2A5342DF9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39913"/>
            <a:ext cx="9452211" cy="4833875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Why is preventing crashes important in:</a:t>
            </a:r>
          </a:p>
          <a:p>
            <a:pPr lvl="1"/>
            <a:r>
              <a:rPr lang="en-GB" dirty="0"/>
              <a:t>Banking apps?</a:t>
            </a:r>
          </a:p>
          <a:p>
            <a:pPr lvl="1"/>
            <a:r>
              <a:rPr lang="en-GB" dirty="0"/>
              <a:t>Healthcare software?</a:t>
            </a:r>
          </a:p>
          <a:p>
            <a:pPr lvl="1"/>
            <a:r>
              <a:rPr lang="en-GB" dirty="0"/>
              <a:t>Games?</a:t>
            </a:r>
          </a:p>
          <a:p>
            <a:pPr lvl="1"/>
            <a:r>
              <a:rPr lang="en-GB" dirty="0"/>
              <a:t>E-commerce sites?</a:t>
            </a:r>
          </a:p>
          <a:p>
            <a:r>
              <a:rPr lang="en-GB" dirty="0"/>
              <a:t>Think about:</a:t>
            </a:r>
          </a:p>
          <a:p>
            <a:pPr lvl="1"/>
            <a:r>
              <a:rPr lang="en-GB" dirty="0"/>
              <a:t>Data loss</a:t>
            </a:r>
          </a:p>
          <a:p>
            <a:pPr lvl="1"/>
            <a:r>
              <a:rPr lang="en-GB" dirty="0"/>
              <a:t>Security risks</a:t>
            </a:r>
          </a:p>
          <a:p>
            <a:pPr lvl="1"/>
            <a:r>
              <a:rPr lang="en-GB" dirty="0"/>
              <a:t>Financial loss</a:t>
            </a:r>
          </a:p>
          <a:p>
            <a:pPr lvl="1"/>
            <a:r>
              <a:rPr lang="en-GB" dirty="0"/>
              <a:t>Reputation damage</a:t>
            </a:r>
          </a:p>
          <a:p>
            <a:pPr lvl="1"/>
            <a:r>
              <a:rPr lang="en-GB" dirty="0"/>
              <a:t>Legal consequences</a:t>
            </a:r>
          </a:p>
          <a:p>
            <a:r>
              <a:rPr lang="en-GB" dirty="0"/>
              <a:t>Extension:</a:t>
            </a:r>
          </a:p>
          <a:p>
            <a:pPr lvl="1"/>
            <a:r>
              <a:rPr lang="en-GB" dirty="0"/>
              <a:t>What would happen if Amazon crashed during checkout?</a:t>
            </a:r>
          </a:p>
          <a:p>
            <a:endParaRPr lang="en-GB" dirty="0"/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D9B17862-8E55-0A34-1126-18B0832EE678}"/>
              </a:ext>
            </a:extLst>
          </p:cNvPr>
          <p:cNvSpPr/>
          <p:nvPr/>
        </p:nvSpPr>
        <p:spPr>
          <a:xfrm>
            <a:off x="10086826" y="6879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4B99E747-E002-0399-A8C9-8E6D702A7247}"/>
              </a:ext>
            </a:extLst>
          </p:cNvPr>
          <p:cNvSpPr/>
          <p:nvPr/>
        </p:nvSpPr>
        <p:spPr>
          <a:xfrm>
            <a:off x="10494462" y="178495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258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B73A3-8C22-10D5-9B32-D45767F40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Applying Defensive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AC69A-20C4-1F34-9E5E-BA293C612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Task: Build a Safe API Call Program</a:t>
            </a:r>
          </a:p>
          <a:p>
            <a:r>
              <a:rPr lang="en-GB" dirty="0"/>
              <a:t>Walk through the ideas below in sentences/pseudocode</a:t>
            </a:r>
          </a:p>
          <a:p>
            <a:pPr lvl="1"/>
            <a:r>
              <a:rPr lang="en-GB" dirty="0"/>
              <a:t>Ask user for a city name.</a:t>
            </a:r>
          </a:p>
          <a:p>
            <a:pPr lvl="1"/>
            <a:r>
              <a:rPr lang="en-GB" dirty="0"/>
              <a:t>Attempt to fetch weather data (or simulated API).</a:t>
            </a:r>
          </a:p>
          <a:p>
            <a:pPr lvl="1"/>
            <a:r>
              <a:rPr lang="en-GB" dirty="0"/>
              <a:t>Handle:</a:t>
            </a:r>
          </a:p>
          <a:p>
            <a:pPr lvl="2"/>
            <a:r>
              <a:rPr lang="en-GB" dirty="0"/>
              <a:t>Connection errors</a:t>
            </a:r>
          </a:p>
          <a:p>
            <a:pPr lvl="2"/>
            <a:r>
              <a:rPr lang="en-GB" dirty="0"/>
              <a:t>Invalid input</a:t>
            </a:r>
          </a:p>
          <a:p>
            <a:pPr lvl="2"/>
            <a:r>
              <a:rPr lang="en-GB" dirty="0"/>
              <a:t>Missing keys</a:t>
            </a:r>
          </a:p>
          <a:p>
            <a:pPr lvl="1"/>
            <a:r>
              <a:rPr lang="en-GB" dirty="0"/>
              <a:t>Display user-friendly messages.</a:t>
            </a:r>
          </a:p>
          <a:p>
            <a:endParaRPr lang="en-GB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D3130FC7-B015-3B08-B792-C7A7F1892306}"/>
              </a:ext>
            </a:extLst>
          </p:cNvPr>
          <p:cNvSpPr/>
          <p:nvPr/>
        </p:nvSpPr>
        <p:spPr>
          <a:xfrm>
            <a:off x="10086826" y="6879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CB55C452-C0A1-E3D5-34C7-D03F43C5DEF0}"/>
              </a:ext>
            </a:extLst>
          </p:cNvPr>
          <p:cNvSpPr/>
          <p:nvPr/>
        </p:nvSpPr>
        <p:spPr>
          <a:xfrm>
            <a:off x="10494462" y="178495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30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64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68B2AD-3C4F-AA30-5AF4-8E32F1251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636"/>
          <a:stretch>
            <a:fillRect/>
          </a:stretch>
        </p:blipFill>
        <p:spPr>
          <a:xfrm>
            <a:off x="79582" y="446809"/>
            <a:ext cx="6016418" cy="52370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35FCCC-AF93-6EF0-F373-F3166BFC9C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9408"/>
          <a:stretch>
            <a:fillRect/>
          </a:stretch>
        </p:blipFill>
        <p:spPr>
          <a:xfrm>
            <a:off x="0" y="5525578"/>
            <a:ext cx="6016418" cy="13324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D568B6-2E8B-B108-61F3-DCC40682F0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9798"/>
          <a:stretch>
            <a:fillRect/>
          </a:stretch>
        </p:blipFill>
        <p:spPr>
          <a:xfrm>
            <a:off x="5829641" y="0"/>
            <a:ext cx="6362359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71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8B76A-2E9A-F46D-42EB-C7E192E6D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Write-Up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32A23-9A6A-5371-CCA2-EFBD2A514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Complete Key Vocabulary</a:t>
            </a:r>
          </a:p>
          <a:p>
            <a:pPr fontAlgn="base"/>
            <a:r>
              <a:rPr lang="en-GB" b="1" dirty="0"/>
              <a:t>Section 1 — Definitions</a:t>
            </a:r>
            <a:r>
              <a:rPr lang="en-GB" dirty="0"/>
              <a:t> </a:t>
            </a:r>
          </a:p>
          <a:p>
            <a:pPr lvl="1" fontAlgn="base"/>
            <a:r>
              <a:rPr lang="en-GB" dirty="0"/>
              <a:t>Exception handling is… </a:t>
            </a:r>
          </a:p>
          <a:p>
            <a:pPr lvl="1" fontAlgn="base"/>
            <a:r>
              <a:rPr lang="en-GB" dirty="0"/>
              <a:t>Defensive programming is… </a:t>
            </a:r>
          </a:p>
          <a:p>
            <a:pPr fontAlgn="base"/>
            <a:endParaRPr lang="en-GB" dirty="0"/>
          </a:p>
          <a:p>
            <a:pPr fontAlgn="base"/>
            <a:r>
              <a:rPr lang="en-GB" b="1" dirty="0"/>
              <a:t>Section 2 — Why It Matters</a:t>
            </a:r>
            <a:r>
              <a:rPr lang="en-GB" dirty="0"/>
              <a:t> </a:t>
            </a:r>
          </a:p>
          <a:p>
            <a:pPr lvl="1" fontAlgn="base"/>
            <a:r>
              <a:rPr lang="en-GB" dirty="0"/>
              <a:t>Explain why it matters, what problems it prevents, and provide a real-world example: </a:t>
            </a:r>
          </a:p>
          <a:p>
            <a:pPr marL="0" indent="0" fontAlgn="base">
              <a:buNone/>
            </a:pPr>
            <a:r>
              <a:rPr lang="en-GB" b="1" dirty="0"/>
              <a:t>Section 3 — Reflection</a:t>
            </a:r>
            <a:r>
              <a:rPr lang="en-GB" dirty="0"/>
              <a:t> </a:t>
            </a:r>
          </a:p>
          <a:p>
            <a:pPr lvl="1" fontAlgn="base"/>
            <a:r>
              <a:rPr lang="en-GB" dirty="0"/>
              <a:t>How does exception handling make software more professional? </a:t>
            </a:r>
          </a:p>
          <a:p>
            <a:endParaRPr lang="en-GB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A29BA5FD-A332-A075-2241-AAF3AC1B962C}"/>
              </a:ext>
            </a:extLst>
          </p:cNvPr>
          <p:cNvSpPr/>
          <p:nvPr/>
        </p:nvSpPr>
        <p:spPr>
          <a:xfrm>
            <a:off x="10086826" y="6879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887FD8AE-BD5C-A988-0648-6B3A280D66B9}"/>
              </a:ext>
            </a:extLst>
          </p:cNvPr>
          <p:cNvSpPr/>
          <p:nvPr/>
        </p:nvSpPr>
        <p:spPr>
          <a:xfrm>
            <a:off x="10505210" y="1822450"/>
            <a:ext cx="1254842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Until EOL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771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23C95-99E1-E428-A612-F13E21765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Exit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148D-ED52-DD98-ADFD-F0FDE0BBE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Name one specific exception type in Python and describe what causes it. </a:t>
            </a:r>
          </a:p>
          <a:p>
            <a:r>
              <a:rPr lang="en-GB" dirty="0"/>
              <a:t>What does a guard clause do, and where in the code does it appear? </a:t>
            </a:r>
          </a:p>
          <a:p>
            <a:r>
              <a:rPr lang="en-GB" dirty="0"/>
              <a:t>Give one real-world reason why defensive programming matters — use a specific context. </a:t>
            </a:r>
          </a:p>
        </p:txBody>
      </p:sp>
      <p:pic>
        <p:nvPicPr>
          <p:cNvPr id="4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13271CF2-A879-C515-C246-A5CBF87E3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360326" y="320675"/>
            <a:ext cx="2384175" cy="12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12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6A3F15F6-AAA4-4F9B-B08E-657AAA507A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F7F40335-DD99-437B-85E8-ED9431BB2FB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259</TotalTime>
  <Words>1018</Words>
  <Application>Microsoft Office PowerPoint</Application>
  <PresentationFormat>Widescreen</PresentationFormat>
  <Paragraphs>160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Recall Exercise</vt:lpstr>
      <vt:lpstr>PowerPoint Presentation</vt:lpstr>
      <vt:lpstr>Learning Objectives</vt:lpstr>
      <vt:lpstr>Key Vocabulary</vt:lpstr>
      <vt:lpstr>An API call…</vt:lpstr>
      <vt:lpstr>Running it…</vt:lpstr>
      <vt:lpstr>“Professional software never trusts the outside world”</vt:lpstr>
      <vt:lpstr>What is Exception Handling?</vt:lpstr>
      <vt:lpstr>Defensive Programming</vt:lpstr>
      <vt:lpstr>Guard Clauses</vt:lpstr>
      <vt:lpstr>Hold on…</vt:lpstr>
      <vt:lpstr>Think of this this way…</vt:lpstr>
      <vt:lpstr>Research Task</vt:lpstr>
      <vt:lpstr>Applying Defensive Programming</vt:lpstr>
      <vt:lpstr>PowerPoint Presentation</vt:lpstr>
      <vt:lpstr>Workbook Write-Up</vt:lpstr>
      <vt:lpstr>Exit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2026-02-24T15:05:02Z</dcterms:created>
  <dcterms:modified xsi:type="dcterms:W3CDTF">2026-07-07T16:32:52Z</dcterms:modified>
</cp:coreProperties>
</file>