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4" r:id="rId3"/>
    <p:sldId id="265" r:id="rId4"/>
    <p:sldId id="268" r:id="rId5"/>
    <p:sldId id="266" r:id="rId6"/>
    <p:sldId id="267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8" r:id="rId16"/>
    <p:sldId id="277" r:id="rId17"/>
    <p:sldId id="279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214DF-8D70-4B74-BA25-5D4D23BCDDBD}" v="10" dt="2026-04-22T10:51:57.2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0456" autoAdjust="0"/>
  </p:normalViewPr>
  <p:slideViewPr>
    <p:cSldViewPr snapToGrid="0">
      <p:cViewPr varScale="1">
        <p:scale>
          <a:sx n="128" d="100"/>
          <a:sy n="128" d="100"/>
        </p:scale>
        <p:origin x="15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28A797-2F88-49E1-9B52-ADBD223122FD}"/>
    <pc:docChg chg="custSel modSld">
      <pc:chgData name="Simon Rundell" userId="02f36d3d-9692-43c5-873c-1a596eba61c5" providerId="ADAL" clId="{E428A797-2F88-49E1-9B52-ADBD223122FD}" dt="2026-04-22T10:55:02.675" v="1272" actId="20577"/>
      <pc:docMkLst>
        <pc:docMk/>
      </pc:docMkLst>
      <pc:sldChg chg="addSp modSp mod">
        <pc:chgData name="Simon Rundell" userId="02f36d3d-9692-43c5-873c-1a596eba61c5" providerId="ADAL" clId="{E428A797-2F88-49E1-9B52-ADBD223122FD}" dt="2026-04-22T10:51:52.196" v="1039" actId="20577"/>
        <pc:sldMkLst>
          <pc:docMk/>
          <pc:sldMk cId="1689727805" sldId="277"/>
        </pc:sldMkLst>
        <pc:spChg chg="add mod">
          <ac:chgData name="Simon Rundell" userId="02f36d3d-9692-43c5-873c-1a596eba61c5" providerId="ADAL" clId="{E428A797-2F88-49E1-9B52-ADBD223122FD}" dt="2026-04-22T10:51:52.196" v="1039" actId="20577"/>
          <ac:spMkLst>
            <pc:docMk/>
            <pc:sldMk cId="1689727805" sldId="277"/>
            <ac:spMk id="2" creationId="{4F67168C-6819-CB32-BB1F-5C01E30B10BB}"/>
          </ac:spMkLst>
        </pc:spChg>
      </pc:sldChg>
      <pc:sldChg chg="addSp modSp mod">
        <pc:chgData name="Simon Rundell" userId="02f36d3d-9692-43c5-873c-1a596eba61c5" providerId="ADAL" clId="{E428A797-2F88-49E1-9B52-ADBD223122FD}" dt="2026-04-22T10:51:10.092" v="997" actId="20577"/>
        <pc:sldMkLst>
          <pc:docMk/>
          <pc:sldMk cId="4001686782" sldId="278"/>
        </pc:sldMkLst>
        <pc:spChg chg="add mod">
          <ac:chgData name="Simon Rundell" userId="02f36d3d-9692-43c5-873c-1a596eba61c5" providerId="ADAL" clId="{E428A797-2F88-49E1-9B52-ADBD223122FD}" dt="2026-04-22T10:51:10.092" v="997" actId="20577"/>
          <ac:spMkLst>
            <pc:docMk/>
            <pc:sldMk cId="4001686782" sldId="278"/>
            <ac:spMk id="4" creationId="{1335A63B-A645-BAEB-CEB2-EED28ED6CF96}"/>
          </ac:spMkLst>
        </pc:spChg>
      </pc:sldChg>
      <pc:sldChg chg="addSp modSp mod">
        <pc:chgData name="Simon Rundell" userId="02f36d3d-9692-43c5-873c-1a596eba61c5" providerId="ADAL" clId="{E428A797-2F88-49E1-9B52-ADBD223122FD}" dt="2026-04-22T10:51:55.195" v="1056" actId="20577"/>
        <pc:sldMkLst>
          <pc:docMk/>
          <pc:sldMk cId="1363197851" sldId="279"/>
        </pc:sldMkLst>
        <pc:spChg chg="add mod">
          <ac:chgData name="Simon Rundell" userId="02f36d3d-9692-43c5-873c-1a596eba61c5" providerId="ADAL" clId="{E428A797-2F88-49E1-9B52-ADBD223122FD}" dt="2026-04-22T10:51:55.195" v="1056" actId="20577"/>
          <ac:spMkLst>
            <pc:docMk/>
            <pc:sldMk cId="1363197851" sldId="279"/>
            <ac:spMk id="3" creationId="{6D7A7A8D-E079-FB41-1E02-3A38F36A1D88}"/>
          </ac:spMkLst>
        </pc:spChg>
      </pc:sldChg>
      <pc:sldChg chg="addSp modSp mod">
        <pc:chgData name="Simon Rundell" userId="02f36d3d-9692-43c5-873c-1a596eba61c5" providerId="ADAL" clId="{E428A797-2F88-49E1-9B52-ADBD223122FD}" dt="2026-04-22T10:51:56.219" v="1071" actId="207"/>
        <pc:sldMkLst>
          <pc:docMk/>
          <pc:sldMk cId="15416934" sldId="280"/>
        </pc:sldMkLst>
        <pc:spChg chg="add mod">
          <ac:chgData name="Simon Rundell" userId="02f36d3d-9692-43c5-873c-1a596eba61c5" providerId="ADAL" clId="{E428A797-2F88-49E1-9B52-ADBD223122FD}" dt="2026-04-22T10:51:56.219" v="1071" actId="207"/>
          <ac:spMkLst>
            <pc:docMk/>
            <pc:sldMk cId="15416934" sldId="280"/>
            <ac:spMk id="5" creationId="{7DF62780-40FD-B900-B2AC-12D2C0823A2A}"/>
          </ac:spMkLst>
        </pc:spChg>
      </pc:sldChg>
      <pc:sldChg chg="addSp modSp mod">
        <pc:chgData name="Simon Rundell" userId="02f36d3d-9692-43c5-873c-1a596eba61c5" providerId="ADAL" clId="{E428A797-2F88-49E1-9B52-ADBD223122FD}" dt="2026-04-22T10:55:02.675" v="1272" actId="20577"/>
        <pc:sldMkLst>
          <pc:docMk/>
          <pc:sldMk cId="1667862068" sldId="281"/>
        </pc:sldMkLst>
        <pc:spChg chg="add mod">
          <ac:chgData name="Simon Rundell" userId="02f36d3d-9692-43c5-873c-1a596eba61c5" providerId="ADAL" clId="{E428A797-2F88-49E1-9B52-ADBD223122FD}" dt="2026-04-22T10:55:02.675" v="1272" actId="20577"/>
          <ac:spMkLst>
            <pc:docMk/>
            <pc:sldMk cId="1667862068" sldId="281"/>
            <ac:spMk id="7" creationId="{E07109AE-42B1-DEDC-EDE2-02E1EFBAA75D}"/>
          </ac:spMkLst>
        </pc:spChg>
      </pc:sldChg>
    </pc:docChg>
  </pc:docChgLst>
  <pc:docChgLst>
    <pc:chgData name="Simon Rundell" userId="02f36d3d-9692-43c5-873c-1a596eba61c5" providerId="ADAL" clId="{3FF762F4-0CD8-41E3-8569-F34E1D081E5F}"/>
    <pc:docChg chg="delSld">
      <pc:chgData name="Simon Rundell" userId="02f36d3d-9692-43c5-873c-1a596eba61c5" providerId="ADAL" clId="{3FF762F4-0CD8-41E3-8569-F34E1D081E5F}" dt="2026-03-05T21:29:21.286" v="0" actId="47"/>
      <pc:docMkLst>
        <pc:docMk/>
      </pc:docMkLst>
      <pc:sldChg chg="del">
        <pc:chgData name="Simon Rundell" userId="02f36d3d-9692-43c5-873c-1a596eba61c5" providerId="ADAL" clId="{3FF762F4-0CD8-41E3-8569-F34E1D081E5F}" dt="2026-03-05T21:29:21.286" v="0" actId="47"/>
        <pc:sldMkLst>
          <pc:docMk/>
          <pc:sldMk cId="7816773" sldId="262"/>
        </pc:sldMkLst>
      </pc:sldChg>
    </pc:docChg>
  </pc:docChgLst>
  <pc:docChgLst>
    <pc:chgData name="Simon Rundell" userId="02f36d3d-9692-43c5-873c-1a596eba61c5" providerId="ADAL" clId="{0072E9DE-E318-4E9C-89BF-30B3C71C48F5}"/>
    <pc:docChg chg="custSel addSld modSld sldOrd">
      <pc:chgData name="Simon Rundell" userId="02f36d3d-9692-43c5-873c-1a596eba61c5" providerId="ADAL" clId="{0072E9DE-E318-4E9C-89BF-30B3C71C48F5}" dt="2026-03-04T12:44:03.925" v="1343" actId="27636"/>
      <pc:docMkLst>
        <pc:docMk/>
      </pc:docMkLst>
      <pc:sldChg chg="modSp mod modNotesTx">
        <pc:chgData name="Simon Rundell" userId="02f36d3d-9692-43c5-873c-1a596eba61c5" providerId="ADAL" clId="{0072E9DE-E318-4E9C-89BF-30B3C71C48F5}" dt="2026-03-04T12:40:42.113" v="1252" actId="20577"/>
        <pc:sldMkLst>
          <pc:docMk/>
          <pc:sldMk cId="3063229571" sldId="267"/>
        </pc:sldMkLst>
      </pc:sldChg>
      <pc:sldChg chg="addSp delSp modSp new mod modClrScheme chgLayout">
        <pc:chgData name="Simon Rundell" userId="02f36d3d-9692-43c5-873c-1a596eba61c5" providerId="ADAL" clId="{0072E9DE-E318-4E9C-89BF-30B3C71C48F5}" dt="2026-03-04T10:01:20.101" v="231" actId="1076"/>
        <pc:sldMkLst>
          <pc:docMk/>
          <pc:sldMk cId="2914231619" sldId="269"/>
        </pc:sldMkLst>
      </pc:sldChg>
      <pc:sldChg chg="addSp delSp modSp new mod modClrScheme modAnim chgLayout">
        <pc:chgData name="Simon Rundell" userId="02f36d3d-9692-43c5-873c-1a596eba61c5" providerId="ADAL" clId="{0072E9DE-E318-4E9C-89BF-30B3C71C48F5}" dt="2026-03-04T10:03:54.167" v="371"/>
        <pc:sldMkLst>
          <pc:docMk/>
          <pc:sldMk cId="1978855465" sldId="270"/>
        </pc:sldMkLst>
      </pc:sldChg>
      <pc:sldChg chg="modSp new mod modAnim">
        <pc:chgData name="Simon Rundell" userId="02f36d3d-9692-43c5-873c-1a596eba61c5" providerId="ADAL" clId="{0072E9DE-E318-4E9C-89BF-30B3C71C48F5}" dt="2026-03-04T10:05:59.784" v="389"/>
        <pc:sldMkLst>
          <pc:docMk/>
          <pc:sldMk cId="3431479765" sldId="271"/>
        </pc:sldMkLst>
      </pc:sldChg>
      <pc:sldChg chg="addSp modSp new mod modAnim">
        <pc:chgData name="Simon Rundell" userId="02f36d3d-9692-43c5-873c-1a596eba61c5" providerId="ADAL" clId="{0072E9DE-E318-4E9C-89BF-30B3C71C48F5}" dt="2026-03-04T12:37:18.621" v="1122" actId="1076"/>
        <pc:sldMkLst>
          <pc:docMk/>
          <pc:sldMk cId="553368604" sldId="272"/>
        </pc:sldMkLst>
      </pc:sldChg>
      <pc:sldChg chg="addSp delSp modSp new mod modClrScheme chgLayout modNotesTx">
        <pc:chgData name="Simon Rundell" userId="02f36d3d-9692-43c5-873c-1a596eba61c5" providerId="ADAL" clId="{0072E9DE-E318-4E9C-89BF-30B3C71C48F5}" dt="2026-03-04T10:16:09.980" v="561" actId="20577"/>
        <pc:sldMkLst>
          <pc:docMk/>
          <pc:sldMk cId="785939119" sldId="273"/>
        </pc:sldMkLst>
      </pc:sldChg>
      <pc:sldChg chg="addSp modSp new mod modClrScheme modAnim chgLayout">
        <pc:chgData name="Simon Rundell" userId="02f36d3d-9692-43c5-873c-1a596eba61c5" providerId="ADAL" clId="{0072E9DE-E318-4E9C-89BF-30B3C71C48F5}" dt="2026-03-04T10:17:16.827" v="569"/>
        <pc:sldMkLst>
          <pc:docMk/>
          <pc:sldMk cId="1556894297" sldId="274"/>
        </pc:sldMkLst>
      </pc:sldChg>
      <pc:sldChg chg="addSp delSp modSp new mod modClrScheme chgLayout">
        <pc:chgData name="Simon Rundell" userId="02f36d3d-9692-43c5-873c-1a596eba61c5" providerId="ADAL" clId="{0072E9DE-E318-4E9C-89BF-30B3C71C48F5}" dt="2026-03-04T10:18:30.167" v="586"/>
        <pc:sldMkLst>
          <pc:docMk/>
          <pc:sldMk cId="2140830164" sldId="275"/>
        </pc:sldMkLst>
      </pc:sldChg>
      <pc:sldChg chg="addSp delSp modSp new mod modClrScheme chgLayout">
        <pc:chgData name="Simon Rundell" userId="02f36d3d-9692-43c5-873c-1a596eba61c5" providerId="ADAL" clId="{0072E9DE-E318-4E9C-89BF-30B3C71C48F5}" dt="2026-03-04T10:22:30.448" v="593" actId="1076"/>
        <pc:sldMkLst>
          <pc:docMk/>
          <pc:sldMk cId="703518972" sldId="276"/>
        </pc:sldMkLst>
      </pc:sldChg>
      <pc:sldChg chg="addSp delSp modSp new mod modClrScheme chgLayout">
        <pc:chgData name="Simon Rundell" userId="02f36d3d-9692-43c5-873c-1a596eba61c5" providerId="ADAL" clId="{0072E9DE-E318-4E9C-89BF-30B3C71C48F5}" dt="2026-03-04T10:31:20.397" v="870" actId="1076"/>
        <pc:sldMkLst>
          <pc:docMk/>
          <pc:sldMk cId="1689727805" sldId="277"/>
        </pc:sldMkLst>
      </pc:sldChg>
      <pc:sldChg chg="addSp modSp new mod modClrScheme chgLayout">
        <pc:chgData name="Simon Rundell" userId="02f36d3d-9692-43c5-873c-1a596eba61c5" providerId="ADAL" clId="{0072E9DE-E318-4E9C-89BF-30B3C71C48F5}" dt="2026-03-04T12:35:45.779" v="1110" actId="1076"/>
        <pc:sldMkLst>
          <pc:docMk/>
          <pc:sldMk cId="4001686782" sldId="278"/>
        </pc:sldMkLst>
      </pc:sldChg>
      <pc:sldChg chg="addSp delSp modSp new mod ord modAnim">
        <pc:chgData name="Simon Rundell" userId="02f36d3d-9692-43c5-873c-1a596eba61c5" providerId="ADAL" clId="{0072E9DE-E318-4E9C-89BF-30B3C71C48F5}" dt="2026-03-04T12:38:02.441" v="1124"/>
        <pc:sldMkLst>
          <pc:docMk/>
          <pc:sldMk cId="1363197851" sldId="279"/>
        </pc:sldMkLst>
      </pc:sldChg>
      <pc:sldChg chg="addSp modSp new mod">
        <pc:chgData name="Simon Rundell" userId="02f36d3d-9692-43c5-873c-1a596eba61c5" providerId="ADAL" clId="{0072E9DE-E318-4E9C-89BF-30B3C71C48F5}" dt="2026-03-04T12:41:53.210" v="1270" actId="403"/>
        <pc:sldMkLst>
          <pc:docMk/>
          <pc:sldMk cId="15416934" sldId="280"/>
        </pc:sldMkLst>
      </pc:sldChg>
      <pc:sldChg chg="addSp modSp new mod">
        <pc:chgData name="Simon Rundell" userId="02f36d3d-9692-43c5-873c-1a596eba61c5" providerId="ADAL" clId="{0072E9DE-E318-4E9C-89BF-30B3C71C48F5}" dt="2026-03-04T12:44:03.925" v="1343" actId="27636"/>
        <pc:sldMkLst>
          <pc:docMk/>
          <pc:sldMk cId="1667862068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| Term                        | Explanation                                                          |</a:t>
            </a:r>
          </a:p>
          <a:p>
            <a:r>
              <a:rPr lang="en-GB" dirty="0"/>
              <a:t>| --------------------------- | -------------------------------------------------------------------- |</a:t>
            </a:r>
          </a:p>
          <a:p>
            <a:r>
              <a:rPr lang="en-GB" dirty="0"/>
              <a:t>| Communication               | Sharing information between people.                                  |</a:t>
            </a:r>
          </a:p>
          <a:p>
            <a:r>
              <a:rPr lang="en-GB" dirty="0"/>
              <a:t>| Internal Communication      | Communication within the development team.                           |</a:t>
            </a:r>
          </a:p>
          <a:p>
            <a:r>
              <a:rPr lang="en-GB" dirty="0"/>
              <a:t>| External Communication      | Communication between the team and clients or users.                 |</a:t>
            </a:r>
          </a:p>
          <a:p>
            <a:r>
              <a:rPr lang="en-GB" dirty="0"/>
              <a:t>| Interpersonal Communication | Direct communication between individuals.                            |</a:t>
            </a:r>
          </a:p>
          <a:p>
            <a:r>
              <a:rPr lang="en-GB" dirty="0"/>
              <a:t>| Verbal Communication        | Spoken communication such as meetings.                               |</a:t>
            </a:r>
          </a:p>
          <a:p>
            <a:r>
              <a:rPr lang="en-GB" dirty="0"/>
              <a:t>| Non-Verbal Communication    | Communication through body language, gestures or facial expressions. |</a:t>
            </a:r>
          </a:p>
          <a:p>
            <a:r>
              <a:rPr lang="en-GB" dirty="0"/>
              <a:t>| Written Communication       | Communication recorded in writing such as emails or reports.         |</a:t>
            </a:r>
          </a:p>
          <a:p>
            <a:r>
              <a:rPr lang="en-GB" dirty="0"/>
              <a:t>| Presentation                | A structured explanation of ideas or results to an audience.         |</a:t>
            </a:r>
          </a:p>
          <a:p>
            <a:r>
              <a:rPr lang="en-GB" dirty="0"/>
              <a:t>| Release Notes               | Information explaining changes in a software update.                 |</a:t>
            </a:r>
          </a:p>
          <a:p>
            <a:r>
              <a:rPr lang="en-GB" dirty="0"/>
              <a:t>| Stakeholder                 | A person or group with an interest in the project.                   |</a:t>
            </a:r>
          </a:p>
          <a:p>
            <a:r>
              <a:rPr lang="en-GB" dirty="0"/>
              <a:t>| Requirements                | The features or functions the software must include.                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367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should brainstorm answers individually for </a:t>
            </a:r>
            <a:r>
              <a:rPr lang="en-GB" b="1" dirty="0"/>
              <a:t>1 minute</a:t>
            </a:r>
            <a:r>
              <a:rPr lang="en-GB" dirty="0"/>
              <a:t>, then share with a partner.</a:t>
            </a:r>
          </a:p>
          <a:p>
            <a:r>
              <a:rPr lang="en-GB" dirty="0"/>
              <a:t>Likely responses:</a:t>
            </a:r>
          </a:p>
          <a:p>
            <a:r>
              <a:rPr lang="en-GB" dirty="0"/>
              <a:t>Programming ability</a:t>
            </a:r>
          </a:p>
          <a:p>
            <a:r>
              <a:rPr lang="en-GB" dirty="0"/>
              <a:t>Problem solving</a:t>
            </a:r>
          </a:p>
          <a:p>
            <a:r>
              <a:rPr lang="en-GB" dirty="0"/>
              <a:t>Teamwork</a:t>
            </a:r>
          </a:p>
          <a:p>
            <a:r>
              <a:rPr lang="en-GB" dirty="0"/>
              <a:t>Communication</a:t>
            </a:r>
          </a:p>
          <a:p>
            <a:r>
              <a:rPr lang="en-GB" dirty="0"/>
              <a:t>Organisation</a:t>
            </a:r>
          </a:p>
          <a:p>
            <a:r>
              <a:rPr lang="en-GB" dirty="0"/>
              <a:t>Attention to detail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66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Discussion points to draw out:</a:t>
            </a:r>
          </a:p>
          <a:p>
            <a:r>
              <a:rPr lang="en-GB" dirty="0"/>
              <a:t>Developers work in </a:t>
            </a:r>
            <a:r>
              <a:rPr lang="en-GB" b="1" dirty="0"/>
              <a:t>teams</a:t>
            </a:r>
            <a:endParaRPr lang="en-GB" dirty="0"/>
          </a:p>
          <a:p>
            <a:r>
              <a:rPr lang="en-GB" dirty="0"/>
              <a:t>Programmers communicate with </a:t>
            </a:r>
            <a:r>
              <a:rPr lang="en-GB" b="1" dirty="0"/>
              <a:t>clients</a:t>
            </a:r>
            <a:endParaRPr lang="en-GB" dirty="0"/>
          </a:p>
          <a:p>
            <a:r>
              <a:rPr lang="en-GB" dirty="0"/>
              <a:t>They collaborate with </a:t>
            </a:r>
            <a:r>
              <a:rPr lang="en-GB" b="1" dirty="0"/>
              <a:t>designers, testers and managers</a:t>
            </a:r>
            <a:endParaRPr lang="en-GB" dirty="0"/>
          </a:p>
          <a:p>
            <a:r>
              <a:rPr lang="en-GB" dirty="0"/>
              <a:t>Code must be understood by </a:t>
            </a:r>
            <a:r>
              <a:rPr lang="en-GB" b="1" dirty="0"/>
              <a:t>other programmers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802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Communication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Sharing information between people.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Internal Communication 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Communication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within the development team.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External Communication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Communication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between the team and clients or users.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Interpersonal Communication </a:t>
            </a:r>
            <a:r>
              <a:rPr lang="en-GB" b="0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irect communication between individuals.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Verbal Communication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Spoken communication such as meetings.</a:t>
            </a:r>
          </a:p>
          <a:p>
            <a:r>
              <a:rPr lang="en-GB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NonVerbal</a:t>
            </a:r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 Communication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	Communication through body language gestures or facial expressions.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Written Communication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Communication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recorded in writing such as emails or reports.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Stand up Meeting</a:t>
            </a:r>
            <a:r>
              <a:rPr lang="en-GB" b="0" dirty="0">
                <a:latin typeface="Courier New" panose="02070309020205020404" pitchFamily="49" charset="0"/>
                <a:cs typeface="Courier New" panose="02070309020205020404" pitchFamily="49" charset="0"/>
              </a:rPr>
              <a:t> A quick gathering often with no agenda to enable everyone to catch up on progress</a:t>
            </a: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Presentation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A structured explanation of ideas or results to an audience.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Release Notes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Information explaining changes in a software update.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Stakeholder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A person or group with an interest in the project.</a:t>
            </a:r>
          </a:p>
          <a:p>
            <a:r>
              <a:rPr lang="en-GB" b="1" dirty="0">
                <a:latin typeface="Courier New" panose="02070309020205020404" pitchFamily="49" charset="0"/>
                <a:cs typeface="Courier New" panose="02070309020205020404" pitchFamily="49" charset="0"/>
              </a:rPr>
              <a:t>Requirements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The features or functions the software must include.</a:t>
            </a:r>
          </a:p>
          <a:p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266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engineering team measured rocket thrust using </a:t>
            </a:r>
            <a:r>
              <a:rPr lang="en-GB" b="1" dirty="0"/>
              <a:t>Imperial units</a:t>
            </a:r>
            <a:r>
              <a:rPr lang="en-GB" dirty="0"/>
              <a:t>, while another team’s software assumed </a:t>
            </a:r>
            <a:r>
              <a:rPr lang="en-GB" b="1" dirty="0"/>
              <a:t>metric units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Because nobody checked the mismatch, the spacecraft’s navigation calculations were wrong and it flew too low into Mars’ atmosphere — destroying a </a:t>
            </a:r>
            <a:r>
              <a:rPr lang="en-GB" b="1" dirty="0"/>
              <a:t>$193 million mission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239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22/04/2026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22/04/2026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2565-0C80-B0C4-6008-D01CD87401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Lesson 01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14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941429" cy="4351338"/>
          </a:xfrm>
        </p:spPr>
        <p:txBody>
          <a:bodyPr>
            <a:normAutofit/>
          </a:bodyPr>
          <a:lstStyle/>
          <a:p>
            <a:r>
              <a:rPr lang="en-GB" sz="4500" dirty="0"/>
              <a:t>What skills do employers want in programmers?</a:t>
            </a:r>
          </a:p>
        </p:txBody>
      </p:sp>
      <p:pic>
        <p:nvPicPr>
          <p:cNvPr id="8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F6486B8B-22CA-6DAB-A141-3C7CE1EF2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30446" y="-181054"/>
            <a:ext cx="6466889" cy="64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5501E-9E6F-E54D-34A9-E0F1379AB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FA981-E93D-FCFF-7684-231F54CD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C4226E7-9DB5-3057-EFB6-5E8ADC24C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941429" cy="4351338"/>
          </a:xfrm>
        </p:spPr>
        <p:txBody>
          <a:bodyPr>
            <a:normAutofit/>
          </a:bodyPr>
          <a:lstStyle/>
          <a:p>
            <a:r>
              <a:rPr lang="en-GB" sz="4800" dirty="0"/>
              <a:t>Is coding a solo job? Why or why not?</a:t>
            </a:r>
            <a:endParaRPr lang="en-GB" sz="4500" dirty="0"/>
          </a:p>
        </p:txBody>
      </p:sp>
      <p:pic>
        <p:nvPicPr>
          <p:cNvPr id="8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BD63E69A-F232-7B05-ACD5-2C680A5A5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30446" y="-181054"/>
            <a:ext cx="6466889" cy="6466889"/>
          </a:xfrm>
          <a:prstGeom prst="rect">
            <a:avLst/>
          </a:prstGeom>
        </p:spPr>
      </p:pic>
      <p:sp>
        <p:nvSpPr>
          <p:cNvPr id="3" name="MyShape">
            <a:extLst>
              <a:ext uri="{FF2B5EF4-FFF2-40B4-BE49-F238E27FC236}">
                <a16:creationId xmlns:a16="http://schemas.microsoft.com/office/drawing/2014/main" id="{8B9853E0-9F6A-E402-164F-D2EDF9AB35E0}"/>
              </a:ext>
            </a:extLst>
          </p:cNvPr>
          <p:cNvSpPr/>
          <p:nvPr/>
        </p:nvSpPr>
        <p:spPr>
          <a:xfrm>
            <a:off x="809492" y="3842744"/>
            <a:ext cx="5907024" cy="175229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rgbClr val="000000"/>
                </a:solidFill>
                <a:latin typeface="Trebuchet MS" panose="020B0603020202020204" pitchFamily="34" charset="0"/>
              </a:rPr>
              <a:t>Coding is not just about writing code — it involves continuous communication.</a:t>
            </a:r>
            <a:endParaRPr lang="en-GB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48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50846"/>
            <a:ext cx="94522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By the end of this lesson you will be able to:</a:t>
            </a:r>
          </a:p>
          <a:p>
            <a:pPr lvl="1"/>
            <a:r>
              <a:rPr lang="en-GB" dirty="0"/>
              <a:t>Explain why communication is important in software development.</a:t>
            </a:r>
          </a:p>
          <a:p>
            <a:pPr lvl="1"/>
            <a:r>
              <a:rPr lang="en-GB" dirty="0"/>
              <a:t>Identify the difference between internal and external communication in coding teams.</a:t>
            </a:r>
          </a:p>
          <a:p>
            <a:pPr lvl="1"/>
            <a:r>
              <a:rPr lang="en-GB" dirty="0"/>
              <a:t>Describe several methods of communication used by programmers.</a:t>
            </a:r>
          </a:p>
          <a:p>
            <a:pPr lvl="1"/>
            <a:r>
              <a:rPr lang="en-GB" dirty="0"/>
              <a:t>Give examples of how communication is used during a software project.</a:t>
            </a:r>
          </a:p>
          <a:p>
            <a:pPr marL="457200" lvl="1" indent="0">
              <a:buNone/>
            </a:pPr>
            <a:r>
              <a:rPr lang="en-GB" dirty="0"/>
              <a:t>⭐ Evaluate how poor communication can cause problems in a software project.</a:t>
            </a:r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C563C3-E34F-B347-7AF4-648E73D78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615372"/>
              </p:ext>
            </p:extLst>
          </p:nvPr>
        </p:nvGraphicFramePr>
        <p:xfrm>
          <a:off x="389342" y="1503501"/>
          <a:ext cx="9203516" cy="5293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5027">
                  <a:extLst>
                    <a:ext uri="{9D8B030D-6E8A-4147-A177-3AD203B41FA5}">
                      <a16:colId xmlns:a16="http://schemas.microsoft.com/office/drawing/2014/main" val="1893843123"/>
                    </a:ext>
                  </a:extLst>
                </a:gridCol>
                <a:gridCol w="3475027">
                  <a:extLst>
                    <a:ext uri="{9D8B030D-6E8A-4147-A177-3AD203B41FA5}">
                      <a16:colId xmlns:a16="http://schemas.microsoft.com/office/drawing/2014/main" val="3902784991"/>
                    </a:ext>
                  </a:extLst>
                </a:gridCol>
                <a:gridCol w="2253462">
                  <a:extLst>
                    <a:ext uri="{9D8B030D-6E8A-4147-A177-3AD203B41FA5}">
                      <a16:colId xmlns:a16="http://schemas.microsoft.com/office/drawing/2014/main" val="3974033421"/>
                    </a:ext>
                  </a:extLst>
                </a:gridCol>
              </a:tblGrid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/>
                        <a:t>Key Term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Definition (students complete)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Example in a Coding Environment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892047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/>
                        <a:t>Communication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429504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/>
                        <a:t>Internal Communication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449070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External Communication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6968548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Interpersonal Communication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14982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Verbal Communication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864519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Non-Verbal Communication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047556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/>
                        <a:t>Written Communication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5411670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/>
                        <a:t>Stand up meeting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653686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Presentation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116920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Release Notes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630351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Stakeholder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635553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/>
                        <a:t>Requirements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dirty="0"/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094181"/>
                  </a:ext>
                </a:extLst>
              </a:tr>
            </a:tbl>
          </a:graphicData>
        </a:graphic>
      </p:graphicFrame>
      <p:pic>
        <p:nvPicPr>
          <p:cNvPr id="5" name="OneNote">
            <a:extLst>
              <a:ext uri="{FF2B5EF4-FFF2-40B4-BE49-F238E27FC236}">
                <a16:creationId xmlns:a16="http://schemas.microsoft.com/office/drawing/2014/main" id="{A4F5028A-4F30-60D8-FCD3-8D7723184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915" y="1506662"/>
            <a:ext cx="812806" cy="812806"/>
          </a:xfrm>
          <a:prstGeom prst="rect">
            <a:avLst/>
          </a:prstGeom>
        </p:spPr>
      </p:pic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BD1D8E27-8DDC-40B0-F157-78C9ABA21640}"/>
              </a:ext>
            </a:extLst>
          </p:cNvPr>
          <p:cNvSpPr/>
          <p:nvPr/>
        </p:nvSpPr>
        <p:spPr>
          <a:xfrm>
            <a:off x="10079955" y="2498597"/>
            <a:ext cx="1873045" cy="130385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Complete during the lesson in OneNote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FC1759-FDE3-8ECC-4CEF-4E8C28CC0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159489"/>
            <a:ext cx="9506802" cy="1325563"/>
          </a:xfrm>
        </p:spPr>
        <p:txBody>
          <a:bodyPr/>
          <a:lstStyle/>
          <a:p>
            <a:r>
              <a:rPr lang="en-GB" dirty="0"/>
              <a:t>Why Communication Matters</a:t>
            </a:r>
          </a:p>
        </p:txBody>
      </p:sp>
      <p:pic>
        <p:nvPicPr>
          <p:cNvPr id="2052" name="Picture 4" descr="How To Effectively Communicate With Developers — Smashing Magazine">
            <a:extLst>
              <a:ext uri="{FF2B5EF4-FFF2-40B4-BE49-F238E27FC236}">
                <a16:creationId xmlns:a16="http://schemas.microsoft.com/office/drawing/2014/main" id="{92C8A670-20EA-899D-AF88-294104727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BF5EC"/>
              </a:clrFrom>
              <a:clrTo>
                <a:srgbClr val="EBF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3" y="1049933"/>
            <a:ext cx="8819468" cy="552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231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B52AB6-750B-A25A-46A7-DE9281A7F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75" y="341940"/>
            <a:ext cx="9808640" cy="1325563"/>
          </a:xfrm>
        </p:spPr>
        <p:txBody>
          <a:bodyPr>
            <a:normAutofit/>
          </a:bodyPr>
          <a:lstStyle/>
          <a:p>
            <a:r>
              <a:rPr lang="en-GB" sz="4000" dirty="0"/>
              <a:t>Key Reasons Communication is Critical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E0DDB-F0A2-2AFD-D382-D98636A1D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1. Understanding Requirements</a:t>
            </a:r>
            <a:endParaRPr lang="en-GB" dirty="0"/>
          </a:p>
          <a:p>
            <a:r>
              <a:rPr lang="en-GB" dirty="0"/>
              <a:t>Developers must understand:</a:t>
            </a:r>
          </a:p>
          <a:p>
            <a:pPr lvl="1"/>
            <a:r>
              <a:rPr lang="en-GB" dirty="0"/>
              <a:t>What the client wants</a:t>
            </a:r>
          </a:p>
          <a:p>
            <a:pPr lvl="1"/>
            <a:r>
              <a:rPr lang="en-GB" dirty="0"/>
              <a:t>What the software must do</a:t>
            </a:r>
          </a:p>
          <a:p>
            <a:pPr lvl="1"/>
            <a:r>
              <a:rPr lang="en-GB" dirty="0"/>
              <a:t>What the constraints are</a:t>
            </a:r>
          </a:p>
          <a:p>
            <a:r>
              <a:rPr lang="en-GB" dirty="0"/>
              <a:t>Poor communication here leads to </a:t>
            </a:r>
            <a:r>
              <a:rPr lang="en-GB" b="1" dirty="0"/>
              <a:t>building the wrong product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pic>
        <p:nvPicPr>
          <p:cNvPr id="5" name="Picture 4" descr="How To Effectively Communicate With Developers — Smashing Magazine">
            <a:extLst>
              <a:ext uri="{FF2B5EF4-FFF2-40B4-BE49-F238E27FC236}">
                <a16:creationId xmlns:a16="http://schemas.microsoft.com/office/drawing/2014/main" id="{E7CD8F03-78C6-AE9E-5F73-DBBAC7173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BF5EC"/>
              </a:clrFrom>
              <a:clrTo>
                <a:srgbClr val="EBF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30"/>
          <a:stretch>
            <a:fillRect/>
          </a:stretch>
        </p:blipFill>
        <p:spPr bwMode="auto">
          <a:xfrm>
            <a:off x="9744502" y="1147668"/>
            <a:ext cx="2447498" cy="464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85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EAECF-E7EC-25E7-E767-FECD5A902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Key Reasons Communication Is Critical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095A-238C-699B-CFB4-96970D92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2. Team Collaboration</a:t>
            </a:r>
            <a:endParaRPr lang="en-GB" dirty="0"/>
          </a:p>
          <a:p>
            <a:r>
              <a:rPr lang="en-GB" dirty="0"/>
              <a:t>Software projects involve multiple roles:</a:t>
            </a:r>
          </a:p>
          <a:p>
            <a:pPr lvl="1"/>
            <a:r>
              <a:rPr lang="en-GB" dirty="0"/>
              <a:t>Programmers</a:t>
            </a:r>
          </a:p>
          <a:p>
            <a:pPr lvl="1"/>
            <a:r>
              <a:rPr lang="en-GB" dirty="0"/>
              <a:t>Designers</a:t>
            </a:r>
          </a:p>
          <a:p>
            <a:pPr lvl="1"/>
            <a:r>
              <a:rPr lang="en-GB" dirty="0"/>
              <a:t>Testers</a:t>
            </a:r>
          </a:p>
          <a:p>
            <a:pPr lvl="1"/>
            <a:r>
              <a:rPr lang="en-GB" dirty="0"/>
              <a:t>Project managers</a:t>
            </a:r>
          </a:p>
          <a:p>
            <a:r>
              <a:rPr lang="en-GB" dirty="0"/>
              <a:t>Team members must communicate to:</a:t>
            </a:r>
          </a:p>
          <a:p>
            <a:pPr lvl="1"/>
            <a:r>
              <a:rPr lang="en-GB" dirty="0"/>
              <a:t>share progress</a:t>
            </a:r>
          </a:p>
          <a:p>
            <a:pPr lvl="1"/>
            <a:r>
              <a:rPr lang="en-GB" dirty="0"/>
              <a:t>report issues</a:t>
            </a:r>
          </a:p>
          <a:p>
            <a:pPr lvl="1"/>
            <a:r>
              <a:rPr lang="en-GB" dirty="0"/>
              <a:t>coordinate tasks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47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41280-643D-28B1-8E60-644EDCCDC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Key Reasons Communication Is Critical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79FCF-E185-7775-DBF8-60415753E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3. Preventing Errors</a:t>
            </a:r>
            <a:endParaRPr lang="en-GB" dirty="0"/>
          </a:p>
          <a:p>
            <a:r>
              <a:rPr lang="en-GB" dirty="0"/>
              <a:t>Miscommunication can lead to:</a:t>
            </a:r>
          </a:p>
          <a:p>
            <a:pPr lvl="1"/>
            <a:r>
              <a:rPr lang="en-GB" dirty="0"/>
              <a:t>incorrect features</a:t>
            </a:r>
          </a:p>
          <a:p>
            <a:pPr lvl="1"/>
            <a:r>
              <a:rPr lang="en-GB" dirty="0"/>
              <a:t>bugs</a:t>
            </a:r>
          </a:p>
          <a:p>
            <a:pPr lvl="1"/>
            <a:r>
              <a:rPr lang="en-GB" dirty="0"/>
              <a:t>duplicated work</a:t>
            </a:r>
          </a:p>
          <a:p>
            <a:pPr lvl="1"/>
            <a:r>
              <a:rPr lang="en-GB" dirty="0"/>
              <a:t>wasted time</a:t>
            </a:r>
          </a:p>
          <a:p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77FA86-65B3-E219-4204-0F859F98A422}"/>
              </a:ext>
            </a:extLst>
          </p:cNvPr>
          <p:cNvGrpSpPr/>
          <p:nvPr/>
        </p:nvGrpSpPr>
        <p:grpSpPr>
          <a:xfrm>
            <a:off x="4118344" y="3150615"/>
            <a:ext cx="5446357" cy="3611692"/>
            <a:chOff x="6308651" y="1321815"/>
            <a:chExt cx="5446357" cy="3611692"/>
          </a:xfrm>
        </p:grpSpPr>
        <p:sp>
          <p:nvSpPr>
            <p:cNvPr id="4" name="MyShape">
              <a:extLst>
                <a:ext uri="{FF2B5EF4-FFF2-40B4-BE49-F238E27FC236}">
                  <a16:creationId xmlns:a16="http://schemas.microsoft.com/office/drawing/2014/main" id="{168E2D40-91E8-2464-B06B-3D8BA4CCFA1E}"/>
                </a:ext>
              </a:extLst>
            </p:cNvPr>
            <p:cNvSpPr/>
            <p:nvPr/>
          </p:nvSpPr>
          <p:spPr>
            <a:xfrm>
              <a:off x="6308651" y="2745673"/>
              <a:ext cx="3352304" cy="2187834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Research </a:t>
              </a:r>
              <a:r>
                <a:rPr lang="en-GB" b="1" dirty="0">
                  <a:solidFill>
                    <a:srgbClr val="FF0000"/>
                  </a:solidFill>
                </a:rPr>
                <a:t>The Mars Climate Orbiter </a:t>
              </a:r>
              <a:r>
                <a:rPr lang="en-GB" dirty="0">
                  <a:solidFill>
                    <a:schemeClr val="tx1"/>
                  </a:solidFill>
                </a:rPr>
                <a:t>(1999)</a:t>
              </a:r>
            </a:p>
            <a:p>
              <a:pPr algn="ctr"/>
              <a:endParaRPr lang="en-GB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  <a:p>
              <a:pPr algn="ctr"/>
              <a:r>
                <a:rPr lang="en-GB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And write a quick summary in your OneNote workbook (5 mins)</a:t>
              </a:r>
            </a:p>
          </p:txBody>
        </p:sp>
        <p:pic>
          <p:nvPicPr>
            <p:cNvPr id="3074" name="Picture 2" descr="Mars Climate Orbiter - artist depiction - climate-orbiter-browse - PICRYL -  Public Domain Media Search Engine Public Domain Search">
              <a:extLst>
                <a:ext uri="{FF2B5EF4-FFF2-40B4-BE49-F238E27FC236}">
                  <a16:creationId xmlns:a16="http://schemas.microsoft.com/office/drawing/2014/main" id="{67F8F1AB-238E-FFCE-317A-C3C1E58DB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55816">
              <a:off x="9202382" y="1321815"/>
              <a:ext cx="2552626" cy="1924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A20677BA-49D6-62FB-BC3E-21C728F21FE8}"/>
              </a:ext>
            </a:extLst>
          </p:cNvPr>
          <p:cNvSpPr/>
          <p:nvPr/>
        </p:nvSpPr>
        <p:spPr>
          <a:xfrm>
            <a:off x="10132991" y="164623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6F329195-8517-B9BB-4148-4E9B839EA421}"/>
              </a:ext>
            </a:extLst>
          </p:cNvPr>
          <p:cNvSpPr/>
          <p:nvPr/>
        </p:nvSpPr>
        <p:spPr>
          <a:xfrm>
            <a:off x="10540627" y="283726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8" name="OneNote">
            <a:extLst>
              <a:ext uri="{FF2B5EF4-FFF2-40B4-BE49-F238E27FC236}">
                <a16:creationId xmlns:a16="http://schemas.microsoft.com/office/drawing/2014/main" id="{5D751551-3841-DB92-2599-397C3ADAE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688" y="572000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6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EA26265-FA25-DCE1-0F55-F29590C2D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753" y="0"/>
            <a:ext cx="6858000" cy="6858000"/>
          </a:xfrm>
          <a:prstGeom prst="rect">
            <a:avLst/>
          </a:prstGeom>
        </p:spPr>
      </p:pic>
      <p:sp>
        <p:nvSpPr>
          <p:cNvPr id="8" name="MyShape">
            <a:extLst>
              <a:ext uri="{FF2B5EF4-FFF2-40B4-BE49-F238E27FC236}">
                <a16:creationId xmlns:a16="http://schemas.microsoft.com/office/drawing/2014/main" id="{BFC006E6-197A-A6CA-DC3F-631A13316FCE}"/>
              </a:ext>
            </a:extLst>
          </p:cNvPr>
          <p:cNvSpPr/>
          <p:nvPr/>
        </p:nvSpPr>
        <p:spPr>
          <a:xfrm>
            <a:off x="376816" y="1336511"/>
            <a:ext cx="2557769" cy="337371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rgbClr val="000000"/>
                </a:solidFill>
                <a:latin typeface="Trebuchet MS" panose="020B0603020202020204" pitchFamily="34" charset="0"/>
              </a:rPr>
              <a:t>$193</a:t>
            </a:r>
          </a:p>
          <a:p>
            <a:pPr algn="ctr"/>
            <a:r>
              <a:rPr lang="en-GB" sz="4400" dirty="0">
                <a:solidFill>
                  <a:srgbClr val="000000"/>
                </a:solidFill>
                <a:latin typeface="Trebuchet MS" panose="020B0603020202020204" pitchFamily="34" charset="0"/>
              </a:rPr>
              <a:t>million wasted!</a:t>
            </a:r>
          </a:p>
        </p:txBody>
      </p:sp>
    </p:spTree>
    <p:extLst>
      <p:ext uri="{BB962C8B-B14F-4D97-AF65-F5344CB8AC3E}">
        <p14:creationId xmlns:p14="http://schemas.microsoft.com/office/powerpoint/2010/main" val="78593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9EAC-D5E7-4B73-DED6-457A53018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Key Reasons Communication Is Critical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D178B-C9CE-4CE8-BAE4-4FA4A066F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4. Maintaining Software</a:t>
            </a:r>
            <a:endParaRPr lang="en-GB" dirty="0"/>
          </a:p>
          <a:p>
            <a:r>
              <a:rPr lang="en-GB" dirty="0"/>
              <a:t>Code must often be maintained by other developers.</a:t>
            </a:r>
          </a:p>
          <a:p>
            <a:r>
              <a:rPr lang="en-GB" dirty="0"/>
              <a:t>Good communication includes:</a:t>
            </a:r>
          </a:p>
          <a:p>
            <a:pPr lvl="1"/>
            <a:r>
              <a:rPr lang="en-GB" dirty="0"/>
              <a:t>clear documentation</a:t>
            </a:r>
          </a:p>
          <a:p>
            <a:pPr lvl="1"/>
            <a:r>
              <a:rPr lang="en-GB" dirty="0"/>
              <a:t>comments</a:t>
            </a:r>
          </a:p>
          <a:p>
            <a:pPr lvl="1"/>
            <a:r>
              <a:rPr lang="en-GB" dirty="0"/>
              <a:t>clear commit messages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89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581A-F55E-BE86-1499-E1124D1BE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Real Impact of Poor Communication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D44830-F335-2E6F-6346-CD516AFD0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9610"/>
              </p:ext>
            </p:extLst>
          </p:nvPr>
        </p:nvGraphicFramePr>
        <p:xfrm>
          <a:off x="370368" y="2055536"/>
          <a:ext cx="9028814" cy="3017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29492">
                  <a:extLst>
                    <a:ext uri="{9D8B030D-6E8A-4147-A177-3AD203B41FA5}">
                      <a16:colId xmlns:a16="http://schemas.microsoft.com/office/drawing/2014/main" val="274304883"/>
                    </a:ext>
                  </a:extLst>
                </a:gridCol>
                <a:gridCol w="5199322">
                  <a:extLst>
                    <a:ext uri="{9D8B030D-6E8A-4147-A177-3AD203B41FA5}">
                      <a16:colId xmlns:a16="http://schemas.microsoft.com/office/drawing/2014/main" val="22184812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Impact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809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Time delays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Developers misunderstand requirements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93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Financial loss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Company must rebuild features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779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Reputational damage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/>
                        <a:t>Buggy release damages trust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82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/>
                        <a:t>Project failure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/>
                        <a:t>Software never launches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765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830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2B09D9-C455-2C28-504C-160A23AF0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5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18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9BDAC-29C7-1C25-754E-9F998E1C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Activity 1 – Software Disaster 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0B7C4-2499-B35A-C57D-6FE53995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Research the issues surrounding the launch of </a:t>
            </a:r>
            <a:r>
              <a:rPr lang="en-GB" dirty="0">
                <a:solidFill>
                  <a:srgbClr val="FF0000"/>
                </a:solidFill>
              </a:rPr>
              <a:t>Cyberpunk 2077</a:t>
            </a:r>
          </a:p>
          <a:p>
            <a:r>
              <a:rPr lang="en-GB" dirty="0"/>
              <a:t>Write up in your OneNote Worksheet:</a:t>
            </a:r>
          </a:p>
          <a:p>
            <a:pPr lvl="1"/>
            <a:r>
              <a:rPr lang="en-GB" dirty="0"/>
              <a:t>What communication failed?</a:t>
            </a:r>
          </a:p>
          <a:p>
            <a:pPr lvl="1"/>
            <a:r>
              <a:rPr lang="en-GB" dirty="0"/>
              <a:t>Who needed the information?</a:t>
            </a:r>
          </a:p>
          <a:p>
            <a:pPr lvl="1"/>
            <a:r>
              <a:rPr lang="en-GB" dirty="0"/>
              <a:t>What was the impact?</a:t>
            </a:r>
          </a:p>
          <a:p>
            <a:pPr lvl="1"/>
            <a:r>
              <a:rPr lang="en-GB" dirty="0"/>
              <a:t>What would better communication have looked like?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78C0509-00C3-BCA1-169F-3E193CE25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617828"/>
              </p:ext>
            </p:extLst>
          </p:nvPr>
        </p:nvGraphicFramePr>
        <p:xfrm>
          <a:off x="2656367" y="4989224"/>
          <a:ext cx="5924107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5391">
                  <a:extLst>
                    <a:ext uri="{9D8B030D-6E8A-4147-A177-3AD203B41FA5}">
                      <a16:colId xmlns:a16="http://schemas.microsoft.com/office/drawing/2014/main" val="4138030967"/>
                    </a:ext>
                  </a:extLst>
                </a:gridCol>
                <a:gridCol w="4348716">
                  <a:extLst>
                    <a:ext uri="{9D8B030D-6E8A-4147-A177-3AD203B41FA5}">
                      <a16:colId xmlns:a16="http://schemas.microsoft.com/office/drawing/2014/main" val="40047786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Factor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207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Method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meeting, email, report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727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Audience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developers, 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2357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earlier in project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691193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CB0DDC71-B9B7-0717-90EF-182A02235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19116">
            <a:off x="8680521" y="2754409"/>
            <a:ext cx="2445306" cy="3429000"/>
          </a:xfrm>
          <a:prstGeom prst="rect">
            <a:avLst/>
          </a:prstGeom>
        </p:spPr>
      </p:pic>
      <p:pic>
        <p:nvPicPr>
          <p:cNvPr id="14" name="OneNote">
            <a:extLst>
              <a:ext uri="{FF2B5EF4-FFF2-40B4-BE49-F238E27FC236}">
                <a16:creationId xmlns:a16="http://schemas.microsoft.com/office/drawing/2014/main" id="{FCA4806A-EBC7-5EE2-E663-91BC5CA51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250" y="577053"/>
            <a:ext cx="812806" cy="812806"/>
          </a:xfrm>
          <a:prstGeom prst="rect">
            <a:avLst/>
          </a:prstGeom>
        </p:spPr>
      </p:pic>
      <p:sp>
        <p:nvSpPr>
          <p:cNvPr id="15" name="Working Independently">
            <a:extLst>
              <a:ext uri="{FF2B5EF4-FFF2-40B4-BE49-F238E27FC236}">
                <a16:creationId xmlns:a16="http://schemas.microsoft.com/office/drawing/2014/main" id="{66BBCA74-96DE-213C-B3BD-FCF01B2B2326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16" name="Minutes display">
            <a:extLst>
              <a:ext uri="{FF2B5EF4-FFF2-40B4-BE49-F238E27FC236}">
                <a16:creationId xmlns:a16="http://schemas.microsoft.com/office/drawing/2014/main" id="{066D8A3A-400F-4F74-8C57-946EAC9BF9CD}"/>
              </a:ext>
            </a:extLst>
          </p:cNvPr>
          <p:cNvSpPr/>
          <p:nvPr/>
        </p:nvSpPr>
        <p:spPr>
          <a:xfrm>
            <a:off x="10841939" y="268955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4" name="txtTimer">
            <a:extLst>
              <a:ext uri="{FF2B5EF4-FFF2-40B4-BE49-F238E27FC236}">
                <a16:creationId xmlns:a16="http://schemas.microsoft.com/office/drawing/2014/main" id="{1335A63B-A645-BAEB-CEB2-EED28ED6CF96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03:52</a:t>
            </a:r>
          </a:p>
        </p:txBody>
      </p:sp>
    </p:spTree>
    <p:extLst>
      <p:ext uri="{BB962C8B-B14F-4D97-AF65-F5344CB8AC3E}">
        <p14:creationId xmlns:p14="http://schemas.microsoft.com/office/powerpoint/2010/main" val="4001686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CC7A99-EE48-FB21-6EEE-937497B87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428" y="0"/>
            <a:ext cx="10287000" cy="6858000"/>
          </a:xfrm>
          <a:prstGeom prst="rect">
            <a:avLst/>
          </a:prstGeom>
        </p:spPr>
      </p:pic>
      <p:sp>
        <p:nvSpPr>
          <p:cNvPr id="2" name="txtTimer">
            <a:extLst>
              <a:ext uri="{FF2B5EF4-FFF2-40B4-BE49-F238E27FC236}">
                <a16:creationId xmlns:a16="http://schemas.microsoft.com/office/drawing/2014/main" id="{4F67168C-6819-CB32-BB1F-5C01E30B10BB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03:10</a:t>
            </a:r>
          </a:p>
        </p:txBody>
      </p:sp>
    </p:spTree>
    <p:extLst>
      <p:ext uri="{BB962C8B-B14F-4D97-AF65-F5344CB8AC3E}">
        <p14:creationId xmlns:p14="http://schemas.microsoft.com/office/powerpoint/2010/main" val="1689727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AA423-F34C-04FC-2AEB-594524A92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Activity 2 - Communication Methods Research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DD14DB0-0CCF-EB5A-D631-AB45DD553A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47777" y="1354190"/>
            <a:ext cx="7017487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/>
              <a:t>These are six forms of communication used within Computing</a:t>
            </a:r>
          </a:p>
          <a:p>
            <a:pPr marL="9144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Interpersonal</a:t>
            </a:r>
          </a:p>
          <a:p>
            <a:pPr marL="9144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Verbal</a:t>
            </a:r>
          </a:p>
          <a:p>
            <a:pPr marL="9144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Non-verbal</a:t>
            </a:r>
          </a:p>
          <a:p>
            <a:pPr marL="9144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Written</a:t>
            </a:r>
          </a:p>
          <a:p>
            <a:pPr marL="9144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Presentations</a:t>
            </a:r>
          </a:p>
          <a:p>
            <a:pPr marL="9144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dirty="0"/>
              <a:t>Release Notes</a:t>
            </a:r>
          </a:p>
          <a:p>
            <a:pPr marL="914400" lvl="1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en-US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/>
              <a:t>For each one: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/>
              <a:t>Research a definition of what it means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/>
              <a:t>An example of how it is used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/>
              <a:t>Strengths and limitations</a:t>
            </a: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8C37479D-03CE-F88C-2039-B107D6DB9C24}"/>
              </a:ext>
            </a:extLst>
          </p:cNvPr>
          <p:cNvSpPr/>
          <p:nvPr/>
        </p:nvSpPr>
        <p:spPr>
          <a:xfrm>
            <a:off x="10084227" y="1723806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67975C20-ADF7-D3CC-356D-9B15D15B8978}"/>
              </a:ext>
            </a:extLst>
          </p:cNvPr>
          <p:cNvSpPr/>
          <p:nvPr/>
        </p:nvSpPr>
        <p:spPr>
          <a:xfrm>
            <a:off x="10491865" y="269948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7" name="OneNote">
            <a:extLst>
              <a:ext uri="{FF2B5EF4-FFF2-40B4-BE49-F238E27FC236}">
                <a16:creationId xmlns:a16="http://schemas.microsoft.com/office/drawing/2014/main" id="{ADB89B38-7EB4-947E-BB43-DBAE1C491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347" y="609017"/>
            <a:ext cx="812806" cy="812806"/>
          </a:xfrm>
          <a:prstGeom prst="rect">
            <a:avLst/>
          </a:prstGeom>
        </p:spPr>
      </p:pic>
      <p:sp>
        <p:nvSpPr>
          <p:cNvPr id="3" name="txtTimer">
            <a:extLst>
              <a:ext uri="{FF2B5EF4-FFF2-40B4-BE49-F238E27FC236}">
                <a16:creationId xmlns:a16="http://schemas.microsoft.com/office/drawing/2014/main" id="{6D7A7A8D-E079-FB41-1E02-3A38F36A1D88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03:07</a:t>
            </a:r>
          </a:p>
        </p:txBody>
      </p:sp>
    </p:spTree>
    <p:extLst>
      <p:ext uri="{BB962C8B-B14F-4D97-AF65-F5344CB8AC3E}">
        <p14:creationId xmlns:p14="http://schemas.microsoft.com/office/powerpoint/2010/main" val="136319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D3AB-0749-A9F2-65F3-148DB254F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2FE5E-782F-EE85-4429-8589B551E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74163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Why is communication important in coding?</a:t>
            </a:r>
          </a:p>
        </p:txBody>
      </p:sp>
      <p:pic>
        <p:nvPicPr>
          <p:cNvPr id="4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DABD90E3-E08F-2C76-E810-75294C638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30446" y="-181054"/>
            <a:ext cx="6466889" cy="6466889"/>
          </a:xfrm>
          <a:prstGeom prst="rect">
            <a:avLst/>
          </a:prstGeom>
        </p:spPr>
      </p:pic>
      <p:sp>
        <p:nvSpPr>
          <p:cNvPr id="5" name="txtTimer">
            <a:extLst>
              <a:ext uri="{FF2B5EF4-FFF2-40B4-BE49-F238E27FC236}">
                <a16:creationId xmlns:a16="http://schemas.microsoft.com/office/drawing/2014/main" id="{7DF62780-40FD-B900-B2AC-12D2C0823A2A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00:00</a:t>
            </a:r>
          </a:p>
        </p:txBody>
      </p:sp>
    </p:spTree>
    <p:extLst>
      <p:ext uri="{BB962C8B-B14F-4D97-AF65-F5344CB8AC3E}">
        <p14:creationId xmlns:p14="http://schemas.microsoft.com/office/powerpoint/2010/main" val="15416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F61F-63AC-B634-7F73-A3B6A94D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93D06-A0E1-CD14-263A-BA33DFAC3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Complete the Key Vocabulary grid</a:t>
            </a:r>
          </a:p>
          <a:p>
            <a:r>
              <a:rPr lang="en-GB" dirty="0"/>
              <a:t>Write a </a:t>
            </a:r>
            <a:r>
              <a:rPr lang="en-GB" b="1" dirty="0"/>
              <a:t>structured paragraph</a:t>
            </a:r>
            <a:r>
              <a:rPr lang="en-GB" dirty="0"/>
              <a:t> explaining:</a:t>
            </a:r>
          </a:p>
          <a:p>
            <a:pPr lvl="1"/>
            <a:r>
              <a:rPr lang="en-GB" dirty="0"/>
              <a:t>why communication is important in coding</a:t>
            </a:r>
          </a:p>
          <a:p>
            <a:pPr lvl="1"/>
            <a:r>
              <a:rPr lang="en-GB" dirty="0"/>
              <a:t>what happens if communication fails</a:t>
            </a:r>
          </a:p>
          <a:p>
            <a:pPr lvl="1"/>
            <a:r>
              <a:rPr lang="en-GB" dirty="0"/>
              <a:t>examples of communication used in software teams</a:t>
            </a:r>
          </a:p>
          <a:p>
            <a:r>
              <a:rPr lang="en-GB" dirty="0"/>
              <a:t>Describe at least </a:t>
            </a:r>
            <a:r>
              <a:rPr lang="en-GB" b="1" dirty="0"/>
              <a:t>three communication methods</a:t>
            </a:r>
            <a:r>
              <a:rPr lang="en-GB" dirty="0"/>
              <a:t>, including:</a:t>
            </a:r>
          </a:p>
          <a:p>
            <a:pPr lvl="1"/>
            <a:r>
              <a:rPr lang="en-GB" dirty="0"/>
              <a:t>definition</a:t>
            </a:r>
          </a:p>
          <a:p>
            <a:pPr lvl="1"/>
            <a:r>
              <a:rPr lang="en-GB" dirty="0"/>
              <a:t>example in a coding environment</a:t>
            </a:r>
          </a:p>
          <a:p>
            <a:pPr lvl="1"/>
            <a:r>
              <a:rPr lang="en-GB" dirty="0"/>
              <a:t>strengths and limitations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E4792A53-B030-F353-3438-461C78294E0D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EEDE7A43-F418-37DD-29CB-E1862869D2B2}"/>
              </a:ext>
            </a:extLst>
          </p:cNvPr>
          <p:cNvSpPr/>
          <p:nvPr/>
        </p:nvSpPr>
        <p:spPr>
          <a:xfrm>
            <a:off x="10469483" y="269948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15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D88B4221-63A8-BA0F-0C4D-F6C6AF81E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464" y="320675"/>
            <a:ext cx="812806" cy="812806"/>
          </a:xfrm>
          <a:prstGeom prst="rect">
            <a:avLst/>
          </a:prstGeom>
        </p:spPr>
      </p:pic>
      <p:sp>
        <p:nvSpPr>
          <p:cNvPr id="7" name="txtTimer">
            <a:extLst>
              <a:ext uri="{FF2B5EF4-FFF2-40B4-BE49-F238E27FC236}">
                <a16:creationId xmlns:a16="http://schemas.microsoft.com/office/drawing/2014/main" id="{E07109AE-42B1-DEDC-EDE2-02E1EFBAA75D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TIME UP!</a:t>
            </a:r>
          </a:p>
        </p:txBody>
      </p:sp>
    </p:spTree>
    <p:extLst>
      <p:ext uri="{BB962C8B-B14F-4D97-AF65-F5344CB8AC3E}">
        <p14:creationId xmlns:p14="http://schemas.microsoft.com/office/powerpoint/2010/main" val="1667862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254</TotalTime>
  <Words>913</Words>
  <Application>Microsoft Office PowerPoint</Application>
  <PresentationFormat>Widescreen</PresentationFormat>
  <Paragraphs>181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Courier New</vt:lpstr>
      <vt:lpstr>Impact</vt:lpstr>
      <vt:lpstr>Trebuchet MS</vt:lpstr>
      <vt:lpstr>Office Theme</vt:lpstr>
      <vt:lpstr>Unit 5 Lesson 01</vt:lpstr>
      <vt:lpstr>PowerPoint Presentation</vt:lpstr>
      <vt:lpstr>Reflect</vt:lpstr>
      <vt:lpstr>Reflect</vt:lpstr>
      <vt:lpstr>Learning Objectives</vt:lpstr>
      <vt:lpstr>Key Vocabulary</vt:lpstr>
      <vt:lpstr>Why Communication Matters</vt:lpstr>
      <vt:lpstr>Key Reasons Communication is Critical</vt:lpstr>
      <vt:lpstr>Key Reasons Communication Is Critical</vt:lpstr>
      <vt:lpstr>Key Reasons Communication Is Critical</vt:lpstr>
      <vt:lpstr>PowerPoint Presentation</vt:lpstr>
      <vt:lpstr>Key Reasons Communication Is Critical</vt:lpstr>
      <vt:lpstr>Real Impact of Poor Communication</vt:lpstr>
      <vt:lpstr>PowerPoint Presentation</vt:lpstr>
      <vt:lpstr>Activity 1 – Software Disaster Case Study</vt:lpstr>
      <vt:lpstr>PowerPoint Presentation</vt:lpstr>
      <vt:lpstr>Activity 2 - Communication Methods Research</vt:lpstr>
      <vt:lpstr>Plenary</vt:lpstr>
      <vt:lpstr>Workbook 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2026-03-04T09:39:21Z</dcterms:created>
  <dcterms:modified xsi:type="dcterms:W3CDTF">2026-04-22T10:55:06Z</dcterms:modified>
</cp:coreProperties>
</file>