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84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3" r:id="rId19"/>
    <p:sldId id="280" r:id="rId20"/>
    <p:sldId id="281" r:id="rId21"/>
    <p:sldId id="282" r:id="rId22"/>
    <p:sldId id="26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8B9E58-9D66-48E6-86F9-6FFA6EF8B2DE}" v="2" dt="2026-07-07T16:30:28.7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undo custSel addSld delSld modSld delMainMaster">
      <pc:chgData name="Simon Rundell" userId="02f36d3d-9692-43c5-873c-1a596eba61c5" providerId="ADAL" clId="{E495193B-C273-4421-898B-4796DEC811A2}" dt="2026-07-07T16:30:32.002" v="6" actId="207"/>
      <pc:docMkLst>
        <pc:docMk/>
      </pc:docMkLst>
      <pc:sldChg chg="addSp delSp mod">
        <pc:chgData name="Simon Rundell" userId="02f36d3d-9692-43c5-873c-1a596eba61c5" providerId="ADAL" clId="{E495193B-C273-4421-898B-4796DEC811A2}" dt="2026-07-07T16:30:04.833" v="1" actId="22"/>
        <pc:sldMkLst>
          <pc:docMk/>
          <pc:sldMk cId="580146339" sldId="257"/>
        </pc:sldMkLst>
        <pc:spChg chg="add del">
          <ac:chgData name="Simon Rundell" userId="02f36d3d-9692-43c5-873c-1a596eba61c5" providerId="ADAL" clId="{E495193B-C273-4421-898B-4796DEC811A2}" dt="2026-07-07T16:30:04.833" v="1" actId="22"/>
          <ac:spMkLst>
            <pc:docMk/>
            <pc:sldMk cId="580146339" sldId="257"/>
            <ac:spMk id="4" creationId="{83ACDDDE-A90F-FD96-7C7B-5CEBA02626BD}"/>
          </ac:spMkLst>
        </pc:spChg>
      </pc:sldChg>
      <pc:sldChg chg="del">
        <pc:chgData name="Simon Rundell" userId="02f36d3d-9692-43c5-873c-1a596eba61c5" providerId="ADAL" clId="{E495193B-C273-4421-898B-4796DEC811A2}" dt="2026-07-07T16:30:22.117" v="3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30:32.002" v="6" actId="207"/>
        <pc:sldMkLst>
          <pc:docMk/>
          <pc:sldMk cId="1973538138" sldId="284"/>
        </pc:sldMkLst>
        <pc:spChg chg="mod">
          <ac:chgData name="Simon Rundell" userId="02f36d3d-9692-43c5-873c-1a596eba61c5" providerId="ADAL" clId="{E495193B-C273-4421-898B-4796DEC811A2}" dt="2026-07-07T16:30:32.002" v="6" actId="207"/>
          <ac:spMkLst>
            <pc:docMk/>
            <pc:sldMk cId="1973538138" sldId="284"/>
            <ac:spMk id="3" creationId="{44BE340F-1537-1DD8-A4C0-90C99D913A49}"/>
          </ac:spMkLst>
        </pc:spChg>
      </pc:sldChg>
      <pc:sldMasterChg chg="del delSldLayout">
        <pc:chgData name="Simon Rundell" userId="02f36d3d-9692-43c5-873c-1a596eba61c5" providerId="ADAL" clId="{E495193B-C273-4421-898B-4796DEC811A2}" dt="2026-07-07T16:30:22.117" v="3" actId="47"/>
        <pc:sldMasterMkLst>
          <pc:docMk/>
          <pc:sldMasterMk cId="252042275" sldId="2147483658"/>
        </pc:sldMasterMkLst>
        <pc:sldLayoutChg chg="del">
          <pc:chgData name="Simon Rundell" userId="02f36d3d-9692-43c5-873c-1a596eba61c5" providerId="ADAL" clId="{E495193B-C273-4421-898B-4796DEC811A2}" dt="2026-07-07T16:30:22.117" v="3" actId="47"/>
          <pc:sldLayoutMkLst>
            <pc:docMk/>
            <pc:sldMasterMk cId="252042275" sldId="2147483658"/>
            <pc:sldLayoutMk cId="319647137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2565-0C80-B0C4-6008-D01CD87401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Lesson 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4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j4bmer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53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By the end of this lesson you will be able to:</a:t>
            </a:r>
          </a:p>
          <a:p>
            <a:pPr lvl="1"/>
            <a:r>
              <a:rPr lang="en-GB" dirty="0"/>
              <a:t>Choose an appropriate communication method for different situations in a software project.</a:t>
            </a:r>
          </a:p>
          <a:p>
            <a:pPr lvl="1"/>
            <a:r>
              <a:rPr lang="en-GB" dirty="0"/>
              <a:t>Adapt communication for different audiences (</a:t>
            </a:r>
            <a:r>
              <a:rPr lang="en-GB" b="1" dirty="0">
                <a:solidFill>
                  <a:srgbClr val="FF0000"/>
                </a:solidFill>
              </a:rPr>
              <a:t>technical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non-technical</a:t>
            </a:r>
            <a:r>
              <a:rPr lang="en-GB" dirty="0"/>
              <a:t>).</a:t>
            </a:r>
          </a:p>
          <a:p>
            <a:pPr lvl="1"/>
            <a:r>
              <a:rPr lang="en-GB" dirty="0"/>
              <a:t>Demonstrate active listening skills during discussions.</a:t>
            </a:r>
          </a:p>
          <a:p>
            <a:pPr lvl="1"/>
            <a:r>
              <a:rPr lang="en-GB" dirty="0"/>
              <a:t>Explain how misunderstandings occur in development teams.</a:t>
            </a:r>
          </a:p>
          <a:p>
            <a:pPr lvl="1"/>
            <a:r>
              <a:rPr lang="en-GB" dirty="0"/>
              <a:t>Present information clearly using appropriate language and tone.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62EF0BC-75DA-1327-7901-3C82EFB49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314659"/>
              </p:ext>
            </p:extLst>
          </p:nvPr>
        </p:nvGraphicFramePr>
        <p:xfrm>
          <a:off x="394580" y="1783080"/>
          <a:ext cx="9111560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5780">
                  <a:extLst>
                    <a:ext uri="{9D8B030D-6E8A-4147-A177-3AD203B41FA5}">
                      <a16:colId xmlns:a16="http://schemas.microsoft.com/office/drawing/2014/main" val="2832714845"/>
                    </a:ext>
                  </a:extLst>
                </a:gridCol>
                <a:gridCol w="4555780">
                  <a:extLst>
                    <a:ext uri="{9D8B030D-6E8A-4147-A177-3AD203B41FA5}">
                      <a16:colId xmlns:a16="http://schemas.microsoft.com/office/drawing/2014/main" val="40466662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Definition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08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5763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Stakeholder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13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Technical 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660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Non-technical 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975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Jargon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641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Active Listening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472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Clarifying Questions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02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Summarising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984237"/>
                  </a:ext>
                </a:extLst>
              </a:tr>
            </a:tbl>
          </a:graphicData>
        </a:graphic>
      </p:graphicFrame>
      <p:pic>
        <p:nvPicPr>
          <p:cNvPr id="6" name="OneNote">
            <a:extLst>
              <a:ext uri="{FF2B5EF4-FFF2-40B4-BE49-F238E27FC236}">
                <a16:creationId xmlns:a16="http://schemas.microsoft.com/office/drawing/2014/main" id="{074CFA48-3EBB-9C20-F9C4-F6FC2584D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504" y="478882"/>
            <a:ext cx="812806" cy="812806"/>
          </a:xfrm>
          <a:prstGeom prst="rect">
            <a:avLst/>
          </a:prstGeom>
        </p:spPr>
      </p:pic>
      <p:sp>
        <p:nvSpPr>
          <p:cNvPr id="7" name="MyShape">
            <a:extLst>
              <a:ext uri="{FF2B5EF4-FFF2-40B4-BE49-F238E27FC236}">
                <a16:creationId xmlns:a16="http://schemas.microsoft.com/office/drawing/2014/main" id="{417AB1E1-78E2-34E3-F789-F0762B324967}"/>
              </a:ext>
            </a:extLst>
          </p:cNvPr>
          <p:cNvSpPr/>
          <p:nvPr/>
        </p:nvSpPr>
        <p:spPr>
          <a:xfrm>
            <a:off x="10012071" y="1646238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Complete during the lesson                    in OneNote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0870-A060-ADFD-5205-FA133214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Scenario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BEEC0-E482-D575-E316-8F19DDE68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Software developers communicate with many different people during a project.</a:t>
            </a:r>
          </a:p>
          <a:p>
            <a:r>
              <a:rPr lang="en-GB" dirty="0"/>
              <a:t>Different situations require </a:t>
            </a:r>
            <a:r>
              <a:rPr lang="en-GB" b="1" dirty="0">
                <a:solidFill>
                  <a:srgbClr val="FF0000"/>
                </a:solidFill>
              </a:rPr>
              <a:t>different communication methods.</a:t>
            </a:r>
          </a:p>
          <a:p>
            <a:r>
              <a:rPr lang="en-GB" dirty="0"/>
              <a:t>Examples of communication methods include:</a:t>
            </a:r>
          </a:p>
          <a:p>
            <a:pPr lvl="1"/>
            <a:r>
              <a:rPr lang="en-GB" dirty="0"/>
              <a:t>Email</a:t>
            </a:r>
          </a:p>
          <a:p>
            <a:pPr lvl="1"/>
            <a:r>
              <a:rPr lang="en-GB" dirty="0"/>
              <a:t>Face-to-face meeting</a:t>
            </a:r>
          </a:p>
          <a:p>
            <a:pPr lvl="1"/>
            <a:r>
              <a:rPr lang="en-GB" dirty="0"/>
              <a:t>Video call</a:t>
            </a:r>
          </a:p>
          <a:p>
            <a:pPr lvl="1"/>
            <a:r>
              <a:rPr lang="en-GB" dirty="0"/>
              <a:t>Instant message / chat / Slack / Teams / Discord</a:t>
            </a:r>
          </a:p>
          <a:p>
            <a:pPr lvl="1"/>
            <a:r>
              <a:rPr lang="en-GB" dirty="0"/>
              <a:t>Written documentation</a:t>
            </a:r>
          </a:p>
          <a:p>
            <a:pPr lvl="1"/>
            <a:r>
              <a:rPr lang="en-GB" dirty="0"/>
              <a:t>Issue tracker or bug report system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55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7B4B-0BD1-F96E-8B1F-313B5B575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Scenario Matching Starter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12F08-1603-3780-4EB6-55C61D125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863" y="1378830"/>
            <a:ext cx="9452211" cy="884536"/>
          </a:xfrm>
        </p:spPr>
        <p:txBody>
          <a:bodyPr/>
          <a:lstStyle/>
          <a:p>
            <a:r>
              <a:rPr lang="en-GB" dirty="0"/>
              <a:t>Match each scenario to the communication method you think would work best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99949D-EC43-19D7-34C4-1F8671C28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659253"/>
              </p:ext>
            </p:extLst>
          </p:nvPr>
        </p:nvGraphicFramePr>
        <p:xfrm>
          <a:off x="0" y="2747930"/>
          <a:ext cx="9150474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0158">
                  <a:extLst>
                    <a:ext uri="{9D8B030D-6E8A-4147-A177-3AD203B41FA5}">
                      <a16:colId xmlns:a16="http://schemas.microsoft.com/office/drawing/2014/main" val="1237748622"/>
                    </a:ext>
                  </a:extLst>
                </a:gridCol>
                <a:gridCol w="3004030">
                  <a:extLst>
                    <a:ext uri="{9D8B030D-6E8A-4147-A177-3AD203B41FA5}">
                      <a16:colId xmlns:a16="http://schemas.microsoft.com/office/drawing/2014/main" val="1672350228"/>
                    </a:ext>
                  </a:extLst>
                </a:gridCol>
                <a:gridCol w="3096286">
                  <a:extLst>
                    <a:ext uri="{9D8B030D-6E8A-4147-A177-3AD203B41FA5}">
                      <a16:colId xmlns:a16="http://schemas.microsoft.com/office/drawing/2014/main" val="25092578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Scenario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Best Communication Method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Why is this method appropriate?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364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 client wants clarification about how a feature works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917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 team is planning tasks for the next development sprint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77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 user has reported a bug in the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30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 developer must explain a delay in completing a task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02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 new feature needs to be shared with the whole team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26208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DD03F3E-BFF5-4329-9DED-71FBB5A77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227" y="5251011"/>
            <a:ext cx="4850195" cy="1602150"/>
          </a:xfrm>
          <a:prstGeom prst="rect">
            <a:avLst/>
          </a:prstGeom>
        </p:spPr>
      </p:pic>
      <p:pic>
        <p:nvPicPr>
          <p:cNvPr id="7" name="OneNote">
            <a:extLst>
              <a:ext uri="{FF2B5EF4-FFF2-40B4-BE49-F238E27FC236}">
                <a16:creationId xmlns:a16="http://schemas.microsoft.com/office/drawing/2014/main" id="{9BEBAE56-0E82-0E68-F3D3-3527319C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504" y="478882"/>
            <a:ext cx="812806" cy="812806"/>
          </a:xfrm>
          <a:prstGeom prst="rect">
            <a:avLst/>
          </a:prstGeom>
        </p:spPr>
      </p:pic>
      <p:sp>
        <p:nvSpPr>
          <p:cNvPr id="8" name="Working Independently">
            <a:extLst>
              <a:ext uri="{FF2B5EF4-FFF2-40B4-BE49-F238E27FC236}">
                <a16:creationId xmlns:a16="http://schemas.microsoft.com/office/drawing/2014/main" id="{A0C2D8B6-3BCE-E8C7-4818-71A2DC0E5B3A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9" name="Minutes display">
            <a:extLst>
              <a:ext uri="{FF2B5EF4-FFF2-40B4-BE49-F238E27FC236}">
                <a16:creationId xmlns:a16="http://schemas.microsoft.com/office/drawing/2014/main" id="{06F6B650-62BF-EF07-1EDE-F2062583513A}"/>
              </a:ext>
            </a:extLst>
          </p:cNvPr>
          <p:cNvSpPr/>
          <p:nvPr/>
        </p:nvSpPr>
        <p:spPr>
          <a:xfrm>
            <a:off x="10457021" y="254631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2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5ED11-2F47-072D-3019-04CE6953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Understanding your 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69AFB-F302-10D6-F524-21B327CC7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When communicating in software development, you must consider </a:t>
            </a:r>
            <a:r>
              <a:rPr lang="en-GB" b="1" dirty="0">
                <a:solidFill>
                  <a:srgbClr val="FF0000"/>
                </a:solidFill>
              </a:rPr>
              <a:t>who you are speaking to</a:t>
            </a:r>
            <a:r>
              <a:rPr lang="en-GB" dirty="0"/>
              <a:t>.</a:t>
            </a:r>
          </a:p>
          <a:p>
            <a:r>
              <a:rPr lang="en-GB" dirty="0"/>
              <a:t>Different audiences have different levels of technical knowledge.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1405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4D54A-AE3A-8523-7FF3-6B42E98BD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/>
              <a:t>Technical Audiences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24D42-9FD0-B9E5-B239-F1A516D7D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413" y="1503733"/>
            <a:ext cx="7011033" cy="4695185"/>
          </a:xfrm>
        </p:spPr>
        <p:txBody>
          <a:bodyPr>
            <a:noAutofit/>
          </a:bodyPr>
          <a:lstStyle/>
          <a:p>
            <a:r>
              <a:rPr lang="en-GB" sz="2400" dirty="0"/>
              <a:t>Examples:</a:t>
            </a:r>
          </a:p>
          <a:p>
            <a:pPr lvl="1"/>
            <a:r>
              <a:rPr lang="en-GB" dirty="0"/>
              <a:t>Other developers</a:t>
            </a:r>
          </a:p>
          <a:p>
            <a:pPr lvl="1"/>
            <a:r>
              <a:rPr lang="en-GB" dirty="0"/>
              <a:t>Software engineers</a:t>
            </a:r>
          </a:p>
          <a:p>
            <a:pPr lvl="1"/>
            <a:r>
              <a:rPr lang="en-GB" dirty="0"/>
              <a:t>System administrators</a:t>
            </a:r>
          </a:p>
          <a:p>
            <a:r>
              <a:rPr lang="en-GB" sz="2400" dirty="0"/>
              <a:t>These audiences usually understand technical terminology such as:</a:t>
            </a:r>
          </a:p>
          <a:p>
            <a:pPr lvl="1"/>
            <a:r>
              <a:rPr lang="en-GB" dirty="0"/>
              <a:t>APIs</a:t>
            </a:r>
          </a:p>
          <a:p>
            <a:pPr lvl="1"/>
            <a:r>
              <a:rPr lang="en-GB" dirty="0"/>
              <a:t>Databases</a:t>
            </a:r>
          </a:p>
          <a:p>
            <a:pPr lvl="1"/>
            <a:r>
              <a:rPr lang="en-GB" dirty="0"/>
              <a:t>Frameworks</a:t>
            </a:r>
          </a:p>
          <a:p>
            <a:pPr lvl="1"/>
            <a:r>
              <a:rPr lang="en-GB" dirty="0"/>
              <a:t>Debugging</a:t>
            </a:r>
          </a:p>
          <a:p>
            <a:r>
              <a:rPr lang="en-GB" sz="2400" dirty="0"/>
              <a:t>Communication can therefore include </a:t>
            </a:r>
            <a:r>
              <a:rPr lang="en-GB" sz="2400" b="1" dirty="0"/>
              <a:t>technical detail and specialist terms</a:t>
            </a:r>
            <a:r>
              <a:rPr lang="en-GB" sz="2400" dirty="0"/>
              <a:t>.</a:t>
            </a:r>
          </a:p>
          <a:p>
            <a:endParaRPr lang="en-GB" sz="1600" dirty="0"/>
          </a:p>
        </p:txBody>
      </p:sp>
      <p:pic>
        <p:nvPicPr>
          <p:cNvPr id="7" name="Picture 6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8E198108-87E3-1E27-BAA1-CBCE3F16A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48" y="22287"/>
            <a:ext cx="4871852" cy="324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0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C17A-64D4-B72B-9D9D-44D04BB9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Non-Technical Audiences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13010-DD26-99E6-8614-2F0776835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Examples:</a:t>
            </a:r>
          </a:p>
          <a:p>
            <a:pPr lvl="1"/>
            <a:r>
              <a:rPr lang="en-GB" dirty="0"/>
              <a:t>Clients</a:t>
            </a:r>
          </a:p>
          <a:p>
            <a:pPr lvl="1"/>
            <a:r>
              <a:rPr lang="en-GB" dirty="0"/>
              <a:t>Customers</a:t>
            </a:r>
          </a:p>
          <a:p>
            <a:pPr lvl="1"/>
            <a:r>
              <a:rPr lang="en-GB" dirty="0"/>
              <a:t>Managers</a:t>
            </a:r>
          </a:p>
          <a:p>
            <a:pPr lvl="1"/>
            <a:r>
              <a:rPr lang="en-GB" dirty="0"/>
              <a:t>End users</a:t>
            </a:r>
          </a:p>
          <a:p>
            <a:r>
              <a:rPr lang="en-GB" dirty="0"/>
              <a:t>These audiences may not understand technical terms. Communication should therefore:</a:t>
            </a:r>
          </a:p>
          <a:p>
            <a:pPr lvl="1"/>
            <a:r>
              <a:rPr lang="en-GB" dirty="0"/>
              <a:t>Avoid unnecessary jargon</a:t>
            </a:r>
          </a:p>
          <a:p>
            <a:pPr lvl="1"/>
            <a:r>
              <a:rPr lang="en-GB" dirty="0"/>
              <a:t>Use plain English</a:t>
            </a:r>
          </a:p>
          <a:p>
            <a:pPr lvl="1"/>
            <a:r>
              <a:rPr lang="en-GB" dirty="0"/>
              <a:t>Focus on the outcome or impact, not the technical process</a:t>
            </a:r>
          </a:p>
        </p:txBody>
      </p:sp>
      <p:pic>
        <p:nvPicPr>
          <p:cNvPr id="5" name="Picture 4" descr="A group of people in suits&#10;&#10;AI-generated content may be incorrect.">
            <a:extLst>
              <a:ext uri="{FF2B5EF4-FFF2-40B4-BE49-F238E27FC236}">
                <a16:creationId xmlns:a16="http://schemas.microsoft.com/office/drawing/2014/main" id="{6C787FCD-3BBF-894E-5A49-70D2EB8CE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192" y="1"/>
            <a:ext cx="5161807" cy="344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3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D527F-1B69-E72A-2335-40D9F83D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DB419-28E3-89A2-C596-A564853B2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Technical explanation:</a:t>
            </a:r>
          </a:p>
          <a:p>
            <a:pPr lvl="1"/>
            <a:r>
              <a:rPr lang="en-GB" sz="3600" dirty="0"/>
              <a:t>“The authentication service failed due to a token validation error in the API gateway.”</a:t>
            </a:r>
          </a:p>
          <a:p>
            <a:r>
              <a:rPr lang="en-GB" sz="4000" dirty="0"/>
              <a:t>Non-technical explanation:</a:t>
            </a:r>
          </a:p>
          <a:p>
            <a:pPr lvl="1"/>
            <a:r>
              <a:rPr lang="en-GB" sz="3600" dirty="0"/>
              <a:t>“The system could not verify user logins because one part of the security system stopped working.”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76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6D878-2C0A-DD85-1FA2-83EC55020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Tone and Clarity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AD133-3A17-7DB0-7903-AD10B764B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17320"/>
            <a:ext cx="9452211" cy="475646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Good communication should always be:</a:t>
            </a:r>
          </a:p>
          <a:p>
            <a:pPr lvl="1"/>
            <a:r>
              <a:rPr lang="en-GB" b="1" dirty="0"/>
              <a:t>Clear</a:t>
            </a:r>
          </a:p>
          <a:p>
            <a:pPr lvl="1"/>
            <a:r>
              <a:rPr lang="en-GB" b="1" dirty="0"/>
              <a:t>Accurate</a:t>
            </a:r>
          </a:p>
          <a:p>
            <a:pPr lvl="1"/>
            <a:r>
              <a:rPr lang="en-GB" b="1" dirty="0"/>
              <a:t>Respectful</a:t>
            </a:r>
          </a:p>
          <a:p>
            <a:pPr lvl="1"/>
            <a:r>
              <a:rPr lang="en-GB" b="1" dirty="0"/>
              <a:t>Appropriate for the audience</a:t>
            </a:r>
            <a:endParaRPr lang="en-GB" dirty="0"/>
          </a:p>
          <a:p>
            <a:r>
              <a:rPr lang="en-GB" dirty="0"/>
              <a:t>Developers should avoid:</a:t>
            </a:r>
          </a:p>
          <a:p>
            <a:pPr lvl="1"/>
            <a:r>
              <a:rPr lang="en-GB" dirty="0"/>
              <a:t>Overly complex explanations</a:t>
            </a:r>
          </a:p>
          <a:p>
            <a:pPr lvl="1"/>
            <a:r>
              <a:rPr lang="en-GB" dirty="0"/>
              <a:t>Too much jargon</a:t>
            </a:r>
          </a:p>
          <a:p>
            <a:pPr lvl="1"/>
            <a:r>
              <a:rPr lang="en-GB" dirty="0"/>
              <a:t>Unclear or vague descriptions</a:t>
            </a:r>
          </a:p>
          <a:p>
            <a:r>
              <a:rPr lang="en-GB" dirty="0"/>
              <a:t>Instead, aim for:</a:t>
            </a:r>
          </a:p>
          <a:p>
            <a:pPr lvl="1"/>
            <a:r>
              <a:rPr lang="en-GB" dirty="0"/>
              <a:t>Short sentences</a:t>
            </a:r>
          </a:p>
          <a:p>
            <a:pPr lvl="1"/>
            <a:r>
              <a:rPr lang="en-GB" dirty="0"/>
              <a:t>Clear structure</a:t>
            </a:r>
          </a:p>
          <a:p>
            <a:pPr lvl="1"/>
            <a:r>
              <a:rPr lang="en-GB" dirty="0"/>
              <a:t>Plain language where possible</a:t>
            </a:r>
          </a:p>
          <a:p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DC5BA22F-0235-E2A2-71C7-D8998B597A78}"/>
              </a:ext>
            </a:extLst>
          </p:cNvPr>
          <p:cNvSpPr/>
          <p:nvPr/>
        </p:nvSpPr>
        <p:spPr>
          <a:xfrm>
            <a:off x="9952038" y="298196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These are skills for life, not just for Developers!</a:t>
            </a:r>
          </a:p>
        </p:txBody>
      </p:sp>
    </p:spTree>
    <p:extLst>
      <p:ext uri="{BB962C8B-B14F-4D97-AF65-F5344CB8AC3E}">
        <p14:creationId xmlns:p14="http://schemas.microsoft.com/office/powerpoint/2010/main" val="6236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EF04-F214-2213-7D67-28CBD683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Active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10BCA-9CBE-9A47-226C-D02CB00B9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Communication is not only about speaking or writing.</a:t>
            </a:r>
            <a:br>
              <a:rPr lang="en-GB" dirty="0"/>
            </a:br>
            <a:r>
              <a:rPr lang="en-GB" dirty="0"/>
              <a:t>It is also about </a:t>
            </a:r>
            <a:r>
              <a:rPr lang="en-GB" b="1" dirty="0">
                <a:solidFill>
                  <a:srgbClr val="FF0000"/>
                </a:solidFill>
              </a:rPr>
              <a:t>listening carefully to others</a:t>
            </a:r>
            <a:r>
              <a:rPr lang="en-GB" dirty="0"/>
              <a:t>.</a:t>
            </a:r>
          </a:p>
          <a:p>
            <a:r>
              <a:rPr lang="en-GB" dirty="0"/>
              <a:t>Active listening means:</a:t>
            </a:r>
          </a:p>
          <a:p>
            <a:pPr lvl="1"/>
            <a:r>
              <a:rPr lang="en-GB" dirty="0"/>
              <a:t>Paying full attention to the speaker</a:t>
            </a:r>
          </a:p>
          <a:p>
            <a:pPr lvl="1"/>
            <a:r>
              <a:rPr lang="en-GB" dirty="0"/>
              <a:t>Not interrupting</a:t>
            </a:r>
          </a:p>
          <a:p>
            <a:pPr lvl="1"/>
            <a:r>
              <a:rPr lang="en-GB" dirty="0"/>
              <a:t>Asking questions to clarify understanding</a:t>
            </a:r>
          </a:p>
          <a:p>
            <a:pPr lvl="1"/>
            <a:r>
              <a:rPr lang="en-GB" dirty="0"/>
              <a:t>Confirming what you heard</a:t>
            </a:r>
          </a:p>
          <a:p>
            <a:r>
              <a:rPr lang="en-GB" dirty="0"/>
              <a:t>Example techniques:</a:t>
            </a:r>
          </a:p>
          <a:p>
            <a:r>
              <a:rPr lang="en-GB" b="1" dirty="0"/>
              <a:t>Summarising</a:t>
            </a:r>
            <a:endParaRPr lang="en-GB" dirty="0"/>
          </a:p>
          <a:p>
            <a:pPr lvl="1"/>
            <a:r>
              <a:rPr lang="en-GB" dirty="0"/>
              <a:t>“So you’re saying the login system stops working after several users log in at the same time?”</a:t>
            </a:r>
          </a:p>
          <a:p>
            <a:r>
              <a:rPr lang="en-GB" b="1" dirty="0"/>
              <a:t>Clarifying questions</a:t>
            </a:r>
            <a:endParaRPr lang="en-GB" dirty="0"/>
          </a:p>
          <a:p>
            <a:pPr lvl="1"/>
            <a:r>
              <a:rPr lang="en-GB" dirty="0"/>
              <a:t>“Do you mean the problem happens on the website or on the mobile app?”</a:t>
            </a:r>
          </a:p>
          <a:p>
            <a:r>
              <a:rPr lang="en-GB" dirty="0"/>
              <a:t>These techniques help reduce misunderstandings.</a:t>
            </a:r>
          </a:p>
          <a:p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E4A1395A-19CA-5439-CF6F-7648A814F8FE}"/>
              </a:ext>
            </a:extLst>
          </p:cNvPr>
          <p:cNvSpPr/>
          <p:nvPr/>
        </p:nvSpPr>
        <p:spPr>
          <a:xfrm>
            <a:off x="9952038" y="298196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These are skills for life, not just for Developers!</a:t>
            </a:r>
          </a:p>
        </p:txBody>
      </p:sp>
    </p:spTree>
    <p:extLst>
      <p:ext uri="{BB962C8B-B14F-4D97-AF65-F5344CB8AC3E}">
        <p14:creationId xmlns:p14="http://schemas.microsoft.com/office/powerpoint/2010/main" val="1265600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phone&#10;&#10;AI-generated content may be incorrect.">
            <a:extLst>
              <a:ext uri="{FF2B5EF4-FFF2-40B4-BE49-F238E27FC236}">
                <a16:creationId xmlns:a16="http://schemas.microsoft.com/office/drawing/2014/main" id="{A11F6D4F-F73E-FCD4-CA36-70E18B8D4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560" y="0"/>
            <a:ext cx="4572000" cy="6858000"/>
          </a:xfrm>
          <a:prstGeom prst="rect">
            <a:avLst/>
          </a:prstGeom>
        </p:spPr>
      </p:pic>
      <p:sp>
        <p:nvSpPr>
          <p:cNvPr id="6" name="MyShape">
            <a:extLst>
              <a:ext uri="{FF2B5EF4-FFF2-40B4-BE49-F238E27FC236}">
                <a16:creationId xmlns:a16="http://schemas.microsoft.com/office/drawing/2014/main" id="{EC72865F-D95E-B6E9-186D-F2666AE38338}"/>
              </a:ext>
            </a:extLst>
          </p:cNvPr>
          <p:cNvSpPr/>
          <p:nvPr/>
        </p:nvSpPr>
        <p:spPr>
          <a:xfrm>
            <a:off x="1850136" y="2647188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Simple diagrams and infographics also work well</a:t>
            </a:r>
          </a:p>
        </p:txBody>
      </p:sp>
    </p:spTree>
    <p:extLst>
      <p:ext uri="{BB962C8B-B14F-4D97-AF65-F5344CB8AC3E}">
        <p14:creationId xmlns:p14="http://schemas.microsoft.com/office/powerpoint/2010/main" val="2734602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F22A-379F-38FF-E2EA-6300265E3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Miscommunication Happens in Software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C37C4-0723-FD05-2C55-504A195FF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646238"/>
            <a:ext cx="9452211" cy="4714875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Miscommunication is one of the most common causes of software project problems.</a:t>
            </a:r>
          </a:p>
          <a:p>
            <a:r>
              <a:rPr lang="en-GB" dirty="0"/>
              <a:t>It can lead to:</a:t>
            </a:r>
          </a:p>
          <a:p>
            <a:pPr lvl="1"/>
            <a:r>
              <a:rPr lang="en-GB" dirty="0"/>
              <a:t>Delays</a:t>
            </a:r>
          </a:p>
          <a:p>
            <a:pPr lvl="1"/>
            <a:r>
              <a:rPr lang="en-GB" dirty="0"/>
              <a:t>Incorrect features being built</a:t>
            </a:r>
          </a:p>
          <a:p>
            <a:pPr lvl="1"/>
            <a:r>
              <a:rPr lang="en-GB" dirty="0"/>
              <a:t>Increased costs</a:t>
            </a:r>
          </a:p>
          <a:p>
            <a:pPr lvl="1"/>
            <a:r>
              <a:rPr lang="en-GB" dirty="0"/>
              <a:t>Frustrated clients and users</a:t>
            </a:r>
          </a:p>
          <a:p>
            <a:r>
              <a:rPr lang="en-GB" dirty="0"/>
              <a:t>Common causes include:</a:t>
            </a:r>
          </a:p>
          <a:p>
            <a:pPr lvl="1"/>
            <a:r>
              <a:rPr lang="en-GB" dirty="0"/>
              <a:t>Unclear requirements</a:t>
            </a:r>
          </a:p>
          <a:p>
            <a:pPr lvl="1"/>
            <a:r>
              <a:rPr lang="en-GB" dirty="0"/>
              <a:t>Too much technical jargon</a:t>
            </a:r>
          </a:p>
          <a:p>
            <a:pPr lvl="1"/>
            <a:r>
              <a:rPr lang="en-GB" dirty="0"/>
              <a:t>Poor listening</a:t>
            </a:r>
          </a:p>
          <a:p>
            <a:pPr lvl="1"/>
            <a:r>
              <a:rPr lang="en-GB" dirty="0"/>
              <a:t>Not confirming understanding</a:t>
            </a:r>
          </a:p>
          <a:p>
            <a:r>
              <a:rPr lang="en-GB" dirty="0"/>
              <a:t>Good developers often confirm information by:</a:t>
            </a:r>
          </a:p>
          <a:p>
            <a:pPr lvl="1"/>
            <a:r>
              <a:rPr lang="en-GB" dirty="0"/>
              <a:t>Repeating key points</a:t>
            </a:r>
          </a:p>
          <a:p>
            <a:pPr lvl="1"/>
            <a:r>
              <a:rPr lang="en-GB" dirty="0"/>
              <a:t>Summarising decisions</a:t>
            </a:r>
          </a:p>
          <a:p>
            <a:pPr lvl="1"/>
            <a:r>
              <a:rPr lang="en-GB" dirty="0"/>
              <a:t>Asking questions</a:t>
            </a:r>
          </a:p>
          <a:p>
            <a:pPr lvl="1"/>
            <a:r>
              <a:rPr lang="en-GB" dirty="0"/>
              <a:t>Writing down agreed outcomes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813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9A601-7D6D-45C5-29A9-154CFC46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Death by PowerPoint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B0881-D1C3-B674-541F-16394FD6A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245670" cy="4351338"/>
          </a:xfrm>
        </p:spPr>
        <p:txBody>
          <a:bodyPr/>
          <a:lstStyle/>
          <a:p>
            <a:r>
              <a:rPr lang="en-GB" dirty="0"/>
              <a:t>Research the incident that affected Space Shuttle Mission STS-107 on February 1</a:t>
            </a:r>
            <a:r>
              <a:rPr lang="en-GB" baseline="30000" dirty="0"/>
              <a:t>st</a:t>
            </a:r>
            <a:r>
              <a:rPr lang="en-GB" dirty="0"/>
              <a:t> 2003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What was the technical problem?</a:t>
            </a:r>
          </a:p>
          <a:p>
            <a:r>
              <a:rPr lang="en-GB" dirty="0"/>
              <a:t>What was the communication problem?</a:t>
            </a:r>
          </a:p>
        </p:txBody>
      </p:sp>
      <p:pic>
        <p:nvPicPr>
          <p:cNvPr id="5" name="Picture 4" descr="A screenshot of a text&#10;&#10;AI-generated content may be incorrect.">
            <a:extLst>
              <a:ext uri="{FF2B5EF4-FFF2-40B4-BE49-F238E27FC236}">
                <a16:creationId xmlns:a16="http://schemas.microsoft.com/office/drawing/2014/main" id="{6844FA4D-F390-BAC9-F3BC-1124590F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804" y="37286"/>
            <a:ext cx="5120196" cy="6858000"/>
          </a:xfrm>
          <a:prstGeom prst="rect">
            <a:avLst/>
          </a:prstGeom>
        </p:spPr>
      </p:pic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C338826B-DFB2-D08C-256C-33FFACD75707}"/>
              </a:ext>
            </a:extLst>
          </p:cNvPr>
          <p:cNvSpPr/>
          <p:nvPr/>
        </p:nvSpPr>
        <p:spPr>
          <a:xfrm>
            <a:off x="1161687" y="3466286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EA56D83F-FC8F-BD7B-ACFF-90CB12149F88}"/>
              </a:ext>
            </a:extLst>
          </p:cNvPr>
          <p:cNvSpPr/>
          <p:nvPr/>
        </p:nvSpPr>
        <p:spPr>
          <a:xfrm>
            <a:off x="3568575" y="369809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8" name="OneNote">
            <a:extLst>
              <a:ext uri="{FF2B5EF4-FFF2-40B4-BE49-F238E27FC236}">
                <a16:creationId xmlns:a16="http://schemas.microsoft.com/office/drawing/2014/main" id="{911E59A6-984C-2F2F-67A0-2BC4C07A7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94" y="3429000"/>
            <a:ext cx="812806" cy="812806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CBA179EA-0636-CABC-6BF6-1A20F1A4E36B}"/>
              </a:ext>
            </a:extLst>
          </p:cNvPr>
          <p:cNvSpPr/>
          <p:nvPr/>
        </p:nvSpPr>
        <p:spPr>
          <a:xfrm rot="19237049" flipH="1">
            <a:off x="6302605" y="4603806"/>
            <a:ext cx="2892864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Especially check this article</a:t>
            </a:r>
          </a:p>
        </p:txBody>
      </p:sp>
    </p:spTree>
    <p:extLst>
      <p:ext uri="{BB962C8B-B14F-4D97-AF65-F5344CB8AC3E}">
        <p14:creationId xmlns:p14="http://schemas.microsoft.com/office/powerpoint/2010/main" val="218810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of a science project&#10;&#10;AI-generated content may be incorrect.">
            <a:extLst>
              <a:ext uri="{FF2B5EF4-FFF2-40B4-BE49-F238E27FC236}">
                <a16:creationId xmlns:a16="http://schemas.microsoft.com/office/drawing/2014/main" id="{7084B309-47F2-250F-EA2B-FED3D8A0E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006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08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AAC8C-0672-431E-E2D4-6CE5BA41E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 Practical – Rewrite for a Different 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4C627-4BD3-108E-97FA-8CB337868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646237"/>
            <a:ext cx="9452211" cy="448654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Below is a technical explanation written for developers.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“The application experienced a database timeout caused by inefficient queries during high traffic. We need to optimise the SQL queries and implement caching to prevent further performance issues.”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b="1" dirty="0"/>
              <a:t>Task</a:t>
            </a:r>
          </a:p>
          <a:p>
            <a:r>
              <a:rPr lang="en-GB" dirty="0"/>
              <a:t>Rewrite this paragraph so it is suitable for a </a:t>
            </a:r>
            <a:r>
              <a:rPr lang="en-GB" b="1" dirty="0"/>
              <a:t>non-technical audience</a:t>
            </a:r>
            <a:r>
              <a:rPr lang="en-GB" dirty="0"/>
              <a:t>, such as:</a:t>
            </a:r>
          </a:p>
          <a:p>
            <a:pPr lvl="1"/>
            <a:r>
              <a:rPr lang="en-GB" dirty="0"/>
              <a:t>A client</a:t>
            </a:r>
          </a:p>
          <a:p>
            <a:pPr lvl="1"/>
            <a:r>
              <a:rPr lang="en-GB" dirty="0"/>
              <a:t>A manager</a:t>
            </a:r>
          </a:p>
          <a:p>
            <a:pPr lvl="1"/>
            <a:r>
              <a:rPr lang="en-GB" dirty="0"/>
              <a:t>A parent</a:t>
            </a:r>
          </a:p>
          <a:p>
            <a:r>
              <a:rPr lang="en-GB" dirty="0"/>
              <a:t>Your explanation should:</a:t>
            </a:r>
          </a:p>
          <a:p>
            <a:pPr lvl="1"/>
            <a:r>
              <a:rPr lang="en-GB" dirty="0"/>
              <a:t>Keep the </a:t>
            </a:r>
            <a:r>
              <a:rPr lang="en-GB" b="1" dirty="0"/>
              <a:t>same meaning</a:t>
            </a:r>
          </a:p>
          <a:p>
            <a:pPr lvl="1"/>
            <a:r>
              <a:rPr lang="en-GB" dirty="0"/>
              <a:t>Remove or explain </a:t>
            </a:r>
            <a:r>
              <a:rPr lang="en-GB" b="1" dirty="0"/>
              <a:t>technical jargon</a:t>
            </a:r>
          </a:p>
          <a:p>
            <a:pPr lvl="1"/>
            <a:r>
              <a:rPr lang="en-GB" dirty="0"/>
              <a:t>Be </a:t>
            </a:r>
            <a:r>
              <a:rPr lang="en-GB" b="1" dirty="0"/>
              <a:t>clear and easy to understand</a:t>
            </a:r>
            <a:endParaRPr lang="en-GB" dirty="0"/>
          </a:p>
          <a:p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A4D26499-561F-4D20-0590-BD5DAE026BEF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BC30FFA2-2EFF-71A4-BF52-3EB7BDF47FEF}"/>
              </a:ext>
            </a:extLst>
          </p:cNvPr>
          <p:cNvSpPr/>
          <p:nvPr/>
        </p:nvSpPr>
        <p:spPr>
          <a:xfrm>
            <a:off x="10371981" y="26775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C7215658-91B6-D225-8F2C-F3DE301A7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464" y="450474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25E-40C7-BB18-161E-ED8032F9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– Communication Role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C9D51-3853-75E5-6D87-8A17D0AF4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Scenario</a:t>
            </a:r>
          </a:p>
          <a:p>
            <a:r>
              <a:rPr lang="en-GB" dirty="0"/>
              <a:t>A developer must explain a </a:t>
            </a:r>
            <a:r>
              <a:rPr lang="en-GB" b="1" dirty="0"/>
              <a:t>delay in completing a feature</a:t>
            </a:r>
            <a:r>
              <a:rPr lang="en-GB" dirty="0"/>
              <a:t>.</a:t>
            </a:r>
          </a:p>
          <a:p>
            <a:r>
              <a:rPr lang="en-GB" dirty="0"/>
              <a:t>However, the explanation must be adapted for different audiences.</a:t>
            </a:r>
          </a:p>
          <a:p>
            <a:pPr marL="0" indent="0">
              <a:buNone/>
            </a:pPr>
            <a:r>
              <a:rPr lang="en-GB" b="1" dirty="0"/>
              <a:t>Task</a:t>
            </a:r>
          </a:p>
          <a:p>
            <a:r>
              <a:rPr lang="en-GB" dirty="0"/>
              <a:t>Work in pairs or small groups.</a:t>
            </a:r>
          </a:p>
          <a:p>
            <a:r>
              <a:rPr lang="en-GB" dirty="0"/>
              <a:t>Prepare how you would communicate the delay to each of the following people…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670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029672-E767-A638-CE99-BAC410D82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205073"/>
              </p:ext>
            </p:extLst>
          </p:nvPr>
        </p:nvGraphicFramePr>
        <p:xfrm>
          <a:off x="388496" y="944050"/>
          <a:ext cx="9250179" cy="292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3393">
                  <a:extLst>
                    <a:ext uri="{9D8B030D-6E8A-4147-A177-3AD203B41FA5}">
                      <a16:colId xmlns:a16="http://schemas.microsoft.com/office/drawing/2014/main" val="4158814954"/>
                    </a:ext>
                  </a:extLst>
                </a:gridCol>
                <a:gridCol w="3083393">
                  <a:extLst>
                    <a:ext uri="{9D8B030D-6E8A-4147-A177-3AD203B41FA5}">
                      <a16:colId xmlns:a16="http://schemas.microsoft.com/office/drawing/2014/main" val="363977347"/>
                    </a:ext>
                  </a:extLst>
                </a:gridCol>
                <a:gridCol w="3083393">
                  <a:extLst>
                    <a:ext uri="{9D8B030D-6E8A-4147-A177-3AD203B41FA5}">
                      <a16:colId xmlns:a16="http://schemas.microsoft.com/office/drawing/2014/main" val="38407168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Key Points to Communicate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How will you adapt the explanation?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871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Project Manager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36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Client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272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Junior Developer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278780"/>
                  </a:ext>
                </a:extLst>
              </a:tr>
            </a:tbl>
          </a:graphicData>
        </a:graphic>
      </p:graphicFrame>
      <p:pic>
        <p:nvPicPr>
          <p:cNvPr id="5" name="OneNote">
            <a:extLst>
              <a:ext uri="{FF2B5EF4-FFF2-40B4-BE49-F238E27FC236}">
                <a16:creationId xmlns:a16="http://schemas.microsoft.com/office/drawing/2014/main" id="{22D5594D-136C-AE4F-8087-7D2DE040D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099" y="944050"/>
            <a:ext cx="812806" cy="812806"/>
          </a:xfrm>
          <a:prstGeom prst="rect">
            <a:avLst/>
          </a:prstGeom>
        </p:spPr>
      </p:pic>
      <p:sp>
        <p:nvSpPr>
          <p:cNvPr id="6" name="MyShape">
            <a:extLst>
              <a:ext uri="{FF2B5EF4-FFF2-40B4-BE49-F238E27FC236}">
                <a16:creationId xmlns:a16="http://schemas.microsoft.com/office/drawing/2014/main" id="{364F41AD-BB84-49CC-2A46-A7C03E0A945A}"/>
              </a:ext>
            </a:extLst>
          </p:cNvPr>
          <p:cNvSpPr/>
          <p:nvPr/>
        </p:nvSpPr>
        <p:spPr>
          <a:xfrm>
            <a:off x="3476818" y="3975571"/>
            <a:ext cx="6161857" cy="268006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chemeClr val="tx1"/>
                </a:solidFill>
              </a:rPr>
              <a:t>Consider:</a:t>
            </a:r>
          </a:p>
          <a:p>
            <a:r>
              <a:rPr lang="en-GB" sz="3200" dirty="0">
                <a:solidFill>
                  <a:schemeClr val="tx1"/>
                </a:solidFill>
              </a:rPr>
              <a:t>Level of technical detail</a:t>
            </a:r>
            <a:br>
              <a:rPr lang="en-GB" sz="3200" dirty="0">
                <a:solidFill>
                  <a:schemeClr val="tx1"/>
                </a:solidFill>
              </a:rPr>
            </a:br>
            <a:r>
              <a:rPr lang="en-GB" sz="3200" dirty="0">
                <a:solidFill>
                  <a:schemeClr val="tx1"/>
                </a:solidFill>
              </a:rPr>
              <a:t>Use of jargon</a:t>
            </a:r>
            <a:br>
              <a:rPr lang="en-GB" sz="3200" dirty="0">
                <a:solidFill>
                  <a:schemeClr val="tx1"/>
                </a:solidFill>
              </a:rPr>
            </a:br>
            <a:r>
              <a:rPr lang="en-GB" sz="3200" dirty="0">
                <a:solidFill>
                  <a:schemeClr val="tx1"/>
                </a:solidFill>
              </a:rPr>
              <a:t>Tone and clarity</a:t>
            </a:r>
          </a:p>
        </p:txBody>
      </p:sp>
    </p:spTree>
    <p:extLst>
      <p:ext uri="{BB962C8B-B14F-4D97-AF65-F5344CB8AC3E}">
        <p14:creationId xmlns:p14="http://schemas.microsoft.com/office/powerpoint/2010/main" val="3223635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21BA3-5009-469C-8D19-06327344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3F38A-866B-34ED-80D9-797206261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342688"/>
            <a:ext cx="9452211" cy="1865207"/>
          </a:xfrm>
        </p:spPr>
        <p:txBody>
          <a:bodyPr/>
          <a:lstStyle/>
          <a:p>
            <a:r>
              <a:rPr lang="en-GB" dirty="0"/>
              <a:t>Each group will either:</a:t>
            </a:r>
          </a:p>
          <a:p>
            <a:pPr lvl="1"/>
            <a:r>
              <a:rPr lang="en-GB" b="1" dirty="0"/>
              <a:t>Act out the conversation</a:t>
            </a:r>
            <a:r>
              <a:rPr lang="en-GB" dirty="0"/>
              <a:t>, or</a:t>
            </a:r>
          </a:p>
          <a:p>
            <a:pPr lvl="1"/>
            <a:r>
              <a:rPr lang="en-GB" b="1" dirty="0"/>
              <a:t>Write a short script</a:t>
            </a:r>
            <a:r>
              <a:rPr lang="en-GB" dirty="0"/>
              <a:t> of what would be said.</a:t>
            </a:r>
          </a:p>
          <a:p>
            <a:r>
              <a:rPr lang="en-GB" dirty="0"/>
              <a:t>During presentations you should evaluate:</a:t>
            </a:r>
          </a:p>
          <a:p>
            <a:endParaRPr lang="en-GB" dirty="0"/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2EF3B9A5-624F-C5AF-1B86-0CBFD8E2351E}"/>
              </a:ext>
            </a:extLst>
          </p:cNvPr>
          <p:cNvSpPr/>
          <p:nvPr/>
        </p:nvSpPr>
        <p:spPr>
          <a:xfrm>
            <a:off x="10086826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FCCEA9D6-4CDE-9B31-A679-973B8F6F1A2A}"/>
              </a:ext>
            </a:extLst>
          </p:cNvPr>
          <p:cNvSpPr/>
          <p:nvPr/>
        </p:nvSpPr>
        <p:spPr>
          <a:xfrm>
            <a:off x="10494462" y="1444623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EB35206-4C2C-3C9E-CD5E-C47C7CCF6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675138"/>
              </p:ext>
            </p:extLst>
          </p:nvPr>
        </p:nvGraphicFramePr>
        <p:xfrm>
          <a:off x="292289" y="3584577"/>
          <a:ext cx="9452212" cy="237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6106">
                  <a:extLst>
                    <a:ext uri="{9D8B030D-6E8A-4147-A177-3AD203B41FA5}">
                      <a16:colId xmlns:a16="http://schemas.microsoft.com/office/drawing/2014/main" val="3488842920"/>
                    </a:ext>
                  </a:extLst>
                </a:gridCol>
                <a:gridCol w="4726106">
                  <a:extLst>
                    <a:ext uri="{9D8B030D-6E8A-4147-A177-3AD203B41FA5}">
                      <a16:colId xmlns:a16="http://schemas.microsoft.com/office/drawing/2014/main" val="18904282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Evaluation Criteria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Notes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615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Was the explanation clear?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6517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Was the language appropriate for the audience?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374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Was technical jargon used appropriately?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740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Did the explanation address the delay clearly?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675989"/>
                  </a:ext>
                </a:extLst>
              </a:tr>
            </a:tbl>
          </a:graphicData>
        </a:graphic>
      </p:graphicFrame>
      <p:pic>
        <p:nvPicPr>
          <p:cNvPr id="7" name="OneNote">
            <a:extLst>
              <a:ext uri="{FF2B5EF4-FFF2-40B4-BE49-F238E27FC236}">
                <a16:creationId xmlns:a16="http://schemas.microsoft.com/office/drawing/2014/main" id="{1C46F44C-0BF3-D95C-3193-AC42F3E8E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4" y="3584577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90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39157"/>
            <a:ext cx="705007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Answer the following questions.</a:t>
            </a:r>
          </a:p>
          <a:p>
            <a:r>
              <a:rPr lang="en-GB" dirty="0"/>
              <a:t>Why is it important to adapt communication for different audiences?</a:t>
            </a:r>
          </a:p>
          <a:p>
            <a:r>
              <a:rPr lang="en-GB" dirty="0"/>
              <a:t>How does active listening help prevent misunderstandings?</a:t>
            </a:r>
          </a:p>
          <a:p>
            <a:r>
              <a:rPr lang="en-GB" dirty="0"/>
              <a:t>Give one example of how technical jargon could confuse a client.</a:t>
            </a:r>
          </a:p>
          <a:p>
            <a:r>
              <a:rPr lang="en-GB" dirty="0"/>
              <a:t>What strategies can developers use to confirm they have understood something correctly?</a:t>
            </a:r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6486B8B-22CA-6DAB-A141-3C7CE1EF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  <p:pic>
        <p:nvPicPr>
          <p:cNvPr id="3" name="OneNote">
            <a:extLst>
              <a:ext uri="{FF2B5EF4-FFF2-40B4-BE49-F238E27FC236}">
                <a16:creationId xmlns:a16="http://schemas.microsoft.com/office/drawing/2014/main" id="{61622F54-6BDF-54D0-3E6C-F4592DEDC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309" y="523513"/>
            <a:ext cx="812806" cy="812806"/>
          </a:xfrm>
          <a:prstGeom prst="rect">
            <a:avLst/>
          </a:prstGeom>
        </p:spPr>
      </p:pic>
      <p:sp>
        <p:nvSpPr>
          <p:cNvPr id="4" name="Minutes display">
            <a:extLst>
              <a:ext uri="{FF2B5EF4-FFF2-40B4-BE49-F238E27FC236}">
                <a16:creationId xmlns:a16="http://schemas.microsoft.com/office/drawing/2014/main" id="{A8573213-C1DC-792C-B76F-F2C717C6652A}"/>
              </a:ext>
            </a:extLst>
          </p:cNvPr>
          <p:cNvSpPr/>
          <p:nvPr/>
        </p:nvSpPr>
        <p:spPr>
          <a:xfrm>
            <a:off x="3817325" y="72830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86</TotalTime>
  <Words>944</Words>
  <Application>Microsoft Office PowerPoint</Application>
  <PresentationFormat>Widescreen</PresentationFormat>
  <Paragraphs>187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Impact</vt:lpstr>
      <vt:lpstr>Trebuchet MS</vt:lpstr>
      <vt:lpstr>Office Theme</vt:lpstr>
      <vt:lpstr>Unit 5 Lesson 02</vt:lpstr>
      <vt:lpstr>Recall Exercise</vt:lpstr>
      <vt:lpstr>PowerPoint Presentation</vt:lpstr>
      <vt:lpstr>Learning Objectives</vt:lpstr>
      <vt:lpstr>Key Vocabulary</vt:lpstr>
      <vt:lpstr>Scenario Matching</vt:lpstr>
      <vt:lpstr>Scenario Matching Starter</vt:lpstr>
      <vt:lpstr>Understanding your audience</vt:lpstr>
      <vt:lpstr>Technical Audiences</vt:lpstr>
      <vt:lpstr>Non-Technical Audiences</vt:lpstr>
      <vt:lpstr>Example</vt:lpstr>
      <vt:lpstr>Tone and Clarity</vt:lpstr>
      <vt:lpstr>Active Listening</vt:lpstr>
      <vt:lpstr>PowerPoint Presentation</vt:lpstr>
      <vt:lpstr>Why Miscommunication Happens in Software Projects</vt:lpstr>
      <vt:lpstr>Death by PowerPoint</vt:lpstr>
      <vt:lpstr>PowerPoint Presentation</vt:lpstr>
      <vt:lpstr>Mini Practical – Rewrite for a Different Audience</vt:lpstr>
      <vt:lpstr>Activity – Communication Role Play</vt:lpstr>
      <vt:lpstr>PowerPoint Presentation</vt:lpstr>
      <vt:lpstr>Role Play</vt:lpstr>
      <vt:lpstr>Reflect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2026-03-05T08:22:49Z</dcterms:created>
  <dcterms:modified xsi:type="dcterms:W3CDTF">2026-07-07T16:30:39Z</dcterms:modified>
</cp:coreProperties>
</file>