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78" r:id="rId3"/>
    <p:sldId id="264" r:id="rId4"/>
    <p:sldId id="266" r:id="rId5"/>
    <p:sldId id="269" r:id="rId6"/>
    <p:sldId id="277" r:id="rId7"/>
    <p:sldId id="270" r:id="rId8"/>
    <p:sldId id="271" r:id="rId9"/>
    <p:sldId id="272" r:id="rId10"/>
    <p:sldId id="268" r:id="rId11"/>
    <p:sldId id="273" r:id="rId12"/>
    <p:sldId id="274" r:id="rId13"/>
    <p:sldId id="275" r:id="rId14"/>
    <p:sldId id="27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799C12-6FC8-4CF8-B11B-F100FE2CA5B0}" v="3" dt="2026-07-07T16:30:55.2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custSel addSld delSld modSld delMainMaster">
      <pc:chgData name="Simon Rundell" userId="02f36d3d-9692-43c5-873c-1a596eba61c5" providerId="ADAL" clId="{E495193B-C273-4421-898B-4796DEC811A2}" dt="2026-07-07T16:31:06.327" v="24" actId="20577"/>
      <pc:docMkLst>
        <pc:docMk/>
      </pc:docMkLst>
      <pc:sldChg chg="modSp add del mod setBg">
        <pc:chgData name="Simon Rundell" userId="02f36d3d-9692-43c5-873c-1a596eba61c5" providerId="ADAL" clId="{E495193B-C273-4421-898B-4796DEC811A2}" dt="2026-07-07T16:31:06.327" v="24" actId="20577"/>
        <pc:sldMkLst>
          <pc:docMk/>
          <pc:sldMk cId="580146339" sldId="257"/>
        </pc:sldMkLst>
        <pc:spChg chg="mod">
          <ac:chgData name="Simon Rundell" userId="02f36d3d-9692-43c5-873c-1a596eba61c5" providerId="ADAL" clId="{E495193B-C273-4421-898B-4796DEC811A2}" dt="2026-07-07T16:31:06.327" v="24" actId="20577"/>
          <ac:spMkLst>
            <pc:docMk/>
            <pc:sldMk cId="580146339" sldId="257"/>
            <ac:spMk id="2" creationId="{FDA62565-0C80-B0C4-6008-D01CD874018F}"/>
          </ac:spMkLst>
        </pc:spChg>
      </pc:sldChg>
      <pc:sldChg chg="del">
        <pc:chgData name="Simon Rundell" userId="02f36d3d-9692-43c5-873c-1a596eba61c5" providerId="ADAL" clId="{E495193B-C273-4421-898B-4796DEC811A2}" dt="2026-07-07T16:28:30.967" v="1" actId="47"/>
        <pc:sldMkLst>
          <pc:docMk/>
          <pc:sldMk cId="1644293576" sldId="263"/>
        </pc:sldMkLst>
      </pc:sldChg>
      <pc:sldChg chg="modSp add mod">
        <pc:chgData name="Simon Rundell" userId="02f36d3d-9692-43c5-873c-1a596eba61c5" providerId="ADAL" clId="{E495193B-C273-4421-898B-4796DEC811A2}" dt="2026-07-07T16:28:53.015" v="5" actId="207"/>
        <pc:sldMkLst>
          <pc:docMk/>
          <pc:sldMk cId="2802734665" sldId="278"/>
        </pc:sldMkLst>
        <pc:spChg chg="mod">
          <ac:chgData name="Simon Rundell" userId="02f36d3d-9692-43c5-873c-1a596eba61c5" providerId="ADAL" clId="{E495193B-C273-4421-898B-4796DEC811A2}" dt="2026-07-07T16:28:53.015" v="5" actId="207"/>
          <ac:spMkLst>
            <pc:docMk/>
            <pc:sldMk cId="2802734665" sldId="278"/>
            <ac:spMk id="3" creationId="{44BE340F-1537-1DD8-A4C0-90C99D913A49}"/>
          </ac:spMkLst>
        </pc:spChg>
      </pc:sldChg>
      <pc:sldMasterChg chg="del delSldLayout">
        <pc:chgData name="Simon Rundell" userId="02f36d3d-9692-43c5-873c-1a596eba61c5" providerId="ADAL" clId="{E495193B-C273-4421-898B-4796DEC811A2}" dt="2026-07-07T16:28:30.967" v="1" actId="47"/>
        <pc:sldMasterMkLst>
          <pc:docMk/>
          <pc:sldMasterMk cId="252042275" sldId="2147483658"/>
        </pc:sldMasterMkLst>
        <pc:sldLayoutChg chg="del">
          <pc:chgData name="Simon Rundell" userId="02f36d3d-9692-43c5-873c-1a596eba61c5" providerId="ADAL" clId="{E495193B-C273-4421-898B-4796DEC811A2}" dt="2026-07-07T16:28:30.967" v="1" actId="47"/>
          <pc:sldLayoutMkLst>
            <pc:docMk/>
            <pc:sldMasterMk cId="252042275" sldId="2147483658"/>
            <pc:sldLayoutMk cId="3196471372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62565-0C80-B0C4-6008-D01CD87401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Unit 5 Lesson 03</a:t>
            </a:r>
            <a:br>
              <a:rPr lang="en-US" dirty="0"/>
            </a:br>
            <a:br>
              <a:rPr lang="en-US"/>
            </a:br>
            <a:r>
              <a:rPr lang="en-US"/>
              <a:t>Release Notes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146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mu6v1t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2734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100" dirty="0"/>
              <a:t>By the end of this lesson, learners will be able to:</a:t>
            </a:r>
          </a:p>
          <a:p>
            <a:pPr lvl="1"/>
            <a:r>
              <a:rPr lang="en-GB" sz="3100" dirty="0"/>
              <a:t>Identify and explain the key sections of real-world release notes.</a:t>
            </a:r>
          </a:p>
          <a:p>
            <a:pPr lvl="1"/>
            <a:r>
              <a:rPr lang="en-GB" sz="3100" dirty="0"/>
              <a:t>Explain who reads release notes and why clarity and transparency matter.</a:t>
            </a:r>
          </a:p>
          <a:p>
            <a:pPr lvl="1"/>
            <a:r>
              <a:rPr lang="en-GB" sz="3100" dirty="0"/>
              <a:t>Produce a basic set of release notes using a structured template.</a:t>
            </a:r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E2A28-DA82-684D-9424-4C17608FD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Release Note Spotting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7FA6D-2055-3C45-DBA5-DDD94954A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Examine the example in the Lesson 03 One Note Workbook</a:t>
            </a:r>
          </a:p>
          <a:p>
            <a:r>
              <a:rPr lang="en-GB" dirty="0"/>
              <a:t>Let’s identify the following:</a:t>
            </a:r>
          </a:p>
          <a:p>
            <a:pPr lvl="1"/>
            <a:r>
              <a:rPr lang="en-GB" dirty="0"/>
              <a:t>The version number</a:t>
            </a:r>
          </a:p>
          <a:p>
            <a:pPr lvl="1"/>
            <a:r>
              <a:rPr lang="en-GB" dirty="0"/>
              <a:t>New features or improvements</a:t>
            </a:r>
          </a:p>
          <a:p>
            <a:pPr lvl="1"/>
            <a:r>
              <a:rPr lang="en-GB" dirty="0"/>
              <a:t>Bug fixes</a:t>
            </a:r>
          </a:p>
          <a:p>
            <a:pPr lvl="1"/>
            <a:r>
              <a:rPr lang="en-GB" dirty="0"/>
              <a:t>Known issues (if present)</a:t>
            </a:r>
          </a:p>
          <a:p>
            <a:pPr lvl="1"/>
            <a:endParaRPr lang="en-GB" dirty="0"/>
          </a:p>
        </p:txBody>
      </p:sp>
      <p:pic>
        <p:nvPicPr>
          <p:cNvPr id="4" name="OneNote">
            <a:extLst>
              <a:ext uri="{FF2B5EF4-FFF2-40B4-BE49-F238E27FC236}">
                <a16:creationId xmlns:a16="http://schemas.microsoft.com/office/drawing/2014/main" id="{9ABE903E-2E14-93C8-1CFF-3255C34B05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569" y="1646238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1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ocument with text on it&#10;&#10;AI-generated content may be incorrect.">
            <a:extLst>
              <a:ext uri="{FF2B5EF4-FFF2-40B4-BE49-F238E27FC236}">
                <a16:creationId xmlns:a16="http://schemas.microsoft.com/office/drawing/2014/main" id="{FEAD2290-3209-DF5F-645E-AB38E95B14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469"/>
            <a:ext cx="4849565" cy="6858000"/>
          </a:xfrm>
          <a:prstGeom prst="rect">
            <a:avLst/>
          </a:prstGeom>
        </p:spPr>
      </p:pic>
      <p:pic>
        <p:nvPicPr>
          <p:cNvPr id="7" name="Picture 6" descr="A close-up of a document&#10;&#10;AI-generated content may be incorrect.">
            <a:extLst>
              <a:ext uri="{FF2B5EF4-FFF2-40B4-BE49-F238E27FC236}">
                <a16:creationId xmlns:a16="http://schemas.microsoft.com/office/drawing/2014/main" id="{66708E26-6D1D-FF34-0BE4-0CAB3A3BA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654" y="0"/>
            <a:ext cx="4849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541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9E15F-07AC-3FD4-AE60-BB259259D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Are Release Notes?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376A2A-882E-DB3B-593A-A7002D6E6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646238"/>
            <a:ext cx="9452211" cy="4351338"/>
          </a:xfrm>
        </p:spPr>
        <p:txBody>
          <a:bodyPr>
            <a:normAutofit/>
          </a:bodyPr>
          <a:lstStyle/>
          <a:p>
            <a:r>
              <a:rPr lang="en-GB" dirty="0"/>
              <a:t>Definition: </a:t>
            </a:r>
          </a:p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Release notes are a written record of all changes in a new version of a software product.</a:t>
            </a:r>
          </a:p>
          <a:p>
            <a:r>
              <a:rPr lang="en-GB" dirty="0"/>
              <a:t>Who reads them?</a:t>
            </a:r>
          </a:p>
          <a:p>
            <a:pPr lvl="1"/>
            <a:r>
              <a:rPr lang="en-GB" dirty="0"/>
              <a:t>End users</a:t>
            </a:r>
          </a:p>
          <a:p>
            <a:pPr lvl="1"/>
            <a:r>
              <a:rPr lang="en-GB" dirty="0"/>
              <a:t>Testers/QA</a:t>
            </a:r>
          </a:p>
          <a:p>
            <a:pPr lvl="1"/>
            <a:r>
              <a:rPr lang="en-GB" dirty="0"/>
              <a:t>Support staff</a:t>
            </a:r>
          </a:p>
          <a:p>
            <a:pPr lvl="1"/>
            <a:r>
              <a:rPr lang="en-GB" dirty="0"/>
              <a:t>Stakeholders and Managers</a:t>
            </a:r>
          </a:p>
          <a:p>
            <a:pPr lvl="1"/>
            <a:r>
              <a:rPr lang="en-GB" dirty="0"/>
              <a:t>Other developers.</a:t>
            </a:r>
          </a:p>
        </p:txBody>
      </p:sp>
    </p:spTree>
    <p:extLst>
      <p:ext uri="{BB962C8B-B14F-4D97-AF65-F5344CB8AC3E}">
        <p14:creationId xmlns:p14="http://schemas.microsoft.com/office/powerpoint/2010/main" val="77032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A8E7B-6B99-6F77-80FD-57854AEDA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do they matter?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876DD-7847-B026-E91A-A39F4F86E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They ensure:</a:t>
            </a:r>
          </a:p>
          <a:p>
            <a:pPr lvl="1"/>
            <a:r>
              <a:rPr lang="en-GB" sz="3600" dirty="0"/>
              <a:t>Transparency</a:t>
            </a:r>
          </a:p>
          <a:p>
            <a:pPr lvl="1"/>
            <a:r>
              <a:rPr lang="en-GB" sz="3600" dirty="0"/>
              <a:t>Trust</a:t>
            </a:r>
          </a:p>
          <a:p>
            <a:pPr lvl="1"/>
            <a:r>
              <a:rPr lang="en-GB" sz="3600" dirty="0"/>
              <a:t>Reduced support queries</a:t>
            </a:r>
          </a:p>
          <a:p>
            <a:pPr lvl="1"/>
            <a:r>
              <a:rPr lang="en-GB" sz="3600" dirty="0"/>
              <a:t>A clear audit trail</a:t>
            </a:r>
          </a:p>
        </p:txBody>
      </p:sp>
    </p:spTree>
    <p:extLst>
      <p:ext uri="{BB962C8B-B14F-4D97-AF65-F5344CB8AC3E}">
        <p14:creationId xmlns:p14="http://schemas.microsoft.com/office/powerpoint/2010/main" val="92934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0876B-4993-9230-30FA-DB2D43058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The 6 principle sections of release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9379-1846-9EED-8E07-AF94462E2A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Version number</a:t>
            </a:r>
          </a:p>
          <a:p>
            <a:r>
              <a:rPr lang="en-GB" dirty="0"/>
              <a:t>Summary</a:t>
            </a:r>
          </a:p>
          <a:p>
            <a:r>
              <a:rPr lang="en-GB" dirty="0"/>
              <a:t>New features</a:t>
            </a:r>
          </a:p>
          <a:p>
            <a:r>
              <a:rPr lang="en-GB" dirty="0"/>
              <a:t>Bug fixes</a:t>
            </a:r>
          </a:p>
          <a:p>
            <a:r>
              <a:rPr lang="en-GB" dirty="0"/>
              <a:t>Known issues</a:t>
            </a:r>
          </a:p>
          <a:p>
            <a:r>
              <a:rPr lang="en-GB" dirty="0"/>
              <a:t>How to update</a:t>
            </a:r>
          </a:p>
          <a:p>
            <a:r>
              <a:rPr lang="en-GB" dirty="0"/>
              <a:t>How to get help.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88637ED-8704-3031-3B0A-FF52114CB6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96512" y="1836098"/>
            <a:ext cx="5661637" cy="4351338"/>
          </a:xfrm>
        </p:spPr>
        <p:txBody>
          <a:bodyPr/>
          <a:lstStyle/>
          <a:p>
            <a:r>
              <a:rPr lang="en-GB" dirty="0"/>
              <a:t>Identifies this release</a:t>
            </a:r>
          </a:p>
          <a:p>
            <a:r>
              <a:rPr lang="en-GB" dirty="0"/>
              <a:t>Quick outline of the release</a:t>
            </a:r>
          </a:p>
          <a:p>
            <a:r>
              <a:rPr lang="en-GB" dirty="0"/>
              <a:t>What’s new in the code</a:t>
            </a:r>
          </a:p>
          <a:p>
            <a:r>
              <a:rPr lang="en-GB" dirty="0"/>
              <a:t>Past errors that have been fixed</a:t>
            </a:r>
          </a:p>
          <a:p>
            <a:r>
              <a:rPr lang="en-GB" dirty="0"/>
              <a:t>What hasn’t yet been fixed</a:t>
            </a:r>
          </a:p>
          <a:p>
            <a:r>
              <a:rPr lang="en-GB" dirty="0"/>
              <a:t>Installing it</a:t>
            </a:r>
          </a:p>
          <a:p>
            <a:r>
              <a:rPr lang="en-GB" dirty="0"/>
              <a:t>How to let us know that it’s still broken</a:t>
            </a:r>
          </a:p>
        </p:txBody>
      </p:sp>
    </p:spTree>
    <p:extLst>
      <p:ext uri="{BB962C8B-B14F-4D97-AF65-F5344CB8AC3E}">
        <p14:creationId xmlns:p14="http://schemas.microsoft.com/office/powerpoint/2010/main" val="329086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7971A-BC03-5B4E-7C3E-597067692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Release Notes Example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005027E-7C61-0379-C64D-D5D048F57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7732000"/>
              </p:ext>
            </p:extLst>
          </p:nvPr>
        </p:nvGraphicFramePr>
        <p:xfrm>
          <a:off x="458440" y="1465423"/>
          <a:ext cx="9065319" cy="4604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30738">
                  <a:extLst>
                    <a:ext uri="{9D8B030D-6E8A-4147-A177-3AD203B41FA5}">
                      <a16:colId xmlns:a16="http://schemas.microsoft.com/office/drawing/2014/main" val="1028621374"/>
                    </a:ext>
                  </a:extLst>
                </a:gridCol>
                <a:gridCol w="3757845">
                  <a:extLst>
                    <a:ext uri="{9D8B030D-6E8A-4147-A177-3AD203B41FA5}">
                      <a16:colId xmlns:a16="http://schemas.microsoft.com/office/drawing/2014/main" val="1462173364"/>
                    </a:ext>
                  </a:extLst>
                </a:gridCol>
                <a:gridCol w="3176736">
                  <a:extLst>
                    <a:ext uri="{9D8B030D-6E8A-4147-A177-3AD203B41FA5}">
                      <a16:colId xmlns:a16="http://schemas.microsoft.com/office/drawing/2014/main" val="54086160"/>
                    </a:ext>
                  </a:extLst>
                </a:gridCol>
              </a:tblGrid>
              <a:tr h="2790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Section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Purpose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Example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6685788"/>
                  </a:ext>
                </a:extLst>
              </a:tr>
              <a:tr h="5810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Version number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Uniquely identifies the release so users, testers, and support can refer to exactly the right update.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dirty="0">
                          <a:effectLst/>
                        </a:rPr>
                        <a:t>v2.4.1 / Version 14.3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5726973"/>
                  </a:ext>
                </a:extLst>
              </a:tr>
              <a:tr h="7363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Summary / headline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A plain-English overview of what this update is about — helps skim-readers understand the change at a glance.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"This update fixes a crash on startup and adds a dark mode option."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7125763"/>
                  </a:ext>
                </a:extLst>
              </a:tr>
              <a:tr h="7363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New features / improvements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Lists what has been added or improved so users know what to explore and stakeholders can see progress.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"Added: Export to PDF function in reports section."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2646783"/>
                  </a:ext>
                </a:extLst>
              </a:tr>
              <a:tr h="7363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Bug fixes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Describes what problems have been resolved. Builds trust and reassures users who reported issues.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"Fixed: App crash when saving large files on iOS 16."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6690536"/>
                  </a:ext>
                </a:extLst>
              </a:tr>
              <a:tr h="7363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Known issues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Honest disclosure of problems that are not yet fixed. Prevents users from reporting them and shows transparency.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"Known issue: Dark mode may not apply correctly on older Android devices."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529575"/>
                  </a:ext>
                </a:extLst>
              </a:tr>
              <a:tr h="5810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How to update / get help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Practical guidance so users know what to do next. Reduces support contacts.</a:t>
                      </a:r>
                      <a:endParaRPr lang="en-GB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dirty="0">
                          <a:effectLst/>
                        </a:rPr>
                        <a:t>"Update via the App Store or visit help.example.com"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270634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7D33D3F-9918-E1E6-F862-714E66A79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946" y="2097153"/>
            <a:ext cx="9339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204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A4D645-BC7E-2CFA-44A7-9104C49A5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Research Task: Find real Release Notes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1CD774-29EB-0073-A4F3-DBB18AF78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646238"/>
            <a:ext cx="9452211" cy="452755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dirty="0"/>
              <a:t>Find a real set of release notes from any product or service you actually use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GB" sz="2300" dirty="0"/>
              <a:t>(a game, social media app, browser, phone OS update, productivity tool, etc.)</a:t>
            </a:r>
          </a:p>
          <a:p>
            <a:pPr>
              <a:lnSpc>
                <a:spcPct val="120000"/>
              </a:lnSpc>
            </a:pPr>
            <a:endParaRPr lang="en-GB" dirty="0"/>
          </a:p>
          <a:p>
            <a:pPr marL="0" indent="0">
              <a:lnSpc>
                <a:spcPct val="120000"/>
              </a:lnSpc>
              <a:buNone/>
            </a:pPr>
            <a:r>
              <a:rPr lang="en-GB" b="1" dirty="0"/>
              <a:t>Step 1: </a:t>
            </a:r>
            <a:r>
              <a:rPr lang="en-GB" dirty="0"/>
              <a:t>Find your example. Take a screenshot or note the URL. Paste into your OneNote page.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en-GB" b="1" dirty="0"/>
              <a:t>Step 2: </a:t>
            </a:r>
            <a:r>
              <a:rPr lang="en-GB" dirty="0"/>
              <a:t>Label each section you can identify (version number, features, fixes, known issues, etc.).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en-GB" b="1" dirty="0"/>
              <a:t>Step 3: </a:t>
            </a:r>
            <a:r>
              <a:rPr lang="en-GB" dirty="0"/>
              <a:t>For each section, write </a:t>
            </a:r>
            <a:r>
              <a:rPr lang="en-GB" b="1" dirty="0"/>
              <a:t>one sentence </a:t>
            </a:r>
            <a:r>
              <a:rPr lang="en-GB" dirty="0"/>
              <a:t>explaining what it communicates and to whom.</a:t>
            </a:r>
          </a:p>
          <a:p>
            <a:pPr marL="0" lvl="0" indent="0">
              <a:lnSpc>
                <a:spcPct val="120000"/>
              </a:lnSpc>
              <a:buNone/>
            </a:pPr>
            <a:r>
              <a:rPr lang="en-GB" b="1" dirty="0"/>
              <a:t>Step 4: </a:t>
            </a:r>
            <a:r>
              <a:rPr lang="en-GB" dirty="0"/>
              <a:t>Write a short paragraph (3–5 sentences) explaining how these release notes as a whole help the people who read them. </a:t>
            </a:r>
            <a:r>
              <a:rPr lang="en-GB" b="1" dirty="0"/>
              <a:t>You must include the word 'because' at least twice.</a:t>
            </a:r>
          </a:p>
          <a:p>
            <a:endParaRPr lang="en-GB" dirty="0"/>
          </a:p>
        </p:txBody>
      </p:sp>
      <p:pic>
        <p:nvPicPr>
          <p:cNvPr id="5" name="OneNote">
            <a:extLst>
              <a:ext uri="{FF2B5EF4-FFF2-40B4-BE49-F238E27FC236}">
                <a16:creationId xmlns:a16="http://schemas.microsoft.com/office/drawing/2014/main" id="{B00278EC-2F0C-123E-F736-0A62CCAED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865" y="320675"/>
            <a:ext cx="812806" cy="812806"/>
          </a:xfrm>
          <a:prstGeom prst="rect">
            <a:avLst/>
          </a:prstGeom>
        </p:spPr>
      </p:pic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9E4C35C3-6703-4B70-5B1B-699C96570AE3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7" name="Minutes display">
            <a:extLst>
              <a:ext uri="{FF2B5EF4-FFF2-40B4-BE49-F238E27FC236}">
                <a16:creationId xmlns:a16="http://schemas.microsoft.com/office/drawing/2014/main" id="{AA71E24D-602C-1972-134F-76E8CE01516D}"/>
              </a:ext>
            </a:extLst>
          </p:cNvPr>
          <p:cNvSpPr/>
          <p:nvPr/>
        </p:nvSpPr>
        <p:spPr>
          <a:xfrm>
            <a:off x="10567382" y="2605734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2" name="stuck?">
            <a:extLst>
              <a:ext uri="{FF2B5EF4-FFF2-40B4-BE49-F238E27FC236}">
                <a16:creationId xmlns:a16="http://schemas.microsoft.com/office/drawing/2014/main" id="{E396FB4E-3A9E-8AA1-AF63-6F4518C3C297}"/>
              </a:ext>
            </a:extLst>
          </p:cNvPr>
          <p:cNvSpPr/>
          <p:nvPr/>
        </p:nvSpPr>
        <p:spPr>
          <a:xfrm>
            <a:off x="10024533" y="3276170"/>
            <a:ext cx="1947672" cy="266742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Stuck?</a:t>
            </a:r>
          </a:p>
          <a:p>
            <a:pPr algn="ctr"/>
            <a:endParaRPr lang="en-GB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GB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If you can’t think of a product, try Microsoft Word, Microsoft </a:t>
            </a:r>
            <a:r>
              <a:rPr lang="en-GB" sz="1400" dirty="0" err="1">
                <a:solidFill>
                  <a:srgbClr val="000000"/>
                </a:solidFill>
                <a:latin typeface="Trebuchet MS" panose="020B0603020202020204" pitchFamily="34" charset="0"/>
              </a:rPr>
              <a:t>PowerToys</a:t>
            </a:r>
            <a:r>
              <a:rPr lang="en-GB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, Adobe Media Encoder</a:t>
            </a:r>
          </a:p>
        </p:txBody>
      </p:sp>
    </p:spTree>
    <p:extLst>
      <p:ext uri="{BB962C8B-B14F-4D97-AF65-F5344CB8AC3E}">
        <p14:creationId xmlns:p14="http://schemas.microsoft.com/office/powerpoint/2010/main" val="4121472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7DE4F-B2DD-7BF9-DBBC-6CE3967D1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Create Task: Write Release Notes Using the Template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25356-BAD5-59CC-21C0-E262348C4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904488"/>
            <a:ext cx="9452211" cy="2269300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Choose one of these scenarios.</a:t>
            </a:r>
          </a:p>
          <a:p>
            <a:r>
              <a:rPr lang="en-GB" dirty="0"/>
              <a:t>Using the template in OneNote, write your own Release Notes</a:t>
            </a:r>
          </a:p>
          <a:p>
            <a:r>
              <a:rPr lang="en-GB" dirty="0"/>
              <a:t>Complete all six template sections in plain English suitable for a non-technical user. </a:t>
            </a:r>
          </a:p>
          <a:p>
            <a:r>
              <a:rPr lang="en-GB" b="1" dirty="0"/>
              <a:t>Remember: </a:t>
            </a:r>
            <a:r>
              <a:rPr lang="en-GB" dirty="0"/>
              <a:t>your audience is someone who uses the app, not a developer.</a:t>
            </a:r>
          </a:p>
        </p:txBody>
      </p:sp>
      <p:sp>
        <p:nvSpPr>
          <p:cNvPr id="4" name="Minutes display">
            <a:extLst>
              <a:ext uri="{FF2B5EF4-FFF2-40B4-BE49-F238E27FC236}">
                <a16:creationId xmlns:a16="http://schemas.microsoft.com/office/drawing/2014/main" id="{3744B81C-79A3-DBFF-52E7-EC9A681CF58B}"/>
              </a:ext>
            </a:extLst>
          </p:cNvPr>
          <p:cNvSpPr/>
          <p:nvPr/>
        </p:nvSpPr>
        <p:spPr>
          <a:xfrm>
            <a:off x="10494463" y="2605734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20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5" name="Working Independently">
            <a:extLst>
              <a:ext uri="{FF2B5EF4-FFF2-40B4-BE49-F238E27FC236}">
                <a16:creationId xmlns:a16="http://schemas.microsoft.com/office/drawing/2014/main" id="{41EF40D9-8982-D011-2850-C1102575D4F2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pic>
        <p:nvPicPr>
          <p:cNvPr id="6" name="OneNote">
            <a:extLst>
              <a:ext uri="{FF2B5EF4-FFF2-40B4-BE49-F238E27FC236}">
                <a16:creationId xmlns:a16="http://schemas.microsoft.com/office/drawing/2014/main" id="{34191A1A-56CB-6363-84E6-EBC2C74CC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946" y="320675"/>
            <a:ext cx="812806" cy="812806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1EE20B3-EE75-7BE2-34CC-FB6B0FE2CF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431048"/>
              </p:ext>
            </p:extLst>
          </p:nvPr>
        </p:nvGraphicFramePr>
        <p:xfrm>
          <a:off x="371856" y="1961270"/>
          <a:ext cx="9028176" cy="176784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771639">
                  <a:extLst>
                    <a:ext uri="{9D8B030D-6E8A-4147-A177-3AD203B41FA5}">
                      <a16:colId xmlns:a16="http://schemas.microsoft.com/office/drawing/2014/main" val="288434624"/>
                    </a:ext>
                  </a:extLst>
                </a:gridCol>
                <a:gridCol w="8256537">
                  <a:extLst>
                    <a:ext uri="{9D8B030D-6E8A-4147-A177-3AD203B41FA5}">
                      <a16:colId xmlns:a16="http://schemas.microsoft.com/office/drawing/2014/main" val="3992140129"/>
                    </a:ext>
                  </a:extLst>
                </a:gridCol>
              </a:tblGrid>
              <a:tr h="44185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>
                          <a:effectLst/>
                        </a:rPr>
                        <a:t>A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A simple calculator app — bug fix (crash on large numbers) and a new calculation history feature has been added.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889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4964821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>
                          <a:effectLst/>
                        </a:rPr>
                        <a:t>B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A student homework tracker app — new deadline reminder notifications added, login error fixed, known issue with dark mode on older devices.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889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708249"/>
                  </a:ext>
                </a:extLst>
              </a:tr>
              <a:tr h="441854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800">
                          <a:effectLst/>
                        </a:rPr>
                        <a:t>C</a:t>
                      </a:r>
                      <a:endParaRPr lang="en-GB" sz="18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63500" marR="635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A school canteen ordering app — vegetarian filter added, payment glitch fixed, slow load times on some devices still under investigation.</a:t>
                      </a:r>
                      <a:endParaRPr lang="en-GB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88900" marR="762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1906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4066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94FC9-1156-33E3-0DC4-0BAFFDF33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Workbook preparation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ECBEC-7D7C-8DDB-B364-5D5796E3F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Explain how release notes are used to communicate information to others.</a:t>
            </a:r>
          </a:p>
          <a:p>
            <a:r>
              <a:rPr lang="en-GB" dirty="0"/>
              <a:t>You can use the sentence starters in the OneNote Workbook to help you</a:t>
            </a:r>
          </a:p>
          <a:p>
            <a:endParaRPr lang="en-GB" dirty="0"/>
          </a:p>
        </p:txBody>
      </p:sp>
      <p:pic>
        <p:nvPicPr>
          <p:cNvPr id="4" name="OneNote">
            <a:extLst>
              <a:ext uri="{FF2B5EF4-FFF2-40B4-BE49-F238E27FC236}">
                <a16:creationId xmlns:a16="http://schemas.microsoft.com/office/drawing/2014/main" id="{567C1454-3040-1DBD-EE1C-68F19C503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464" y="454257"/>
            <a:ext cx="812806" cy="812806"/>
          </a:xfrm>
          <a:prstGeom prst="rect">
            <a:avLst/>
          </a:prstGeom>
        </p:spPr>
      </p:pic>
      <p:sp>
        <p:nvSpPr>
          <p:cNvPr id="5" name="Minutes display">
            <a:extLst>
              <a:ext uri="{FF2B5EF4-FFF2-40B4-BE49-F238E27FC236}">
                <a16:creationId xmlns:a16="http://schemas.microsoft.com/office/drawing/2014/main" id="{EB62ABCE-149D-039C-1F39-3C14F6CE6EFA}"/>
              </a:ext>
            </a:extLst>
          </p:cNvPr>
          <p:cNvSpPr/>
          <p:nvPr/>
        </p:nvSpPr>
        <p:spPr>
          <a:xfrm>
            <a:off x="10494464" y="2673767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B235074F-ECA4-67C2-DAF9-462E47BF4A88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</p:spTree>
    <p:extLst>
      <p:ext uri="{BB962C8B-B14F-4D97-AF65-F5344CB8AC3E}">
        <p14:creationId xmlns:p14="http://schemas.microsoft.com/office/powerpoint/2010/main" val="1182677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EC940-8623-697F-1428-66A73420A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Finally…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DF3CF-1166-A08D-B1B2-30B8E0285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3600" dirty="0"/>
              <a:t>Name two sections you would always find in release notes.</a:t>
            </a:r>
          </a:p>
          <a:p>
            <a:pPr lvl="0"/>
            <a:r>
              <a:rPr lang="en-GB" sz="3600" dirty="0"/>
              <a:t>Give one reason why a support worker would read release notes.</a:t>
            </a:r>
          </a:p>
          <a:p>
            <a:pPr lvl="0"/>
            <a:r>
              <a:rPr lang="en-GB" sz="3600" dirty="0"/>
              <a:t>What is the difference between a 'bug fix' and a 'known issue'?</a:t>
            </a:r>
          </a:p>
          <a:p>
            <a:endParaRPr lang="en-GB" sz="3600" dirty="0"/>
          </a:p>
        </p:txBody>
      </p:sp>
      <p:pic>
        <p:nvPicPr>
          <p:cNvPr id="4" name="Exit Ticket" descr="A green sign with a person running&#10;&#10;AI-generated content may be incorrect.">
            <a:extLst>
              <a:ext uri="{FF2B5EF4-FFF2-40B4-BE49-F238E27FC236}">
                <a16:creationId xmlns:a16="http://schemas.microsoft.com/office/drawing/2014/main" id="{BD82F5C9-86AF-05F6-1EC1-D143CC8C95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27142" r="7934" b="27368"/>
          <a:stretch/>
        </p:blipFill>
        <p:spPr>
          <a:xfrm>
            <a:off x="7360326" y="353875"/>
            <a:ext cx="2384175" cy="129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57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6A3F15F6-AAA4-4F9B-B08E-657AAA507A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63</TotalTime>
  <Words>814</Words>
  <Application>Microsoft Office PowerPoint</Application>
  <PresentationFormat>Widescreen</PresentationFormat>
  <Paragraphs>110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Impact</vt:lpstr>
      <vt:lpstr>Trebuchet MS</vt:lpstr>
      <vt:lpstr>Office Theme</vt:lpstr>
      <vt:lpstr>Unit 5 Lesson 03  Release Notes</vt:lpstr>
      <vt:lpstr>Recall Exercise</vt:lpstr>
      <vt:lpstr>PowerPoint Presentation</vt:lpstr>
      <vt:lpstr>Learning Objectives</vt:lpstr>
      <vt:lpstr>Release Note Spotting</vt:lpstr>
      <vt:lpstr>PowerPoint Presentation</vt:lpstr>
      <vt:lpstr>What Are Release Notes?</vt:lpstr>
      <vt:lpstr>Why do they matter?</vt:lpstr>
      <vt:lpstr>The 6 principle sections of release notes</vt:lpstr>
      <vt:lpstr>Release Notes Example</vt:lpstr>
      <vt:lpstr>Research Task: Find real Release Notes</vt:lpstr>
      <vt:lpstr>Create Task: Write Release Notes Using the Template </vt:lpstr>
      <vt:lpstr>Workbook preparation</vt:lpstr>
      <vt:lpstr>Finally…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2026-03-05T20:29:57Z</dcterms:created>
  <dcterms:modified xsi:type="dcterms:W3CDTF">2026-07-07T16:31:08Z</dcterms:modified>
</cp:coreProperties>
</file>