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9" r:id="rId3"/>
    <p:sldId id="264" r:id="rId4"/>
    <p:sldId id="266" r:id="rId5"/>
    <p:sldId id="273" r:id="rId6"/>
    <p:sldId id="274" r:id="rId7"/>
    <p:sldId id="275" r:id="rId8"/>
    <p:sldId id="276" r:id="rId9"/>
    <p:sldId id="271" r:id="rId10"/>
    <p:sldId id="272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F7D682-EEBB-4D27-B950-B242D1D874BE}" v="2" dt="2026-07-07T16:28:05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 delMainMaster">
      <pc:chgData name="Simon Rundell" userId="02f36d3d-9692-43c5-873c-1a596eba61c5" providerId="ADAL" clId="{E495193B-C273-4421-898B-4796DEC811A2}" dt="2026-07-07T16:28:09.682" v="4" actId="207"/>
      <pc:docMkLst>
        <pc:docMk/>
      </pc:docMkLst>
      <pc:sldChg chg="del">
        <pc:chgData name="Simon Rundell" userId="02f36d3d-9692-43c5-873c-1a596eba61c5" providerId="ADAL" clId="{E495193B-C273-4421-898B-4796DEC811A2}" dt="2026-07-07T16:27:58.062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28:09.682" v="4" actId="207"/>
        <pc:sldMkLst>
          <pc:docMk/>
          <pc:sldMk cId="1887738467" sldId="279"/>
        </pc:sldMkLst>
        <pc:spChg chg="mod">
          <ac:chgData name="Simon Rundell" userId="02f36d3d-9692-43c5-873c-1a596eba61c5" providerId="ADAL" clId="{E495193B-C273-4421-898B-4796DEC811A2}" dt="2026-07-07T16:28:09.682" v="4" actId="207"/>
          <ac:spMkLst>
            <pc:docMk/>
            <pc:sldMk cId="1887738467" sldId="279"/>
            <ac:spMk id="3" creationId="{44BE340F-1537-1DD8-A4C0-90C99D913A49}"/>
          </ac:spMkLst>
        </pc:spChg>
      </pc:sldChg>
      <pc:sldMasterChg chg="del delSldLayout">
        <pc:chgData name="Simon Rundell" userId="02f36d3d-9692-43c5-873c-1a596eba61c5" providerId="ADAL" clId="{E495193B-C273-4421-898B-4796DEC811A2}" dt="2026-07-07T16:27:58.062" v="1" actId="47"/>
        <pc:sldMasterMkLst>
          <pc:docMk/>
          <pc:sldMasterMk cId="252042275" sldId="2147483658"/>
        </pc:sldMasterMkLst>
        <pc:sldLayoutChg chg="del">
          <pc:chgData name="Simon Rundell" userId="02f36d3d-9692-43c5-873c-1a596eba61c5" providerId="ADAL" clId="{E495193B-C273-4421-898B-4796DEC811A2}" dt="2026-07-07T16:27:58.062" v="1" actId="47"/>
          <pc:sldLayoutMkLst>
            <pc:docMk/>
            <pc:sldMasterMk cId="252042275" sldId="2147483658"/>
            <pc:sldLayoutMk cId="319647137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Circulate actively. Prompt students who write vague comments: 'You've said it could be clearer — which section? What specifically would you change?' Redirect students who are only writing positives: 'What is the one thing your partner could improve? What would you tell them to do differently?'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291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2565-0C80-B0C4-6008-D01CD87401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Lesson 04</a:t>
            </a:r>
            <a:br>
              <a:rPr lang="en-US" dirty="0"/>
            </a:br>
            <a:r>
              <a:rPr lang="en-US" dirty="0"/>
              <a:t>Feedback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4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in2o7q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7738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By the end of this lesson, you will be able to:</a:t>
            </a:r>
          </a:p>
          <a:p>
            <a:pPr lvl="1"/>
            <a:r>
              <a:rPr lang="en-GB" dirty="0"/>
              <a:t>Describe at least two ways of seeking feedback on communications (LO2.1).</a:t>
            </a:r>
          </a:p>
          <a:p>
            <a:pPr lvl="1"/>
            <a:r>
              <a:rPr lang="en-GB" dirty="0"/>
              <a:t>Explain why feedback is valuable for developing communication skills — using specific reasons (LO2.2).</a:t>
            </a:r>
          </a:p>
          <a:p>
            <a:pPr lvl="1"/>
            <a:r>
              <a:rPr lang="en-GB" dirty="0"/>
              <a:t>Explain what productive feedback is and identify its key characteristics (LO2.3).</a:t>
            </a:r>
          </a:p>
          <a:p>
            <a:pPr lvl="1"/>
            <a:r>
              <a:rPr lang="en-GB" dirty="0"/>
              <a:t>Apply the productive feedback model to peer review your own Lesson 3 release notes.</a:t>
            </a:r>
          </a:p>
          <a:p>
            <a:pPr lvl="1"/>
            <a:r>
              <a:rPr lang="en-GB" dirty="0"/>
              <a:t>Reflect on feedback received and explain how it could improve your communication.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3142C-E8D4-C755-6E71-6F88E25FE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 sorting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B7E0D-CD36-ACED-62D1-7C7D182F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4078541" cy="1771142"/>
          </a:xfrm>
        </p:spPr>
        <p:txBody>
          <a:bodyPr/>
          <a:lstStyle/>
          <a:p>
            <a:r>
              <a:rPr lang="en-GB" dirty="0"/>
              <a:t>Which of these is</a:t>
            </a:r>
          </a:p>
          <a:p>
            <a:pPr lvl="1"/>
            <a:r>
              <a:rPr lang="en-GB" dirty="0"/>
              <a:t>Vague/Unhelpful</a:t>
            </a:r>
          </a:p>
          <a:p>
            <a:pPr lvl="1"/>
            <a:r>
              <a:rPr lang="en-GB" dirty="0"/>
              <a:t>Destructive/Negative</a:t>
            </a:r>
          </a:p>
          <a:p>
            <a:pPr lvl="1"/>
            <a:r>
              <a:rPr lang="en-GB" dirty="0"/>
              <a:t>Productive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FB08B-30C5-2487-60DD-FE32077CE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563">
            <a:off x="4245102" y="1661494"/>
            <a:ext cx="6943725" cy="4629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In small groups">
            <a:extLst>
              <a:ext uri="{FF2B5EF4-FFF2-40B4-BE49-F238E27FC236}">
                <a16:creationId xmlns:a16="http://schemas.microsoft.com/office/drawing/2014/main" id="{1ADBF709-25E4-8E6F-B769-02BF418B0A8D}"/>
              </a:ext>
            </a:extLst>
          </p:cNvPr>
          <p:cNvSpPr/>
          <p:nvPr/>
        </p:nvSpPr>
        <p:spPr>
          <a:xfrm>
            <a:off x="9958812" y="423017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5625F5C5-16D9-9247-D6C9-A1F008EAC883}"/>
              </a:ext>
            </a:extLst>
          </p:cNvPr>
          <p:cNvSpPr/>
          <p:nvPr/>
        </p:nvSpPr>
        <p:spPr>
          <a:xfrm>
            <a:off x="10439600" y="115330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67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E77A-DBF2-E88A-384C-16A1DCA86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feedback and how feedback is sought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3296F-2C48-E852-DC57-9ED9641D0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/>
              <a:t>Informal verbal feedback</a:t>
            </a:r>
          </a:p>
          <a:p>
            <a:pPr lvl="1"/>
            <a:r>
              <a:rPr lang="en-GB" dirty="0"/>
              <a:t>a colleague commenting during a stand-up or code review.</a:t>
            </a:r>
          </a:p>
          <a:p>
            <a:pPr lvl="0"/>
            <a:r>
              <a:rPr lang="en-GB" dirty="0"/>
              <a:t>Formal written feedback</a:t>
            </a:r>
          </a:p>
          <a:p>
            <a:pPr lvl="1"/>
            <a:r>
              <a:rPr lang="en-GB" dirty="0"/>
              <a:t>a structured peer review, a manager's written appraisal, a client's emailed response.</a:t>
            </a:r>
          </a:p>
          <a:p>
            <a:pPr lvl="0"/>
            <a:r>
              <a:rPr lang="en-GB" dirty="0"/>
              <a:t>User testing feedback</a:t>
            </a:r>
          </a:p>
          <a:p>
            <a:pPr lvl="1"/>
            <a:r>
              <a:rPr lang="en-GB" dirty="0"/>
              <a:t>usability testing reports, bug reports submitted by users.</a:t>
            </a:r>
          </a:p>
          <a:p>
            <a:pPr lvl="0"/>
            <a:r>
              <a:rPr lang="en-GB" dirty="0"/>
              <a:t>Automated feedback</a:t>
            </a:r>
          </a:p>
          <a:p>
            <a:pPr lvl="1"/>
            <a:r>
              <a:rPr lang="en-GB" dirty="0"/>
              <a:t>code linting tools, test suite results, CI/CD pipeline reports.</a:t>
            </a:r>
          </a:p>
          <a:p>
            <a:pPr lvl="0"/>
            <a:r>
              <a:rPr lang="en-GB" dirty="0"/>
              <a:t>Self-review / reflection</a:t>
            </a:r>
          </a:p>
          <a:p>
            <a:pPr lvl="1"/>
            <a:r>
              <a:rPr lang="en-GB" dirty="0"/>
              <a:t>reviewing your own work against a checklist or set of criteria.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855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0E1D3-3A58-56E9-13FF-0636F4583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feedback develops communication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87F80-7601-1B72-2B12-59EDC8110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/>
              <a:t>Identifies blind spots</a:t>
            </a:r>
          </a:p>
          <a:p>
            <a:pPr lvl="1"/>
            <a:r>
              <a:rPr lang="en-GB" dirty="0"/>
              <a:t>the sender often cannot see how their message is received.</a:t>
            </a:r>
          </a:p>
          <a:p>
            <a:pPr lvl="0"/>
            <a:r>
              <a:rPr lang="en-GB" dirty="0"/>
              <a:t>Closes the gap between intention and impact</a:t>
            </a:r>
          </a:p>
          <a:p>
            <a:pPr lvl="1"/>
            <a:r>
              <a:rPr lang="en-GB" dirty="0"/>
              <a:t>what you meant to communicate and what the reader understood may be very different.</a:t>
            </a:r>
          </a:p>
          <a:p>
            <a:pPr lvl="0"/>
            <a:r>
              <a:rPr lang="en-GB" dirty="0"/>
              <a:t>Creates a feedback loop</a:t>
            </a:r>
          </a:p>
          <a:p>
            <a:pPr lvl="1"/>
            <a:r>
              <a:rPr lang="en-GB" dirty="0"/>
              <a:t>software development relies on iteration; communication improves the same way.</a:t>
            </a:r>
          </a:p>
          <a:p>
            <a:pPr lvl="0"/>
            <a:r>
              <a:rPr lang="en-GB" dirty="0"/>
              <a:t>Builds professional habits</a:t>
            </a:r>
          </a:p>
          <a:p>
            <a:pPr lvl="1"/>
            <a:r>
              <a:rPr lang="en-GB" dirty="0"/>
              <a:t>developers who seek and act on feedback become more effective communicators over time.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579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019F-0A3E-C190-2600-3886A305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productive feedback model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494ACC-3B76-E008-F522-09FC67B29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83006"/>
              </p:ext>
            </p:extLst>
          </p:nvPr>
        </p:nvGraphicFramePr>
        <p:xfrm>
          <a:off x="335280" y="1730788"/>
          <a:ext cx="9137904" cy="4103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2035">
                  <a:extLst>
                    <a:ext uri="{9D8B030D-6E8A-4147-A177-3AD203B41FA5}">
                      <a16:colId xmlns:a16="http://schemas.microsoft.com/office/drawing/2014/main" val="74990632"/>
                    </a:ext>
                  </a:extLst>
                </a:gridCol>
                <a:gridCol w="4061291">
                  <a:extLst>
                    <a:ext uri="{9D8B030D-6E8A-4147-A177-3AD203B41FA5}">
                      <a16:colId xmlns:a16="http://schemas.microsoft.com/office/drawing/2014/main" val="3432062528"/>
                    </a:ext>
                  </a:extLst>
                </a:gridCol>
                <a:gridCol w="3514578">
                  <a:extLst>
                    <a:ext uri="{9D8B030D-6E8A-4147-A177-3AD203B41FA5}">
                      <a16:colId xmlns:a16="http://schemas.microsoft.com/office/drawing/2014/main" val="1777942074"/>
                    </a:ext>
                  </a:extLst>
                </a:gridCol>
              </a:tblGrid>
              <a:tr h="5057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Characteristic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What it means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Example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273080448"/>
                  </a:ext>
                </a:extLst>
              </a:tr>
              <a:tr h="12721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🎯 Specific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Points to an exact part of the work rather than making a general comment. The receiver knows precisely what to look at.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'The version number section is missing from the top of your release notes — without it, a user cannot identify which update they are reading.'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24267367"/>
                  </a:ext>
                </a:extLst>
              </a:tr>
              <a:tr h="12721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⚖️ Balanced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Acknowledges what has worked as well as what needs improvement. Avoids being purely negative, which can demotivate.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'Your bug fixes section is well written and uses clear language. The known issues section is currently very brief and would benefit from more detail.'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657105806"/>
                  </a:ext>
                </a:extLst>
              </a:tr>
              <a:tr h="10531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✅ Actionable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Gives a clear next step — the receiver knows what to do differently. Vague suggestions like 'make it better' are not actionable.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effectLst/>
                        </a:rPr>
                        <a:t>'I would suggest adding one sentence for each known issue explaining which users are affected and when a fix is expected.'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144371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096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E35245-E48C-8FF1-F848-1CEECFF44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361950"/>
            <a:ext cx="9744075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87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BB366-A9EB-AC35-9B43-C0D66FCE8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Review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7D2EE-B8A2-E8BE-DA8C-B281D2C03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89859"/>
            <a:ext cx="6094619" cy="4783929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I will give you some Release Notes</a:t>
            </a:r>
            <a:endParaRPr lang="en-GB" b="1" dirty="0"/>
          </a:p>
          <a:p>
            <a:r>
              <a:rPr lang="en-GB" dirty="0"/>
              <a:t>Read the work carefully.</a:t>
            </a:r>
          </a:p>
          <a:p>
            <a:r>
              <a:rPr lang="en-GB" dirty="0"/>
              <a:t>Complete the structured feedback form in OneNote</a:t>
            </a:r>
          </a:p>
          <a:p>
            <a:r>
              <a:rPr lang="en-GB" dirty="0"/>
              <a:t>The form requires:</a:t>
            </a:r>
          </a:p>
          <a:p>
            <a:pPr lvl="1"/>
            <a:r>
              <a:rPr lang="en-GB" dirty="0"/>
              <a:t>At least one piece of feedback for each of the three productive feedback criteria:</a:t>
            </a:r>
          </a:p>
          <a:p>
            <a:pPr lvl="2"/>
            <a:r>
              <a:rPr lang="en-GB" dirty="0"/>
              <a:t>Specific</a:t>
            </a:r>
          </a:p>
          <a:p>
            <a:pPr lvl="2"/>
            <a:r>
              <a:rPr lang="en-GB" dirty="0"/>
              <a:t>Balanced</a:t>
            </a:r>
          </a:p>
          <a:p>
            <a:pPr lvl="2"/>
            <a:r>
              <a:rPr lang="en-GB" dirty="0"/>
              <a:t>Actionable.</a:t>
            </a:r>
          </a:p>
          <a:p>
            <a:pPr lvl="1"/>
            <a:r>
              <a:rPr lang="en-GB" dirty="0"/>
              <a:t>A brief overall summary — one or two sentences about the overall quality and the most important improvement.</a:t>
            </a:r>
          </a:p>
          <a:p>
            <a:r>
              <a:rPr lang="en-GB" b="1" dirty="0"/>
              <a:t>Remember:</a:t>
            </a:r>
            <a:r>
              <a:rPr lang="en-GB" dirty="0"/>
              <a:t> feedback is written to help, not to judge. </a:t>
            </a:r>
          </a:p>
          <a:p>
            <a:r>
              <a:rPr lang="en-GB" dirty="0"/>
              <a:t>The goal is to give something genuinely useful — one real improvement, clearly explained.</a:t>
            </a:r>
          </a:p>
          <a:p>
            <a:endParaRPr lang="en-GB" dirty="0"/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C0AD90E3-2F75-7B6E-631F-4DC6A555E6D8}"/>
              </a:ext>
            </a:extLst>
          </p:cNvPr>
          <p:cNvSpPr/>
          <p:nvPr/>
        </p:nvSpPr>
        <p:spPr>
          <a:xfrm>
            <a:off x="10469483" y="258024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58EC3D88-3035-8F2C-EDDE-6D52BBDA5829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AD25ECA5-2CA1-5185-CE79-D741F37E1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66" y="577053"/>
            <a:ext cx="812806" cy="8128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B1C592-EC0B-9F11-B34B-7C96955BE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3283">
            <a:off x="6607239" y="245985"/>
            <a:ext cx="3075606" cy="4340393"/>
          </a:xfrm>
          <a:prstGeom prst="rect">
            <a:avLst/>
          </a:prstGeom>
        </p:spPr>
      </p:pic>
      <p:sp>
        <p:nvSpPr>
          <p:cNvPr id="7" name="txtTimer">
            <a:extLst>
              <a:ext uri="{FF2B5EF4-FFF2-40B4-BE49-F238E27FC236}">
                <a16:creationId xmlns:a16="http://schemas.microsoft.com/office/drawing/2014/main" id="{BFCCF507-4110-FFD7-05D5-7A4EBD4B0393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18991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4B14-D37C-6FAF-5A1B-D3375ADE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9CBF8-1440-D300-1312-B695D054B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429000"/>
            <a:ext cx="9452211" cy="27447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Complete in the OneNote Workbook</a:t>
            </a:r>
          </a:p>
          <a:p>
            <a:r>
              <a:rPr lang="en-GB" dirty="0">
                <a:latin typeface="Trebuchet MS"/>
              </a:rPr>
              <a:t>At </a:t>
            </a:r>
            <a:r>
              <a:rPr lang="en-GB">
                <a:latin typeface="Trebuchet MS"/>
              </a:rPr>
              <a:t>least</a:t>
            </a:r>
            <a:r>
              <a:rPr lang="en-GB" dirty="0">
                <a:latin typeface="Trebuchet MS"/>
              </a:rPr>
              <a:t> </a:t>
            </a:r>
            <a:r>
              <a:rPr lang="en-GB" b="1" dirty="0">
                <a:latin typeface="Trebuchet MS"/>
              </a:rPr>
              <a:t>one paragraph </a:t>
            </a:r>
            <a:r>
              <a:rPr lang="en-GB" dirty="0">
                <a:latin typeface="Trebuchet MS"/>
              </a:rPr>
              <a:t>per learning objective</a:t>
            </a:r>
          </a:p>
          <a:p>
            <a:r>
              <a:rPr lang="en-GB" dirty="0"/>
              <a:t>Use the sentence starters as you need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6E3484-C436-1CDD-EA58-8DDDFD902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10" y="1471530"/>
            <a:ext cx="8736636" cy="1692294"/>
          </a:xfrm>
          <a:prstGeom prst="rect">
            <a:avLst/>
          </a:prstGeom>
        </p:spPr>
      </p:pic>
      <p:sp>
        <p:nvSpPr>
          <p:cNvPr id="10" name="Minutes display">
            <a:extLst>
              <a:ext uri="{FF2B5EF4-FFF2-40B4-BE49-F238E27FC236}">
                <a16:creationId xmlns:a16="http://schemas.microsoft.com/office/drawing/2014/main" id="{05727A56-DACE-1D8B-E856-E66AFA54E390}"/>
              </a:ext>
            </a:extLst>
          </p:cNvPr>
          <p:cNvSpPr/>
          <p:nvPr/>
        </p:nvSpPr>
        <p:spPr>
          <a:xfrm>
            <a:off x="10591966" y="2634630"/>
            <a:ext cx="1057771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Until EOL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11" name="Working Independently">
            <a:extLst>
              <a:ext uri="{FF2B5EF4-FFF2-40B4-BE49-F238E27FC236}">
                <a16:creationId xmlns:a16="http://schemas.microsoft.com/office/drawing/2014/main" id="{632EF2DE-C65C-5F2C-5830-0AE02FBA3FF4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12" name="OneNote">
            <a:extLst>
              <a:ext uri="{FF2B5EF4-FFF2-40B4-BE49-F238E27FC236}">
                <a16:creationId xmlns:a16="http://schemas.microsoft.com/office/drawing/2014/main" id="{7BC46EA0-3D80-F2F7-1FAE-36237D6CE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66" y="577053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8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3F97FB1-EBD0-4E96-A919-801D23F19A42}">
  <we:reference id="wa200010001" version="1.0.0.0" store="en-US" storeType="OMEX"/>
  <we:alternateReferences>
    <we:reference id="WA200010001" version="1.0.0.0" store="" storeType="OMEX"/>
  </we:alternateReferences>
  <we:properties>
    <we:property name="Office.AutoShowTaskpaneWithDocument" value="true"/>
    <we:property name="claude.fileId" value="&quot;7a3fba51-2304-4835-93f3-34db07eaf8b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170</TotalTime>
  <Words>639</Words>
  <Application>Microsoft Office PowerPoint</Application>
  <PresentationFormat>Widescreen</PresentationFormat>
  <Paragraphs>81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Impact</vt:lpstr>
      <vt:lpstr>Trebuchet MS</vt:lpstr>
      <vt:lpstr>Office Theme</vt:lpstr>
      <vt:lpstr>Unit 5 Lesson 04 Feedback</vt:lpstr>
      <vt:lpstr>Recall Exercise</vt:lpstr>
      <vt:lpstr>PowerPoint Presentation</vt:lpstr>
      <vt:lpstr>Learning Objectives</vt:lpstr>
      <vt:lpstr>Feedback sorting activity</vt:lpstr>
      <vt:lpstr>Types of feedback and how feedback is sought </vt:lpstr>
      <vt:lpstr>Why feedback develops communication skills </vt:lpstr>
      <vt:lpstr>The productive feedback model </vt:lpstr>
      <vt:lpstr>PowerPoint Presentation</vt:lpstr>
      <vt:lpstr>Review Task</vt:lpstr>
      <vt:lpstr>Workbook update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5</cp:revision>
  <dcterms:created xsi:type="dcterms:W3CDTF">2026-03-05T12:17:03Z</dcterms:created>
  <dcterms:modified xsi:type="dcterms:W3CDTF">2026-07-07T16:28:12Z</dcterms:modified>
</cp:coreProperties>
</file>