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63" r:id="rId3"/>
    <p:sldId id="264" r:id="rId4"/>
    <p:sldId id="266" r:id="rId5"/>
    <p:sldId id="267" r:id="rId6"/>
    <p:sldId id="268" r:id="rId7"/>
    <p:sldId id="269" r:id="rId8"/>
    <p:sldId id="271" r:id="rId9"/>
    <p:sldId id="272" r:id="rId10"/>
    <p:sldId id="270" r:id="rId11"/>
    <p:sldId id="273" r:id="rId12"/>
    <p:sldId id="274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855202-0DC9-40A0-91C0-68CFFEC93C3D}" v="2" dt="2026-07-07T16:27:30.8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00" autoAdjust="0"/>
    <p:restoredTop sz="75419" autoAdjust="0"/>
  </p:normalViewPr>
  <p:slideViewPr>
    <p:cSldViewPr snapToGrid="0">
      <p:cViewPr varScale="1">
        <p:scale>
          <a:sx n="83" d="100"/>
          <a:sy n="83" d="100"/>
        </p:scale>
        <p:origin x="16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02f36d3d-9692-43c5-873c-1a596eba61c5" providerId="ADAL" clId="{E495193B-C273-4421-898B-4796DEC811A2}"/>
    <pc:docChg chg="addSld delSld modSld delMainMaster">
      <pc:chgData name="Simon Rundell" userId="02f36d3d-9692-43c5-873c-1a596eba61c5" providerId="ADAL" clId="{E495193B-C273-4421-898B-4796DEC811A2}" dt="2026-07-07T16:27:34.403" v="4" actId="207"/>
      <pc:docMkLst>
        <pc:docMk/>
      </pc:docMkLst>
      <pc:sldChg chg="modSp add del mod">
        <pc:chgData name="Simon Rundell" userId="02f36d3d-9692-43c5-873c-1a596eba61c5" providerId="ADAL" clId="{E495193B-C273-4421-898B-4796DEC811A2}" dt="2026-07-07T16:27:34.403" v="4" actId="207"/>
        <pc:sldMkLst>
          <pc:docMk/>
          <pc:sldMk cId="1644293576" sldId="263"/>
        </pc:sldMkLst>
        <pc:spChg chg="mod">
          <ac:chgData name="Simon Rundell" userId="02f36d3d-9692-43c5-873c-1a596eba61c5" providerId="ADAL" clId="{E495193B-C273-4421-898B-4796DEC811A2}" dt="2026-07-07T16:27:34.403" v="4" actId="207"/>
          <ac:spMkLst>
            <pc:docMk/>
            <pc:sldMk cId="1644293576" sldId="263"/>
            <ac:spMk id="3" creationId="{44BE340F-1537-1DD8-A4C0-90C99D913A49}"/>
          </ac:spMkLst>
        </pc:spChg>
      </pc:sldChg>
      <pc:sldMasterChg chg="del delSldLayout">
        <pc:chgData name="Simon Rundell" userId="02f36d3d-9692-43c5-873c-1a596eba61c5" providerId="ADAL" clId="{E495193B-C273-4421-898B-4796DEC811A2}" dt="2026-07-07T16:27:13.416" v="0" actId="47"/>
        <pc:sldMasterMkLst>
          <pc:docMk/>
          <pc:sldMasterMk cId="252042275" sldId="2147483658"/>
        </pc:sldMasterMkLst>
        <pc:sldLayoutChg chg="del">
          <pc:chgData name="Simon Rundell" userId="02f36d3d-9692-43c5-873c-1a596eba61c5" providerId="ADAL" clId="{E495193B-C273-4421-898B-4796DEC811A2}" dt="2026-07-07T16:27:13.416" v="0" actId="47"/>
          <pc:sldLayoutMkLst>
            <pc:docMk/>
            <pc:sldMasterMk cId="252042275" sldId="2147483658"/>
            <pc:sldLayoutMk cId="319647137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`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Ask: which phase do you think is most likely to go wrong, and why? Accept answers — planning (underestimating time) and delivery (scope creep, bugs) are the most common. Use this to introduce the idea of risk management.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205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Goal </a:t>
            </a:r>
            <a:r>
              <a:rPr lang="en-GB" dirty="0"/>
              <a:t>Students write tasks ('build a login page') rather than outcomes. Prompt: 'What does success look like when the whole project is finished?'</a:t>
            </a:r>
          </a:p>
          <a:p>
            <a:r>
              <a:rPr lang="en-GB" b="1" dirty="0"/>
              <a:t>Stakeholders</a:t>
            </a:r>
            <a:r>
              <a:rPr lang="en-GB" dirty="0"/>
              <a:t> Students only list 'users'. Prompt: 'Who else has an interest? Teachers? Parents? The school admin team? The developers themselves?'</a:t>
            </a:r>
          </a:p>
          <a:p>
            <a:r>
              <a:rPr lang="en-GB" b="1" dirty="0"/>
              <a:t>Timeline</a:t>
            </a:r>
            <a:r>
              <a:rPr lang="en-GB" dirty="0"/>
              <a:t> Students write vague phases with no dates. Prompt: 'If this started next Monday, what would happen in week 1? Week 4?'</a:t>
            </a:r>
          </a:p>
          <a:p>
            <a:r>
              <a:rPr lang="en-GB" b="1" dirty="0"/>
              <a:t>Roles </a:t>
            </a:r>
            <a:r>
              <a:rPr lang="en-GB" dirty="0"/>
              <a:t>Students only list 'developer'. Prompt: 'Who tests? Who talks to the client? Who makes sure it's delivered on time?'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860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-159306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retrieval.toolsforteaching.co.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2565-0C80-B0C4-6008-D01CD87401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5 Lesson 05</a:t>
            </a:r>
            <a:br>
              <a:rPr lang="en-US" dirty="0"/>
            </a:br>
            <a:r>
              <a:rPr lang="en-US" dirty="0"/>
              <a:t>Project 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14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A8338-1F6A-18B9-DD59-55A89BCF2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BE340F-1537-1DD8-A4C0-90C99D913A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/>
              <a:t>Visit:</a:t>
            </a:r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4000" dirty="0">
                <a:hlinkClick r:id="rId2"/>
              </a:rPr>
              <a:t>https://retrieval.toolsforteaching.co.uk</a:t>
            </a:r>
            <a:endParaRPr lang="en-GB" sz="4000" dirty="0"/>
          </a:p>
          <a:p>
            <a:pPr marL="0" indent="0">
              <a:buNone/>
            </a:pPr>
            <a:endParaRPr lang="en-GB" sz="4000" dirty="0"/>
          </a:p>
          <a:p>
            <a:pPr marL="0" indent="0">
              <a:buNone/>
            </a:pPr>
            <a:r>
              <a:rPr lang="en-GB" sz="5400" dirty="0"/>
              <a:t>Code: </a:t>
            </a:r>
            <a:r>
              <a:rPr lang="en-GB" sz="5400" dirty="0">
                <a:solidFill>
                  <a:srgbClr val="FF0000"/>
                </a:solidFill>
              </a:rPr>
              <a:t>gx99fu</a:t>
            </a:r>
            <a:r>
              <a:rPr lang="en-GB" sz="5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429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F5D7-D0A4-702C-539B-53EC279AF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A06B-2A44-E594-5D96-095076362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By the end of this lesson, you will be able to:</a:t>
            </a:r>
          </a:p>
          <a:p>
            <a:pPr lvl="1"/>
            <a:r>
              <a:rPr lang="en-GB" dirty="0"/>
              <a:t>Define what is meant by project management — in a full sentence, in your own words (LO3.1).</a:t>
            </a:r>
          </a:p>
          <a:p>
            <a:pPr lvl="1"/>
            <a:r>
              <a:rPr lang="en-GB" dirty="0"/>
              <a:t>Define the role of a Project Manager — including at least two specific responsibilities (LO3.2).</a:t>
            </a:r>
          </a:p>
          <a:p>
            <a:pPr lvl="1"/>
            <a:r>
              <a:rPr lang="en-GB" dirty="0"/>
              <a:t>Describe the four stages of the project lifecycle.</a:t>
            </a:r>
          </a:p>
          <a:p>
            <a:pPr lvl="1"/>
            <a:r>
              <a:rPr lang="en-GB" dirty="0"/>
              <a:t>Complete a mini project plan covering: Goal, Stakeholders, Timeline, and Roles.</a:t>
            </a:r>
          </a:p>
          <a:p>
            <a:pPr lvl="1"/>
            <a:r>
              <a:rPr lang="en-GB" dirty="0"/>
              <a:t>Link project management to the communication skills developed in earlier lessons.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5042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DCBB3-F475-E198-21D2-7DE28720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or Task?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4B18-3DC6-A580-A46F-62A492476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Which of these are </a:t>
            </a:r>
            <a:r>
              <a:rPr lang="en-GB" b="1" dirty="0">
                <a:solidFill>
                  <a:srgbClr val="FF0000"/>
                </a:solidFill>
              </a:rPr>
              <a:t>Projects</a:t>
            </a:r>
            <a:r>
              <a:rPr lang="en-GB" dirty="0"/>
              <a:t> and which are </a:t>
            </a:r>
            <a:r>
              <a:rPr lang="en-GB" b="1" dirty="0">
                <a:solidFill>
                  <a:srgbClr val="FF0000"/>
                </a:solidFill>
              </a:rPr>
              <a:t>Tasks</a:t>
            </a:r>
            <a:r>
              <a:rPr lang="en-GB" dirty="0"/>
              <a:t>.</a:t>
            </a:r>
          </a:p>
          <a:p>
            <a:pPr lvl="0"/>
            <a:r>
              <a:rPr lang="en-GB" dirty="0"/>
              <a:t>Sending a daily status email to a manager — task.</a:t>
            </a:r>
          </a:p>
          <a:p>
            <a:pPr lvl="0"/>
            <a:r>
              <a:rPr lang="en-GB" dirty="0"/>
              <a:t>Building a school event app for the college — project.</a:t>
            </a:r>
          </a:p>
          <a:p>
            <a:pPr lvl="0"/>
            <a:r>
              <a:rPr lang="en-GB" dirty="0"/>
              <a:t>Running a virus scan on a single laptop — task.</a:t>
            </a:r>
          </a:p>
          <a:p>
            <a:pPr lvl="0"/>
            <a:r>
              <a:rPr lang="en-GB" dirty="0"/>
              <a:t>Launching a new internal website with multiple contributors — project.</a:t>
            </a:r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6C7A55-28D8-52A0-4772-A87A47064903}"/>
              </a:ext>
            </a:extLst>
          </p:cNvPr>
          <p:cNvSpPr/>
          <p:nvPr/>
        </p:nvSpPr>
        <p:spPr>
          <a:xfrm>
            <a:off x="7291137" y="2382253"/>
            <a:ext cx="1503947" cy="4090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921ABE-AF49-257A-CD22-A2FA8D5265C4}"/>
              </a:ext>
            </a:extLst>
          </p:cNvPr>
          <p:cNvSpPr/>
          <p:nvPr/>
        </p:nvSpPr>
        <p:spPr>
          <a:xfrm>
            <a:off x="7443537" y="2915401"/>
            <a:ext cx="1760621" cy="4090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C31A4A-8A02-AA43-F320-7EDDCEF66D0B}"/>
              </a:ext>
            </a:extLst>
          </p:cNvPr>
          <p:cNvSpPr/>
          <p:nvPr/>
        </p:nvSpPr>
        <p:spPr>
          <a:xfrm>
            <a:off x="6765758" y="3429000"/>
            <a:ext cx="1760621" cy="4090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A6B7E1-BBD0-0142-659F-F6EF30438569}"/>
              </a:ext>
            </a:extLst>
          </p:cNvPr>
          <p:cNvSpPr/>
          <p:nvPr/>
        </p:nvSpPr>
        <p:spPr>
          <a:xfrm>
            <a:off x="2646947" y="4303546"/>
            <a:ext cx="1760621" cy="40907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322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59FF8-FB3E-CD9E-BD6E-D2FFA281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Four Hallmarks of a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A61BB-3400-42FD-4138-DB3739EA3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1" y="1822450"/>
            <a:ext cx="5041710" cy="4351338"/>
          </a:xfrm>
        </p:spPr>
        <p:txBody>
          <a:bodyPr/>
          <a:lstStyle/>
          <a:p>
            <a:r>
              <a:rPr lang="en-GB" dirty="0"/>
              <a:t>Defined goal</a:t>
            </a:r>
          </a:p>
          <a:p>
            <a:r>
              <a:rPr lang="en-GB" dirty="0"/>
              <a:t>A start and end date</a:t>
            </a:r>
          </a:p>
          <a:p>
            <a:r>
              <a:rPr lang="en-GB" dirty="0"/>
              <a:t>Multiple people or resources</a:t>
            </a:r>
          </a:p>
          <a:p>
            <a:r>
              <a:rPr lang="en-GB" dirty="0"/>
              <a:t>A deliverable.</a:t>
            </a:r>
          </a:p>
          <a:p>
            <a:endParaRPr lang="en-GB" dirty="0"/>
          </a:p>
          <a:p>
            <a:r>
              <a:rPr lang="en-GB" dirty="0"/>
              <a:t>Who would manage all of these?</a:t>
            </a:r>
          </a:p>
          <a:p>
            <a:r>
              <a:rPr lang="en-GB" dirty="0"/>
              <a:t>The PROJECT MANAGER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98814A-E08B-7BA7-A420-51600A9CCDB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709" y="762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282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611-7B82-EE07-89DF-E8B3BFB5B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Project Management?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3EE95E-8E9B-AEC9-D104-23FA3004B0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5223139" cy="435133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Definition:</a:t>
            </a:r>
          </a:p>
          <a:p>
            <a:r>
              <a:rPr lang="en-GB" dirty="0">
                <a:highlight>
                  <a:srgbClr val="FFFF00"/>
                </a:highlight>
              </a:rPr>
              <a:t>Project management is the process of </a:t>
            </a:r>
            <a:r>
              <a:rPr lang="en-GB" b="1" dirty="0">
                <a:highlight>
                  <a:srgbClr val="FFFF00"/>
                </a:highlight>
              </a:rPr>
              <a:t>planning</a:t>
            </a:r>
            <a:r>
              <a:rPr lang="en-GB" dirty="0">
                <a:highlight>
                  <a:srgbClr val="FFFF00"/>
                </a:highlight>
              </a:rPr>
              <a:t>, </a:t>
            </a:r>
            <a:r>
              <a:rPr lang="en-GB" b="1" dirty="0">
                <a:highlight>
                  <a:srgbClr val="FFFF00"/>
                </a:highlight>
              </a:rPr>
              <a:t>organising</a:t>
            </a:r>
            <a:r>
              <a:rPr lang="en-GB" dirty="0">
                <a:highlight>
                  <a:srgbClr val="FFFF00"/>
                </a:highlight>
              </a:rPr>
              <a:t>, and </a:t>
            </a:r>
            <a:r>
              <a:rPr lang="en-GB" b="1" dirty="0">
                <a:highlight>
                  <a:srgbClr val="FFFF00"/>
                </a:highlight>
              </a:rPr>
              <a:t>controlling</a:t>
            </a:r>
            <a:r>
              <a:rPr lang="en-GB" dirty="0">
                <a:highlight>
                  <a:srgbClr val="FFFF00"/>
                </a:highlight>
              </a:rPr>
              <a:t> work to meet a specific goal — </a:t>
            </a:r>
            <a:r>
              <a:rPr lang="en-GB" b="1" dirty="0">
                <a:highlight>
                  <a:srgbClr val="FFFF00"/>
                </a:highlight>
              </a:rPr>
              <a:t>on time, within budget, and to the right quality</a:t>
            </a:r>
            <a:r>
              <a:rPr lang="en-GB" dirty="0">
                <a:highlight>
                  <a:srgbClr val="FFFF00"/>
                </a:highlight>
              </a:rPr>
              <a:t>.</a:t>
            </a:r>
          </a:p>
          <a:p>
            <a:r>
              <a:rPr lang="en-GB" dirty="0"/>
              <a:t>Without these three pillars, of planning organising and controlling a project can easily fail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FB0D18-13C0-F857-4F42-91426F9D69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851" y="2116138"/>
            <a:ext cx="40576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69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1C7848-1C52-8E1C-05D0-9D46890D8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Manager’s Dilemma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AE9AF8-0341-29D1-E0E1-2A4324F1509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943" y="1219200"/>
            <a:ext cx="56388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79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E5A10A6-0483-1310-107B-256BB8CFF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Project Management Lifecycle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EA78C1-BED5-920C-4EA2-C4739CADF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t="11603" r="28029" b="4889"/>
          <a:stretch>
            <a:fillRect/>
          </a:stretch>
        </p:blipFill>
        <p:spPr>
          <a:xfrm>
            <a:off x="4220307" y="1389184"/>
            <a:ext cx="5679831" cy="5468816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B0BD3AA-75D2-2A5B-D34F-E0AE7A3C34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105643"/>
              </p:ext>
            </p:extLst>
          </p:nvPr>
        </p:nvGraphicFramePr>
        <p:xfrm>
          <a:off x="364490" y="2145845"/>
          <a:ext cx="3855817" cy="3525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2186">
                  <a:extLst>
                    <a:ext uri="{9D8B030D-6E8A-4147-A177-3AD203B41FA5}">
                      <a16:colId xmlns:a16="http://schemas.microsoft.com/office/drawing/2014/main" val="2347920603"/>
                    </a:ext>
                  </a:extLst>
                </a:gridCol>
                <a:gridCol w="2573631">
                  <a:extLst>
                    <a:ext uri="{9D8B030D-6E8A-4147-A177-3AD203B41FA5}">
                      <a16:colId xmlns:a16="http://schemas.microsoft.com/office/drawing/2014/main" val="29324865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Phase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What happens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524921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1. Initiate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Define goal, identify stakeholders, assess feasibility.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358365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2. Plan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Create schedule, assign roles, identify risks.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40670259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3. Execute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Build and test — the main work phase.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7955010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>
                          <a:effectLst/>
                        </a:rPr>
                        <a:t>4. Close</a:t>
                      </a:r>
                      <a:endParaRPr lang="en-GB" sz="24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800" dirty="0">
                          <a:effectLst/>
                        </a:rPr>
                        <a:t>Hand over, review, document lessons learned.</a:t>
                      </a:r>
                      <a:endParaRPr lang="en-GB" sz="24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003982370"/>
                  </a:ext>
                </a:extLst>
              </a:tr>
            </a:tbl>
          </a:graphicData>
        </a:graphic>
      </p:graphicFrame>
      <p:sp>
        <p:nvSpPr>
          <p:cNvPr id="8" name="MyShape">
            <a:extLst>
              <a:ext uri="{FF2B5EF4-FFF2-40B4-BE49-F238E27FC236}">
                <a16:creationId xmlns:a16="http://schemas.microsoft.com/office/drawing/2014/main" id="{4403B46F-FEA3-A3CC-A091-3959048734D8}"/>
              </a:ext>
            </a:extLst>
          </p:cNvPr>
          <p:cNvSpPr/>
          <p:nvPr/>
        </p:nvSpPr>
        <p:spPr>
          <a:xfrm>
            <a:off x="10227391" y="1649745"/>
            <a:ext cx="1726910" cy="1563624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Which phase is most likely to go wrong?</a:t>
            </a:r>
          </a:p>
        </p:txBody>
      </p:sp>
      <p:sp>
        <p:nvSpPr>
          <p:cNvPr id="9" name="MyShape">
            <a:extLst>
              <a:ext uri="{FF2B5EF4-FFF2-40B4-BE49-F238E27FC236}">
                <a16:creationId xmlns:a16="http://schemas.microsoft.com/office/drawing/2014/main" id="{00A12783-3789-E732-C5F2-619AD27D8F2C}"/>
              </a:ext>
            </a:extLst>
          </p:cNvPr>
          <p:cNvSpPr/>
          <p:nvPr/>
        </p:nvSpPr>
        <p:spPr>
          <a:xfrm>
            <a:off x="10558853" y="3644632"/>
            <a:ext cx="1063986" cy="74365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0000"/>
                </a:solidFill>
                <a:latin typeface="Trebuchet MS" panose="020B0603020202020204" pitchFamily="34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1347296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E9BAD-5AA6-1CCD-8F0B-CD76C0B3C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Role of the Project Manager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732CC-A5C3-F2C9-0408-46526C00C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Coordination</a:t>
            </a:r>
          </a:p>
          <a:p>
            <a:pPr lvl="1"/>
            <a:r>
              <a:rPr lang="en-GB" dirty="0"/>
              <a:t>keeps the team aligned and on track.</a:t>
            </a:r>
          </a:p>
          <a:p>
            <a:pPr lvl="0"/>
            <a:r>
              <a:rPr lang="en-GB" dirty="0"/>
              <a:t>Risk Management</a:t>
            </a:r>
          </a:p>
          <a:p>
            <a:pPr lvl="1"/>
            <a:r>
              <a:rPr lang="en-GB" dirty="0"/>
              <a:t>identifies and plans for things that could go wrong.</a:t>
            </a:r>
          </a:p>
          <a:p>
            <a:pPr lvl="0"/>
            <a:r>
              <a:rPr lang="en-GB" dirty="0"/>
              <a:t>Stakeholder Management</a:t>
            </a:r>
          </a:p>
          <a:p>
            <a:pPr lvl="1"/>
            <a:r>
              <a:rPr lang="en-GB" dirty="0"/>
              <a:t>communicates with clients, teams, and sponsors.</a:t>
            </a:r>
          </a:p>
          <a:p>
            <a:pPr lvl="0"/>
            <a:r>
              <a:rPr lang="en-GB" dirty="0"/>
              <a:t>Triple Constraint</a:t>
            </a:r>
          </a:p>
          <a:p>
            <a:pPr lvl="1"/>
            <a:r>
              <a:rPr lang="en-GB" dirty="0"/>
              <a:t>balances </a:t>
            </a:r>
            <a:r>
              <a:rPr lang="en-GB" b="1" dirty="0">
                <a:solidFill>
                  <a:srgbClr val="FF0000"/>
                </a:solidFill>
              </a:rPr>
              <a:t>scope, time</a:t>
            </a:r>
            <a:r>
              <a:rPr lang="en-GB" dirty="0"/>
              <a:t>, and </a:t>
            </a:r>
            <a:r>
              <a:rPr lang="en-GB" b="1" dirty="0">
                <a:solidFill>
                  <a:srgbClr val="FF0000"/>
                </a:solidFill>
              </a:rPr>
              <a:t>cost.</a:t>
            </a:r>
          </a:p>
          <a:p>
            <a:endParaRPr lang="en-GB" dirty="0"/>
          </a:p>
        </p:txBody>
      </p:sp>
      <p:pic>
        <p:nvPicPr>
          <p:cNvPr id="4" name="OneNote">
            <a:extLst>
              <a:ext uri="{FF2B5EF4-FFF2-40B4-BE49-F238E27FC236}">
                <a16:creationId xmlns:a16="http://schemas.microsoft.com/office/drawing/2014/main" id="{FE58FB81-A8D6-43A9-7785-9E7663F3E4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729" y="577053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7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69095-2247-BC5C-1A8C-C3BC4F9B5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Mini Project Planning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4BCE2-F06D-7146-8F57-A27B71DF3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Scenario: </a:t>
            </a:r>
          </a:p>
          <a:p>
            <a:r>
              <a:rPr lang="en-GB" dirty="0">
                <a:highlight>
                  <a:srgbClr val="FFFF00"/>
                </a:highlight>
              </a:rPr>
              <a:t>'Build a School Event App’. </a:t>
            </a:r>
          </a:p>
          <a:p>
            <a:r>
              <a:rPr lang="en-GB" dirty="0"/>
              <a:t>Groups complete all four sections in the OneNote page. </a:t>
            </a:r>
          </a:p>
          <a:p>
            <a:endParaRPr lang="en-GB" dirty="0"/>
          </a:p>
          <a:p>
            <a:r>
              <a:rPr lang="en-GB" b="1" dirty="0"/>
              <a:t>Remember: </a:t>
            </a:r>
            <a:r>
              <a:rPr lang="en-GB" dirty="0"/>
              <a:t>You are not building the App or planning its design, but planning the project</a:t>
            </a:r>
          </a:p>
        </p:txBody>
      </p:sp>
      <p:sp>
        <p:nvSpPr>
          <p:cNvPr id="4" name="In small groups">
            <a:extLst>
              <a:ext uri="{FF2B5EF4-FFF2-40B4-BE49-F238E27FC236}">
                <a16:creationId xmlns:a16="http://schemas.microsoft.com/office/drawing/2014/main" id="{EF235012-62F7-BE86-8915-3510E32B526B}"/>
              </a:ext>
            </a:extLst>
          </p:cNvPr>
          <p:cNvSpPr/>
          <p:nvPr/>
        </p:nvSpPr>
        <p:spPr>
          <a:xfrm>
            <a:off x="10026665" y="1542230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In small groups</a:t>
            </a:r>
          </a:p>
        </p:txBody>
      </p:sp>
      <p:sp>
        <p:nvSpPr>
          <p:cNvPr id="5" name="Minutes display">
            <a:extLst>
              <a:ext uri="{FF2B5EF4-FFF2-40B4-BE49-F238E27FC236}">
                <a16:creationId xmlns:a16="http://schemas.microsoft.com/office/drawing/2014/main" id="{C14C61A9-0929-A74A-2400-89C07DB2D0F2}"/>
              </a:ext>
            </a:extLst>
          </p:cNvPr>
          <p:cNvSpPr/>
          <p:nvPr/>
        </p:nvSpPr>
        <p:spPr>
          <a:xfrm>
            <a:off x="10434301" y="2410384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rebuchet MS" panose="020B0603020202020204" pitchFamily="34" charset="0"/>
              </a:rPr>
              <a:t>30</a:t>
            </a:r>
            <a:r>
              <a:rPr lang="en-US" sz="1800" b="1" dirty="0">
                <a:latin typeface="Trebuchet MS" panose="020B0603020202020204" pitchFamily="34" charset="0"/>
              </a:rPr>
              <a:t>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6" name="OneNote">
            <a:extLst>
              <a:ext uri="{FF2B5EF4-FFF2-40B4-BE49-F238E27FC236}">
                <a16:creationId xmlns:a16="http://schemas.microsoft.com/office/drawing/2014/main" id="{3640F252-A5BE-378D-AE7F-E023EF13C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783" y="575567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60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D4790-7E3B-CC58-F742-871BD6820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Workbook Writeup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4B1BB-3475-1B73-AE66-19677F516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Write a paragraph each to explain these two questions:</a:t>
            </a:r>
          </a:p>
          <a:p>
            <a:endParaRPr lang="en-GB" dirty="0"/>
          </a:p>
          <a:p>
            <a:r>
              <a:rPr lang="en-GB" dirty="0"/>
              <a:t>What is meant by Project Management?</a:t>
            </a:r>
          </a:p>
          <a:p>
            <a:r>
              <a:rPr lang="en-GB" dirty="0"/>
              <a:t>Define the role of a Project Manager</a:t>
            </a:r>
          </a:p>
          <a:p>
            <a:endParaRPr lang="en-GB" dirty="0"/>
          </a:p>
          <a:p>
            <a:r>
              <a:rPr lang="en-GB" dirty="0"/>
              <a:t>Use the sentence starters if you need to.</a:t>
            </a:r>
          </a:p>
        </p:txBody>
      </p:sp>
      <p:sp>
        <p:nvSpPr>
          <p:cNvPr id="6" name="Working Independently">
            <a:extLst>
              <a:ext uri="{FF2B5EF4-FFF2-40B4-BE49-F238E27FC236}">
                <a16:creationId xmlns:a16="http://schemas.microsoft.com/office/drawing/2014/main" id="{5068BB4A-06B4-5EBF-2414-2129028DEFB7}"/>
              </a:ext>
            </a:extLst>
          </p:cNvPr>
          <p:cNvSpPr/>
          <p:nvPr/>
        </p:nvSpPr>
        <p:spPr>
          <a:xfrm>
            <a:off x="10061847" y="1602304"/>
            <a:ext cx="1873045" cy="73622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Working Independently</a:t>
            </a:r>
          </a:p>
        </p:txBody>
      </p:sp>
      <p:sp>
        <p:nvSpPr>
          <p:cNvPr id="7" name="Minutes display">
            <a:extLst>
              <a:ext uri="{FF2B5EF4-FFF2-40B4-BE49-F238E27FC236}">
                <a16:creationId xmlns:a16="http://schemas.microsoft.com/office/drawing/2014/main" id="{DF10BF81-4C59-9D63-8359-E1CE2FDC1D13}"/>
              </a:ext>
            </a:extLst>
          </p:cNvPr>
          <p:cNvSpPr/>
          <p:nvPr/>
        </p:nvSpPr>
        <p:spPr>
          <a:xfrm>
            <a:off x="10371981" y="2654028"/>
            <a:ext cx="1057771" cy="40322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latin typeface="Trebuchet MS" panose="020B0603020202020204" pitchFamily="34" charset="0"/>
              </a:rPr>
              <a:t>20 mins</a:t>
            </a:r>
            <a:endParaRPr lang="en-GB" sz="1800" b="1" dirty="0">
              <a:latin typeface="Trebuchet MS" panose="020B0603020202020204" pitchFamily="34" charset="0"/>
            </a:endParaRPr>
          </a:p>
        </p:txBody>
      </p:sp>
      <p:pic>
        <p:nvPicPr>
          <p:cNvPr id="8" name="OneNote">
            <a:extLst>
              <a:ext uri="{FF2B5EF4-FFF2-40B4-BE49-F238E27FC236}">
                <a16:creationId xmlns:a16="http://schemas.microsoft.com/office/drawing/2014/main" id="{960C5361-02DF-5EDD-2695-6ADB3EDD7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464" y="473996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76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E20F-35B5-6535-79F3-8F1D9B195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D7601-D67D-F352-1E2A-D59AA828D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4000" dirty="0"/>
              <a:t>In one sentence: what is project management?</a:t>
            </a:r>
          </a:p>
          <a:p>
            <a:pPr lvl="0"/>
            <a:r>
              <a:rPr lang="en-GB" sz="4000" dirty="0"/>
              <a:t>Name two things a Project Manager is responsible for.</a:t>
            </a:r>
          </a:p>
          <a:p>
            <a:r>
              <a:rPr lang="en-GB" sz="4000" dirty="0"/>
              <a:t>Which lifecycle phase involves the actual build work?</a:t>
            </a:r>
          </a:p>
          <a:p>
            <a:endParaRPr lang="en-GB" sz="4000" dirty="0"/>
          </a:p>
        </p:txBody>
      </p:sp>
      <p:pic>
        <p:nvPicPr>
          <p:cNvPr id="4" name="Exit Ticket" descr="A green sign with a person running&#10;&#10;AI-generated content may be incorrect.">
            <a:extLst>
              <a:ext uri="{FF2B5EF4-FFF2-40B4-BE49-F238E27FC236}">
                <a16:creationId xmlns:a16="http://schemas.microsoft.com/office/drawing/2014/main" id="{4A4ABACA-32B6-BE83-023F-EACF04EB7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5" t="27142" r="7934" b="27368"/>
          <a:stretch/>
        </p:blipFill>
        <p:spPr>
          <a:xfrm>
            <a:off x="7360326" y="320675"/>
            <a:ext cx="2384175" cy="129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B28CB6A2-8CDE-4620-808E-6B2A3307BB20}" vid="{6A3F15F6-AAA4-4F9B-B08E-657AAA507A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87</TotalTime>
  <Words>657</Words>
  <Application>Microsoft Office PowerPoint</Application>
  <PresentationFormat>Widescreen</PresentationFormat>
  <Paragraphs>88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Arial</vt:lpstr>
      <vt:lpstr>Impact</vt:lpstr>
      <vt:lpstr>Trebuchet MS</vt:lpstr>
      <vt:lpstr>Office Theme</vt:lpstr>
      <vt:lpstr>Unit 5 Lesson 05 Project Management</vt:lpstr>
      <vt:lpstr>Recall Exercise</vt:lpstr>
      <vt:lpstr>PowerPoint Presentation</vt:lpstr>
      <vt:lpstr>Learning Objectives</vt:lpstr>
      <vt:lpstr>Project or Task?</vt:lpstr>
      <vt:lpstr>Four Hallmarks of a Project</vt:lpstr>
      <vt:lpstr>What is Project Management?</vt:lpstr>
      <vt:lpstr>Project Manager’s Dilemma</vt:lpstr>
      <vt:lpstr>Project Management Lifecycle</vt:lpstr>
      <vt:lpstr>Role of the Project Manager</vt:lpstr>
      <vt:lpstr>Mini Project Planning Activity</vt:lpstr>
      <vt:lpstr>Workbook Writeup</vt:lpstr>
      <vt:lpstr>Final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</cp:revision>
  <dcterms:created xsi:type="dcterms:W3CDTF">2026-03-06T09:21:16Z</dcterms:created>
  <dcterms:modified xsi:type="dcterms:W3CDTF">2026-07-07T16:27:39Z</dcterms:modified>
</cp:coreProperties>
</file>