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7" r:id="rId2"/>
    <p:sldId id="263" r:id="rId3"/>
    <p:sldId id="264" r:id="rId4"/>
    <p:sldId id="266" r:id="rId5"/>
    <p:sldId id="267" r:id="rId6"/>
    <p:sldId id="268" r:id="rId7"/>
    <p:sldId id="276" r:id="rId8"/>
    <p:sldId id="269" r:id="rId9"/>
    <p:sldId id="271" r:id="rId10"/>
    <p:sldId id="272" r:id="rId11"/>
    <p:sldId id="270" r:id="rId12"/>
    <p:sldId id="273" r:id="rId13"/>
    <p:sldId id="274" r:id="rId14"/>
    <p:sldId id="275" r:id="rId15"/>
    <p:sldId id="277" r:id="rId16"/>
    <p:sldId id="279" r:id="rId17"/>
    <p:sldId id="278" r:id="rId18"/>
    <p:sldId id="280" r:id="rId19"/>
    <p:sldId id="281" r:id="rId20"/>
    <p:sldId id="282" r:id="rId21"/>
    <p:sldId id="28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8123EB-F766-40B8-AA9B-D50DD86EEBD6}" v="4" dt="2026-07-07T16:26:38.5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7972" autoAdjust="0"/>
  </p:normalViewPr>
  <p:slideViewPr>
    <p:cSldViewPr snapToGrid="0">
      <p:cViewPr varScale="1">
        <p:scale>
          <a:sx n="75" d="100"/>
          <a:sy n="75" d="100"/>
        </p:scale>
        <p:origin x="195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 Rundell" userId="02f36d3d-9692-43c5-873c-1a596eba61c5" providerId="ADAL" clId="{E495193B-C273-4421-898B-4796DEC811A2}"/>
    <pc:docChg chg="addSld delSld modSld delMainMaster">
      <pc:chgData name="Simon Rundell" userId="02f36d3d-9692-43c5-873c-1a596eba61c5" providerId="ADAL" clId="{E495193B-C273-4421-898B-4796DEC811A2}" dt="2026-07-07T16:26:41.218" v="7" actId="207"/>
      <pc:docMkLst>
        <pc:docMk/>
      </pc:docMkLst>
      <pc:sldChg chg="modSp add del mod">
        <pc:chgData name="Simon Rundell" userId="02f36d3d-9692-43c5-873c-1a596eba61c5" providerId="ADAL" clId="{E495193B-C273-4421-898B-4796DEC811A2}" dt="2026-07-07T16:26:41.218" v="7" actId="207"/>
        <pc:sldMkLst>
          <pc:docMk/>
          <pc:sldMk cId="1644293576" sldId="263"/>
        </pc:sldMkLst>
        <pc:spChg chg="mod">
          <ac:chgData name="Simon Rundell" userId="02f36d3d-9692-43c5-873c-1a596eba61c5" providerId="ADAL" clId="{E495193B-C273-4421-898B-4796DEC811A2}" dt="2026-07-07T16:26:41.218" v="7" actId="207"/>
          <ac:spMkLst>
            <pc:docMk/>
            <pc:sldMk cId="1644293576" sldId="263"/>
            <ac:spMk id="3" creationId="{44BE340F-1537-1DD8-A4C0-90C99D913A49}"/>
          </ac:spMkLst>
        </pc:spChg>
      </pc:sldChg>
      <pc:sldChg chg="add del">
        <pc:chgData name="Simon Rundell" userId="02f36d3d-9692-43c5-873c-1a596eba61c5" providerId="ADAL" clId="{E495193B-C273-4421-898B-4796DEC811A2}" dt="2026-07-07T16:26:27.607" v="4"/>
        <pc:sldMkLst>
          <pc:docMk/>
          <pc:sldMk cId="821163320" sldId="284"/>
        </pc:sldMkLst>
      </pc:sldChg>
      <pc:sldMasterChg chg="del delSldLayout">
        <pc:chgData name="Simon Rundell" userId="02f36d3d-9692-43c5-873c-1a596eba61c5" providerId="ADAL" clId="{E495193B-C273-4421-898B-4796DEC811A2}" dt="2026-07-07T16:26:05.857" v="0" actId="47"/>
        <pc:sldMasterMkLst>
          <pc:docMk/>
          <pc:sldMasterMk cId="252042275" sldId="2147483658"/>
        </pc:sldMasterMkLst>
        <pc:sldLayoutChg chg="del">
          <pc:chgData name="Simon Rundell" userId="02f36d3d-9692-43c5-873c-1a596eba61c5" providerId="ADAL" clId="{E495193B-C273-4421-898B-4796DEC811A2}" dt="2026-07-07T16:26:05.857" v="0" actId="47"/>
          <pc:sldLayoutMkLst>
            <pc:docMk/>
            <pc:sldMasterMk cId="252042275" sldId="2147483658"/>
            <pc:sldLayoutMk cId="3196471372" sldId="21474836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2146CF-1C4D-4459-B08C-FB5331E3EFD0}" type="datetimeFigureOut">
              <a:rPr lang="en-GB" smtClean="0"/>
              <a:t>07/07/2026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1C6BE0-322D-4546-8545-11D9A1862AEB}" type="slidenum">
              <a:rPr lang="en-GB" smtClean="0"/>
              <a:t>‹#›</a:t>
            </a:fld>
            <a:endParaRPr lang="en-GB"/>
          </a:p>
        </p:txBody>
      </p:sp>
    </p:spTree>
    <p:extLst>
      <p:ext uri="{BB962C8B-B14F-4D97-AF65-F5344CB8AC3E}">
        <p14:creationId xmlns:p14="http://schemas.microsoft.com/office/powerpoint/2010/main" val="21023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theleanway.net/11-Steps-to-Building-a-Continuous-Improvement-Culture"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D1C6BE0-322D-4546-8545-11D9A1862AEB}" type="slidenum">
              <a:rPr lang="en-GB" smtClean="0"/>
              <a:t>1</a:t>
            </a:fld>
            <a:endParaRPr lang="en-GB"/>
          </a:p>
        </p:txBody>
      </p:sp>
    </p:spTree>
    <p:extLst>
      <p:ext uri="{BB962C8B-B14F-4D97-AF65-F5344CB8AC3E}">
        <p14:creationId xmlns:p14="http://schemas.microsoft.com/office/powerpoint/2010/main" val="2780095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D1C6BE0-322D-4546-8545-11D9A1862AEB}" type="slidenum">
              <a:rPr lang="en-GB" smtClean="0"/>
              <a:t>3</a:t>
            </a:fld>
            <a:endParaRPr lang="en-GB"/>
          </a:p>
        </p:txBody>
      </p:sp>
    </p:spTree>
    <p:extLst>
      <p:ext uri="{BB962C8B-B14F-4D97-AF65-F5344CB8AC3E}">
        <p14:creationId xmlns:p14="http://schemas.microsoft.com/office/powerpoint/2010/main" val="2779807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a:solidFill>
                  <a:schemeClr val="tx1"/>
                </a:solidFill>
                <a:effectLst/>
                <a:latin typeface="+mn-lt"/>
                <a:ea typeface="+mn-ea"/>
                <a:cs typeface="+mn-cs"/>
              </a:rPr>
              <a:t>'What is the problem here?'</a:t>
            </a:r>
          </a:p>
          <a:p>
            <a:pPr lvl="0"/>
            <a:r>
              <a:rPr lang="en-GB" sz="1200" kern="1200" dirty="0">
                <a:solidFill>
                  <a:schemeClr val="tx1"/>
                </a:solidFill>
                <a:effectLst/>
                <a:latin typeface="+mn-lt"/>
                <a:ea typeface="+mn-ea"/>
                <a:cs typeface="+mn-cs"/>
              </a:rPr>
              <a:t>'If you cannot say no - what would you have to sacrifice?'</a:t>
            </a:r>
          </a:p>
          <a:p>
            <a:pPr lvl="0"/>
            <a:r>
              <a:rPr lang="en-GB" sz="1200" kern="1200" dirty="0">
                <a:solidFill>
                  <a:schemeClr val="tx1"/>
                </a:solidFill>
                <a:effectLst/>
                <a:latin typeface="+mn-lt"/>
                <a:ea typeface="+mn-ea"/>
                <a:cs typeface="+mn-cs"/>
              </a:rPr>
              <a:t>'Have you ever been in a situation where someone wanted more but was not willing to give more time or money?'</a:t>
            </a:r>
          </a:p>
          <a:p>
            <a:endParaRPr lang="en-GB" dirty="0"/>
          </a:p>
        </p:txBody>
      </p:sp>
      <p:sp>
        <p:nvSpPr>
          <p:cNvPr id="4" name="Slide Number Placeholder 3"/>
          <p:cNvSpPr>
            <a:spLocks noGrp="1"/>
          </p:cNvSpPr>
          <p:nvPr>
            <p:ph type="sldNum" sz="quarter" idx="5"/>
          </p:nvPr>
        </p:nvSpPr>
        <p:spPr/>
        <p:txBody>
          <a:bodyPr/>
          <a:lstStyle/>
          <a:p>
            <a:fld id="{CD1C6BE0-322D-4546-8545-11D9A1862AEB}" type="slidenum">
              <a:rPr lang="en-GB" smtClean="0"/>
              <a:t>6</a:t>
            </a:fld>
            <a:endParaRPr lang="en-GB"/>
          </a:p>
        </p:txBody>
      </p:sp>
    </p:spTree>
    <p:extLst>
      <p:ext uri="{BB962C8B-B14F-4D97-AF65-F5344CB8AC3E}">
        <p14:creationId xmlns:p14="http://schemas.microsoft.com/office/powerpoint/2010/main" val="1720086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1. Define Value</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To better understand the first principle of defining customer value, it is important to understand what value is. Value is what the customer is willing to pay for. It is paramount to discover the actual or latent needs of the customer. Sometimes customers may not know what they want or are unable to articulate it. This is especially common when it comes to novel products or technologies. There are many techniques such as interviews, surveys, demographic information, and web analytics that can help you decipher and discover what customers find valuable. By using these qualitative and quantitative techniques you can uncover what customers want, how they want the product or service to be delivered, and the price that they afford.</a:t>
            </a:r>
          </a:p>
          <a:p>
            <a:br>
              <a:rPr lang="en-GB" dirty="0"/>
            </a:br>
            <a:endParaRPr lang="en-GB" dirty="0"/>
          </a:p>
          <a:p>
            <a:r>
              <a:rPr lang="en-GB" sz="1200" b="1" i="0" kern="1200" dirty="0">
                <a:solidFill>
                  <a:schemeClr val="tx1"/>
                </a:solidFill>
                <a:effectLst/>
                <a:latin typeface="+mn-lt"/>
                <a:ea typeface="+mn-ea"/>
                <a:cs typeface="+mn-cs"/>
              </a:rPr>
              <a:t>2. Map the Value Stream</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The second Lean principle is identifying and mapping the value stream. In this step, the goal is to use the customer’s value as a reference point and identify all the activities that contribute to these values. Activities that do not add value to the end customer are considered waste. The waste can be broken into two categories: non-valued added but necessary and non-value &amp; unnecessary. The later is pure waste and should be eliminated while the former should be reduced as much as possible. By reducing and eliminating unnecessary processes or steps, you can ensure that customers are getting exactly what they want while at the same time reducing the cost of producing that product or service.</a:t>
            </a:r>
          </a:p>
          <a:p>
            <a:br>
              <a:rPr lang="en-GB" dirty="0"/>
            </a:br>
            <a:endParaRPr lang="en-GB" dirty="0"/>
          </a:p>
          <a:p>
            <a:r>
              <a:rPr lang="en-GB" sz="1200" b="1" i="0" kern="1200" dirty="0">
                <a:solidFill>
                  <a:schemeClr val="tx1"/>
                </a:solidFill>
                <a:effectLst/>
                <a:latin typeface="+mn-lt"/>
                <a:ea typeface="+mn-ea"/>
                <a:cs typeface="+mn-cs"/>
              </a:rPr>
              <a:t>3. Create Flow</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After removing the wastes from the value stream, the following action is to ensure that the flow of the remaining steps run smoothly without interruptions or delays. Some strategies for ensuring that value-adding activities flow smoothly include: breaking down steps, reconfiguring the production steps, </a:t>
            </a:r>
            <a:r>
              <a:rPr lang="en-GB" sz="1200" b="0" i="0" kern="1200" dirty="0" err="1">
                <a:solidFill>
                  <a:schemeClr val="tx1"/>
                </a:solidFill>
                <a:effectLst/>
                <a:latin typeface="+mn-lt"/>
                <a:ea typeface="+mn-ea"/>
                <a:cs typeface="+mn-cs"/>
              </a:rPr>
              <a:t>leveling</a:t>
            </a:r>
            <a:r>
              <a:rPr lang="en-GB" sz="1200" b="0" i="0" kern="1200" dirty="0">
                <a:solidFill>
                  <a:schemeClr val="tx1"/>
                </a:solidFill>
                <a:effectLst/>
                <a:latin typeface="+mn-lt"/>
                <a:ea typeface="+mn-ea"/>
                <a:cs typeface="+mn-cs"/>
              </a:rPr>
              <a:t> out the workload, creating cross-functional departments, and training employees to be multi-skilled and adaptive.</a:t>
            </a:r>
          </a:p>
          <a:p>
            <a:br>
              <a:rPr lang="en-GB" dirty="0"/>
            </a:br>
            <a:endParaRPr lang="en-GB" dirty="0"/>
          </a:p>
          <a:p>
            <a:r>
              <a:rPr lang="en-GB" sz="1200" b="1" i="0" kern="1200" dirty="0">
                <a:solidFill>
                  <a:schemeClr val="tx1"/>
                </a:solidFill>
                <a:effectLst/>
                <a:latin typeface="+mn-lt"/>
                <a:ea typeface="+mn-ea"/>
                <a:cs typeface="+mn-cs"/>
              </a:rPr>
              <a:t>4. Establish Pull</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Inventory is considered one of the biggest wastes in any production system. The goal of a pull-based system is to limit inventory and work in process (WIP) items while ensuring that the requisite materials and information are available for a smooth flow of work. In other words, a pull-based system allows for Just-in-time delivery and manufacturing where products are created at the time that they are needed and in just the quantities needed. Pull-based systems are always created from the needs of the end customers. By following the value stream and working backwards through the production system, you can ensure that the products produced will be able to satisfy the needs of customers.</a:t>
            </a:r>
          </a:p>
          <a:p>
            <a:br>
              <a:rPr lang="en-GB" dirty="0"/>
            </a:br>
            <a:endParaRPr lang="en-GB" dirty="0"/>
          </a:p>
          <a:p>
            <a:r>
              <a:rPr lang="en-GB" sz="1200" b="1" i="0" kern="1200" dirty="0">
                <a:solidFill>
                  <a:schemeClr val="tx1"/>
                </a:solidFill>
                <a:effectLst/>
                <a:latin typeface="+mn-lt"/>
                <a:ea typeface="+mn-ea"/>
                <a:cs typeface="+mn-cs"/>
              </a:rPr>
              <a:t>5. Pursue Perfection</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Wastes are prevented through the achievement of the first four steps: 1) identifying value, 2) mapping value stream, 3) creating flow, and 4) adopting a pull system. However, the fifth step of pursuing perfection is the most important among them all. It makes Lean thinking and continuous process improvement a part of the organizational culture. Every employee should strive towards perfection while delivering products based on the customer needs. The company should be a learning organization and always find ways to get a little better each and every day.</a:t>
            </a:r>
          </a:p>
          <a:p>
            <a:br>
              <a:rPr lang="en-GB" dirty="0"/>
            </a:br>
            <a:endParaRPr lang="en-GB" dirty="0"/>
          </a:p>
          <a:p>
            <a:r>
              <a:rPr lang="en-GB" sz="1200" b="1" i="0" kern="1200" dirty="0">
                <a:solidFill>
                  <a:schemeClr val="tx1"/>
                </a:solidFill>
                <a:effectLst/>
                <a:latin typeface="+mn-lt"/>
                <a:ea typeface="+mn-ea"/>
                <a:cs typeface="+mn-cs"/>
              </a:rPr>
              <a:t>Applying the Principles</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The five Lean principles provide a framework for creating an efficient and effective organization. Lean allows managers to discover inefficiencies in their organization and deliver better value to customers. The principles encourage creating better flow in work processes and developing a </a:t>
            </a:r>
            <a:r>
              <a:rPr lang="en-GB" sz="1200" b="0" i="0" u="none" strike="noStrike" kern="1200" dirty="0">
                <a:solidFill>
                  <a:schemeClr val="tx1"/>
                </a:solidFill>
                <a:effectLst/>
                <a:latin typeface="+mn-lt"/>
                <a:ea typeface="+mn-ea"/>
                <a:cs typeface="+mn-cs"/>
                <a:hlinkClick r:id="rId3"/>
              </a:rPr>
              <a:t>continuous improvement culture</a:t>
            </a:r>
            <a:r>
              <a:rPr lang="en-GB" sz="1200" b="0" i="0" kern="1200" dirty="0">
                <a:solidFill>
                  <a:schemeClr val="tx1"/>
                </a:solidFill>
                <a:effectLst/>
                <a:latin typeface="+mn-lt"/>
                <a:ea typeface="+mn-ea"/>
                <a:cs typeface="+mn-cs"/>
              </a:rPr>
              <a:t>. By practicing all 5 principles, an organization can remain competitive, increase the value delivered to the customers, decrease the cost of doing business, and increase their profitability.</a:t>
            </a:r>
          </a:p>
          <a:p>
            <a:endParaRPr lang="en-GB" dirty="0"/>
          </a:p>
        </p:txBody>
      </p:sp>
      <p:sp>
        <p:nvSpPr>
          <p:cNvPr id="4" name="Slide Number Placeholder 3"/>
          <p:cNvSpPr>
            <a:spLocks noGrp="1"/>
          </p:cNvSpPr>
          <p:nvPr>
            <p:ph type="sldNum" sz="quarter" idx="5"/>
          </p:nvPr>
        </p:nvSpPr>
        <p:spPr/>
        <p:txBody>
          <a:bodyPr/>
          <a:lstStyle/>
          <a:p>
            <a:fld id="{CD1C6BE0-322D-4546-8545-11D9A1862AEB}" type="slidenum">
              <a:rPr lang="en-GB" smtClean="0"/>
              <a:t>8</a:t>
            </a:fld>
            <a:endParaRPr lang="en-GB"/>
          </a:p>
        </p:txBody>
      </p:sp>
    </p:spTree>
    <p:extLst>
      <p:ext uri="{BB962C8B-B14F-4D97-AF65-F5344CB8AC3E}">
        <p14:creationId xmlns:p14="http://schemas.microsoft.com/office/powerpoint/2010/main" val="76569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ctr" latinLnBrk="0" hangingPunct="1"/>
            <a:r>
              <a:rPr lang="en-GB" sz="1200" b="1" i="0" u="none" strike="noStrike" kern="1200" dirty="0">
                <a:solidFill>
                  <a:schemeClr val="tx1"/>
                </a:solidFill>
                <a:effectLst/>
                <a:latin typeface="+mn-lt"/>
                <a:ea typeface="+mn-ea"/>
                <a:cs typeface="+mn-cs"/>
              </a:rPr>
              <a:t>Define Value</a:t>
            </a:r>
            <a:endParaRPr lang="en-GB" sz="1200" b="0" i="0" u="none" strike="noStrike" kern="1200" dirty="0">
              <a:solidFill>
                <a:schemeClr val="tx1"/>
              </a:solidFill>
              <a:effectLst/>
              <a:latin typeface="+mn-lt"/>
              <a:ea typeface="+mn-ea"/>
              <a:cs typeface="+mn-cs"/>
            </a:endParaRPr>
          </a:p>
          <a:p>
            <a:pPr rtl="0" eaLnBrk="1" fontAlgn="ctr" latinLnBrk="0" hangingPunct="1"/>
            <a:r>
              <a:rPr lang="en-GB" sz="1200" b="0" i="0" u="none" strike="noStrike" kern="1200" dirty="0">
                <a:solidFill>
                  <a:schemeClr val="tx1"/>
                </a:solidFill>
                <a:effectLst/>
                <a:latin typeface="+mn-lt"/>
                <a:ea typeface="+mn-ea"/>
                <a:cs typeface="+mn-cs"/>
              </a:rPr>
              <a:t>Find out exactly what the customer wants and is willing to pay for — including needs they may not have clearly expressed.</a:t>
            </a:r>
          </a:p>
          <a:p>
            <a:pPr rtl="0" eaLnBrk="1" fontAlgn="ctr" latinLnBrk="0" hangingPunct="1"/>
            <a:r>
              <a:rPr lang="en-GB" sz="1200" b="1" i="0" u="none" strike="noStrike" kern="1200" dirty="0">
                <a:solidFill>
                  <a:schemeClr val="tx1"/>
                </a:solidFill>
                <a:effectLst/>
                <a:latin typeface="+mn-lt"/>
                <a:ea typeface="+mn-ea"/>
                <a:cs typeface="+mn-cs"/>
              </a:rPr>
              <a:t>Map the Value Stream</a:t>
            </a:r>
            <a:endParaRPr lang="en-GB" sz="1200" b="0" i="0" u="none" strike="noStrike" kern="1200" dirty="0">
              <a:solidFill>
                <a:schemeClr val="tx1"/>
              </a:solidFill>
              <a:effectLst/>
              <a:latin typeface="+mn-lt"/>
              <a:ea typeface="+mn-ea"/>
              <a:cs typeface="+mn-cs"/>
            </a:endParaRPr>
          </a:p>
          <a:p>
            <a:pPr rtl="0" eaLnBrk="1" fontAlgn="ctr" latinLnBrk="0" hangingPunct="1"/>
            <a:r>
              <a:rPr lang="en-GB" sz="1200" b="0" i="0" u="none" strike="noStrike" kern="1200" dirty="0">
                <a:solidFill>
                  <a:schemeClr val="tx1"/>
                </a:solidFill>
                <a:effectLst/>
                <a:latin typeface="+mn-lt"/>
                <a:ea typeface="+mn-ea"/>
                <a:cs typeface="+mn-cs"/>
              </a:rPr>
              <a:t>Look at every step in the process. Label each step as: </a:t>
            </a:r>
            <a:r>
              <a:rPr lang="en-GB" sz="1200" b="1" i="0" u="none" strike="noStrike" kern="1200" dirty="0">
                <a:solidFill>
                  <a:schemeClr val="tx1"/>
                </a:solidFill>
                <a:effectLst/>
                <a:latin typeface="+mn-lt"/>
                <a:ea typeface="+mn-ea"/>
                <a:cs typeface="+mn-cs"/>
              </a:rPr>
              <a:t>adds value</a:t>
            </a:r>
            <a:r>
              <a:rPr lang="en-GB" sz="1200" b="0" i="0" u="none" strike="noStrike" kern="1200" dirty="0">
                <a:solidFill>
                  <a:schemeClr val="tx1"/>
                </a:solidFill>
                <a:effectLst/>
                <a:latin typeface="+mn-lt"/>
                <a:ea typeface="+mn-ea"/>
                <a:cs typeface="+mn-cs"/>
              </a:rPr>
              <a:t>, </a:t>
            </a:r>
            <a:r>
              <a:rPr lang="en-GB" sz="1200" b="1" i="0" u="none" strike="noStrike" kern="1200" dirty="0">
                <a:solidFill>
                  <a:schemeClr val="tx1"/>
                </a:solidFill>
                <a:effectLst/>
                <a:latin typeface="+mn-lt"/>
                <a:ea typeface="+mn-ea"/>
                <a:cs typeface="+mn-cs"/>
              </a:rPr>
              <a:t>necessary but no value</a:t>
            </a:r>
            <a:r>
              <a:rPr lang="en-GB" sz="1200" b="0" i="0" u="none" strike="noStrike" kern="1200" dirty="0">
                <a:solidFill>
                  <a:schemeClr val="tx1"/>
                </a:solidFill>
                <a:effectLst/>
                <a:latin typeface="+mn-lt"/>
                <a:ea typeface="+mn-ea"/>
                <a:cs typeface="+mn-cs"/>
              </a:rPr>
              <a:t>, or </a:t>
            </a:r>
            <a:r>
              <a:rPr lang="en-GB" sz="1200" b="1" i="0" u="none" strike="noStrike" kern="1200" dirty="0">
                <a:solidFill>
                  <a:schemeClr val="tx1"/>
                </a:solidFill>
                <a:effectLst/>
                <a:latin typeface="+mn-lt"/>
                <a:ea typeface="+mn-ea"/>
                <a:cs typeface="+mn-cs"/>
              </a:rPr>
              <a:t>waste.</a:t>
            </a:r>
          </a:p>
          <a:p>
            <a:pPr rtl="0" eaLnBrk="1" fontAlgn="ctr" latinLnBrk="0" hangingPunct="1"/>
            <a:r>
              <a:rPr lang="en-GB" sz="1200" b="1" i="0" u="none" strike="noStrike" kern="1200" dirty="0">
                <a:solidFill>
                  <a:schemeClr val="tx1"/>
                </a:solidFill>
                <a:effectLst/>
                <a:latin typeface="+mn-lt"/>
                <a:ea typeface="+mn-ea"/>
                <a:cs typeface="+mn-cs"/>
              </a:rPr>
              <a:t>Create Flow</a:t>
            </a:r>
            <a:endParaRPr lang="en-GB" sz="1200" b="0" i="0" u="none" strike="noStrike" kern="1200" dirty="0">
              <a:solidFill>
                <a:schemeClr val="tx1"/>
              </a:solidFill>
              <a:effectLst/>
              <a:latin typeface="+mn-lt"/>
              <a:ea typeface="+mn-ea"/>
              <a:cs typeface="+mn-cs"/>
            </a:endParaRPr>
          </a:p>
          <a:p>
            <a:pPr rtl="0" eaLnBrk="1" fontAlgn="ctr" latinLnBrk="0" hangingPunct="1"/>
            <a:r>
              <a:rPr lang="en-GB" sz="1200" b="0" i="0" u="none" strike="noStrike" kern="1200" dirty="0">
                <a:solidFill>
                  <a:schemeClr val="tx1"/>
                </a:solidFill>
                <a:effectLst/>
                <a:latin typeface="+mn-lt"/>
                <a:ea typeface="+mn-ea"/>
                <a:cs typeface="+mn-cs"/>
              </a:rPr>
              <a:t>Make sure the steps that remain run smoothly and continuously, without delays or stoppages.</a:t>
            </a:r>
          </a:p>
          <a:p>
            <a:pPr rtl="0" eaLnBrk="1" fontAlgn="ctr" latinLnBrk="0" hangingPunct="1"/>
            <a:r>
              <a:rPr lang="en-GB" sz="1200" b="1" i="0" u="none" strike="noStrike" kern="1200" dirty="0">
                <a:solidFill>
                  <a:schemeClr val="tx1"/>
                </a:solidFill>
                <a:effectLst/>
                <a:latin typeface="+mn-lt"/>
                <a:ea typeface="+mn-ea"/>
                <a:cs typeface="+mn-cs"/>
              </a:rPr>
              <a:t>Establish Pull</a:t>
            </a:r>
            <a:endParaRPr lang="en-GB" sz="1200" b="0" i="0" u="none" strike="noStrike" kern="1200" dirty="0">
              <a:solidFill>
                <a:schemeClr val="tx1"/>
              </a:solidFill>
              <a:effectLst/>
              <a:latin typeface="+mn-lt"/>
              <a:ea typeface="+mn-ea"/>
              <a:cs typeface="+mn-cs"/>
            </a:endParaRPr>
          </a:p>
          <a:p>
            <a:pPr rtl="0" eaLnBrk="1" fontAlgn="ctr" latinLnBrk="0" hangingPunct="1"/>
            <a:r>
              <a:rPr lang="en-GB" sz="1200" b="0" i="0" u="none" strike="noStrike" kern="1200" dirty="0">
                <a:solidFill>
                  <a:schemeClr val="tx1"/>
                </a:solidFill>
                <a:effectLst/>
                <a:latin typeface="+mn-lt"/>
                <a:ea typeface="+mn-ea"/>
                <a:cs typeface="+mn-cs"/>
              </a:rPr>
              <a:t>Only produce what is needed, when it is needed. Avoid building up excess stock or inventory. (this is the heart of Just-in-Time JIT)</a:t>
            </a:r>
          </a:p>
          <a:p>
            <a:pPr rtl="0" eaLnBrk="1" fontAlgn="ctr" latinLnBrk="0" hangingPunct="1"/>
            <a:r>
              <a:rPr lang="en-GB" sz="1200" b="1" i="0" u="none" strike="noStrike" kern="1200" dirty="0">
                <a:solidFill>
                  <a:schemeClr val="tx1"/>
                </a:solidFill>
                <a:effectLst/>
                <a:latin typeface="+mn-lt"/>
                <a:ea typeface="+mn-ea"/>
                <a:cs typeface="+mn-cs"/>
              </a:rPr>
              <a:t>Pursue Perfection</a:t>
            </a:r>
            <a:endParaRPr lang="en-GB" sz="1200" b="0" i="0" u="none" strike="noStrike" kern="1200" dirty="0">
              <a:solidFill>
                <a:schemeClr val="tx1"/>
              </a:solidFill>
              <a:effectLst/>
              <a:latin typeface="+mn-lt"/>
              <a:ea typeface="+mn-ea"/>
              <a:cs typeface="+mn-cs"/>
            </a:endParaRPr>
          </a:p>
          <a:p>
            <a:pPr rtl="0" eaLnBrk="1" fontAlgn="ctr" latinLnBrk="0" hangingPunct="1"/>
            <a:r>
              <a:rPr lang="en-GB" sz="1200" b="0" i="0" u="none" strike="noStrike" kern="1200" dirty="0">
                <a:solidFill>
                  <a:schemeClr val="tx1"/>
                </a:solidFill>
                <a:effectLst/>
                <a:latin typeface="+mn-lt"/>
                <a:ea typeface="+mn-ea"/>
                <a:cs typeface="+mn-cs"/>
              </a:rPr>
              <a:t>Continuously look for ways to improve every process — make this a permanent part of the organisation's culture.</a:t>
            </a:r>
          </a:p>
        </p:txBody>
      </p:sp>
      <p:sp>
        <p:nvSpPr>
          <p:cNvPr id="4" name="Slide Number Placeholder 3"/>
          <p:cNvSpPr>
            <a:spLocks noGrp="1"/>
          </p:cNvSpPr>
          <p:nvPr>
            <p:ph type="sldNum" sz="quarter" idx="5"/>
          </p:nvPr>
        </p:nvSpPr>
        <p:spPr/>
        <p:txBody>
          <a:bodyPr/>
          <a:lstStyle/>
          <a:p>
            <a:fld id="{CD1C6BE0-322D-4546-8545-11D9A1862AEB}" type="slidenum">
              <a:rPr lang="en-GB" smtClean="0"/>
              <a:t>9</a:t>
            </a:fld>
            <a:endParaRPr lang="en-GB"/>
          </a:p>
        </p:txBody>
      </p:sp>
    </p:spTree>
    <p:extLst>
      <p:ext uri="{BB962C8B-B14F-4D97-AF65-F5344CB8AC3E}">
        <p14:creationId xmlns:p14="http://schemas.microsoft.com/office/powerpoint/2010/main" val="2720879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ctr" latinLnBrk="0" hangingPunct="1"/>
            <a:r>
              <a:rPr lang="en-GB" sz="1200" b="1" i="0" u="none" strike="noStrike" kern="1200" dirty="0">
                <a:solidFill>
                  <a:schemeClr val="tx1"/>
                </a:solidFill>
                <a:effectLst/>
                <a:latin typeface="+mn-lt"/>
                <a:ea typeface="+mn-ea"/>
                <a:cs typeface="+mn-cs"/>
              </a:rPr>
              <a:t>Define Value</a:t>
            </a:r>
            <a:endParaRPr lang="en-GB" sz="1200" b="0" i="0" u="none" strike="noStrike" kern="1200" dirty="0">
              <a:solidFill>
                <a:schemeClr val="tx1"/>
              </a:solidFill>
              <a:effectLst/>
              <a:latin typeface="+mn-lt"/>
              <a:ea typeface="+mn-ea"/>
              <a:cs typeface="+mn-cs"/>
            </a:endParaRPr>
          </a:p>
          <a:p>
            <a:pPr rtl="0" eaLnBrk="1" fontAlgn="ctr" latinLnBrk="0" hangingPunct="1"/>
            <a:r>
              <a:rPr lang="en-GB" sz="1200" b="0" i="0" u="none" strike="noStrike" kern="1200" dirty="0">
                <a:solidFill>
                  <a:schemeClr val="tx1"/>
                </a:solidFill>
                <a:effectLst/>
                <a:latin typeface="+mn-lt"/>
                <a:ea typeface="+mn-ea"/>
                <a:cs typeface="+mn-cs"/>
              </a:rPr>
              <a:t>Find out exactly what the customer wants and is willing to pay for — including needs they may not have clearly expressed.</a:t>
            </a:r>
          </a:p>
          <a:p>
            <a:pPr rtl="0" eaLnBrk="1" fontAlgn="ctr" latinLnBrk="0" hangingPunct="1"/>
            <a:r>
              <a:rPr lang="en-GB" sz="1200" b="1" i="0" u="none" strike="noStrike" kern="1200" dirty="0">
                <a:solidFill>
                  <a:schemeClr val="tx1"/>
                </a:solidFill>
                <a:effectLst/>
                <a:latin typeface="+mn-lt"/>
                <a:ea typeface="+mn-ea"/>
                <a:cs typeface="+mn-cs"/>
              </a:rPr>
              <a:t>Map the Value Stream</a:t>
            </a:r>
            <a:endParaRPr lang="en-GB" sz="1200" b="0" i="0" u="none" strike="noStrike" kern="1200" dirty="0">
              <a:solidFill>
                <a:schemeClr val="tx1"/>
              </a:solidFill>
              <a:effectLst/>
              <a:latin typeface="+mn-lt"/>
              <a:ea typeface="+mn-ea"/>
              <a:cs typeface="+mn-cs"/>
            </a:endParaRPr>
          </a:p>
          <a:p>
            <a:pPr rtl="0" eaLnBrk="1" fontAlgn="ctr" latinLnBrk="0" hangingPunct="1"/>
            <a:r>
              <a:rPr lang="en-GB" sz="1200" b="0" i="0" u="none" strike="noStrike" kern="1200" dirty="0">
                <a:solidFill>
                  <a:schemeClr val="tx1"/>
                </a:solidFill>
                <a:effectLst/>
                <a:latin typeface="+mn-lt"/>
                <a:ea typeface="+mn-ea"/>
                <a:cs typeface="+mn-cs"/>
              </a:rPr>
              <a:t>Look at every step in the process. Label each step as: adds value, necessary but no value, or waste.</a:t>
            </a:r>
          </a:p>
          <a:p>
            <a:pPr rtl="0" eaLnBrk="1" fontAlgn="ctr" latinLnBrk="0" hangingPunct="1"/>
            <a:r>
              <a:rPr lang="en-GB" sz="1200" b="1" i="0" u="none" strike="noStrike" kern="1200" dirty="0">
                <a:solidFill>
                  <a:schemeClr val="tx1"/>
                </a:solidFill>
                <a:effectLst/>
                <a:latin typeface="+mn-lt"/>
                <a:ea typeface="+mn-ea"/>
                <a:cs typeface="+mn-cs"/>
              </a:rPr>
              <a:t>Create Flow</a:t>
            </a:r>
            <a:endParaRPr lang="en-GB" sz="1200" b="0" i="0" u="none" strike="noStrike" kern="1200" dirty="0">
              <a:solidFill>
                <a:schemeClr val="tx1"/>
              </a:solidFill>
              <a:effectLst/>
              <a:latin typeface="+mn-lt"/>
              <a:ea typeface="+mn-ea"/>
              <a:cs typeface="+mn-cs"/>
            </a:endParaRPr>
          </a:p>
          <a:p>
            <a:pPr rtl="0" eaLnBrk="1" fontAlgn="ctr" latinLnBrk="0" hangingPunct="1"/>
            <a:r>
              <a:rPr lang="en-GB" sz="1200" b="0" i="0" u="none" strike="noStrike" kern="1200" dirty="0">
                <a:solidFill>
                  <a:schemeClr val="tx1"/>
                </a:solidFill>
                <a:effectLst/>
                <a:latin typeface="+mn-lt"/>
                <a:ea typeface="+mn-ea"/>
                <a:cs typeface="+mn-cs"/>
              </a:rPr>
              <a:t>Make sure the steps that remain run smoothly and continuously, without delays or stoppages.</a:t>
            </a:r>
          </a:p>
          <a:p>
            <a:pPr rtl="0" eaLnBrk="1" fontAlgn="ctr" latinLnBrk="0" hangingPunct="1"/>
            <a:r>
              <a:rPr lang="en-GB" sz="1200" b="1" i="0" u="none" strike="noStrike" kern="1200" dirty="0">
                <a:solidFill>
                  <a:schemeClr val="tx1"/>
                </a:solidFill>
                <a:effectLst/>
                <a:latin typeface="+mn-lt"/>
                <a:ea typeface="+mn-ea"/>
                <a:cs typeface="+mn-cs"/>
              </a:rPr>
              <a:t>Establish Pull</a:t>
            </a:r>
            <a:endParaRPr lang="en-GB" sz="1200" b="0" i="0" u="none" strike="noStrike" kern="1200" dirty="0">
              <a:solidFill>
                <a:schemeClr val="tx1"/>
              </a:solidFill>
              <a:effectLst/>
              <a:latin typeface="+mn-lt"/>
              <a:ea typeface="+mn-ea"/>
              <a:cs typeface="+mn-cs"/>
            </a:endParaRPr>
          </a:p>
          <a:p>
            <a:pPr rtl="0" eaLnBrk="1" fontAlgn="ctr" latinLnBrk="0" hangingPunct="1"/>
            <a:r>
              <a:rPr lang="en-GB" sz="1200" b="0" i="0" u="none" strike="noStrike" kern="1200" dirty="0">
                <a:solidFill>
                  <a:schemeClr val="tx1"/>
                </a:solidFill>
                <a:effectLst/>
                <a:latin typeface="+mn-lt"/>
                <a:ea typeface="+mn-ea"/>
                <a:cs typeface="+mn-cs"/>
              </a:rPr>
              <a:t>Only produce what is needed, when it is needed. Avoid building up excess stock or inventory.</a:t>
            </a:r>
          </a:p>
          <a:p>
            <a:pPr rtl="0" eaLnBrk="1" fontAlgn="ctr" latinLnBrk="0" hangingPunct="1"/>
            <a:r>
              <a:rPr lang="en-GB" sz="1200" b="1" i="0" u="none" strike="noStrike" kern="1200" dirty="0">
                <a:solidFill>
                  <a:schemeClr val="tx1"/>
                </a:solidFill>
                <a:effectLst/>
                <a:latin typeface="+mn-lt"/>
                <a:ea typeface="+mn-ea"/>
                <a:cs typeface="+mn-cs"/>
              </a:rPr>
              <a:t>Pursue Perfection</a:t>
            </a:r>
            <a:endParaRPr lang="en-GB" sz="1200" b="0" i="0" u="none" strike="noStrike" kern="1200" dirty="0">
              <a:solidFill>
                <a:schemeClr val="tx1"/>
              </a:solidFill>
              <a:effectLst/>
              <a:latin typeface="+mn-lt"/>
              <a:ea typeface="+mn-ea"/>
              <a:cs typeface="+mn-cs"/>
            </a:endParaRPr>
          </a:p>
          <a:p>
            <a:pPr rtl="0" eaLnBrk="1" fontAlgn="ctr" latinLnBrk="0" hangingPunct="1"/>
            <a:r>
              <a:rPr lang="en-GB" sz="1200" b="0" i="0" u="none" strike="noStrike" kern="1200" dirty="0">
                <a:solidFill>
                  <a:schemeClr val="tx1"/>
                </a:solidFill>
                <a:effectLst/>
                <a:latin typeface="+mn-lt"/>
                <a:ea typeface="+mn-ea"/>
                <a:cs typeface="+mn-cs"/>
              </a:rPr>
              <a:t>Continuously look for ways to improve every process — make this a permanent part of the organisation's culture.</a:t>
            </a:r>
          </a:p>
          <a:p>
            <a:endParaRPr lang="en-GB" dirty="0"/>
          </a:p>
        </p:txBody>
      </p:sp>
      <p:sp>
        <p:nvSpPr>
          <p:cNvPr id="4" name="Slide Number Placeholder 3"/>
          <p:cNvSpPr>
            <a:spLocks noGrp="1"/>
          </p:cNvSpPr>
          <p:nvPr>
            <p:ph type="sldNum" sz="quarter" idx="5"/>
          </p:nvPr>
        </p:nvSpPr>
        <p:spPr/>
        <p:txBody>
          <a:bodyPr/>
          <a:lstStyle/>
          <a:p>
            <a:fld id="{CD1C6BE0-322D-4546-8545-11D9A1862AEB}" type="slidenum">
              <a:rPr lang="en-GB" smtClean="0"/>
              <a:t>10</a:t>
            </a:fld>
            <a:endParaRPr lang="en-GB"/>
          </a:p>
        </p:txBody>
      </p:sp>
    </p:spTree>
    <p:extLst>
      <p:ext uri="{BB962C8B-B14F-4D97-AF65-F5344CB8AC3E}">
        <p14:creationId xmlns:p14="http://schemas.microsoft.com/office/powerpoint/2010/main" val="2568783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a:t>
            </a:r>
            <a:r>
              <a:rPr lang="en-GB" dirty="0" err="1"/>
              <a:t>post-its</a:t>
            </a:r>
            <a:r>
              <a:rPr lang="en-GB" dirty="0"/>
              <a:t> to illustrate</a:t>
            </a:r>
          </a:p>
        </p:txBody>
      </p:sp>
      <p:sp>
        <p:nvSpPr>
          <p:cNvPr id="4" name="Slide Number Placeholder 3"/>
          <p:cNvSpPr>
            <a:spLocks noGrp="1"/>
          </p:cNvSpPr>
          <p:nvPr>
            <p:ph type="sldNum" sz="quarter" idx="5"/>
          </p:nvPr>
        </p:nvSpPr>
        <p:spPr/>
        <p:txBody>
          <a:bodyPr/>
          <a:lstStyle/>
          <a:p>
            <a:fld id="{CD1C6BE0-322D-4546-8545-11D9A1862AEB}" type="slidenum">
              <a:rPr lang="en-GB" smtClean="0"/>
              <a:t>12</a:t>
            </a:fld>
            <a:endParaRPr lang="en-GB"/>
          </a:p>
        </p:txBody>
      </p:sp>
    </p:spTree>
    <p:extLst>
      <p:ext uri="{BB962C8B-B14F-4D97-AF65-F5344CB8AC3E}">
        <p14:creationId xmlns:p14="http://schemas.microsoft.com/office/powerpoint/2010/main" val="1883436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NEED POST-IT-NOTES</a:t>
            </a:r>
          </a:p>
        </p:txBody>
      </p:sp>
      <p:sp>
        <p:nvSpPr>
          <p:cNvPr id="4" name="Slide Number Placeholder 3"/>
          <p:cNvSpPr>
            <a:spLocks noGrp="1"/>
          </p:cNvSpPr>
          <p:nvPr>
            <p:ph type="sldNum" sz="quarter" idx="5"/>
          </p:nvPr>
        </p:nvSpPr>
        <p:spPr/>
        <p:txBody>
          <a:bodyPr/>
          <a:lstStyle/>
          <a:p>
            <a:fld id="{CD1C6BE0-322D-4546-8545-11D9A1862AEB}" type="slidenum">
              <a:rPr lang="en-GB" smtClean="0"/>
              <a:t>14</a:t>
            </a:fld>
            <a:endParaRPr lang="en-GB"/>
          </a:p>
        </p:txBody>
      </p:sp>
    </p:spTree>
    <p:extLst>
      <p:ext uri="{BB962C8B-B14F-4D97-AF65-F5344CB8AC3E}">
        <p14:creationId xmlns:p14="http://schemas.microsoft.com/office/powerpoint/2010/main" val="22789396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LEAN</a:t>
            </a:r>
          </a:p>
          <a:p>
            <a:pPr marL="228600" indent="-228600">
              <a:buAutoNum type="arabicPeriod"/>
            </a:pPr>
            <a:r>
              <a:rPr lang="en-GB" dirty="0"/>
              <a:t>Define Value</a:t>
            </a:r>
          </a:p>
          <a:p>
            <a:pPr marL="228600" indent="-228600">
              <a:buAutoNum type="arabicPeriod"/>
            </a:pPr>
            <a:r>
              <a:rPr lang="en-GB" dirty="0"/>
              <a:t>Map value stream</a:t>
            </a:r>
          </a:p>
          <a:p>
            <a:pPr marL="228600" indent="-228600">
              <a:buAutoNum type="arabicPeriod"/>
            </a:pPr>
            <a:r>
              <a:rPr lang="en-GB" dirty="0"/>
              <a:t>Create flow</a:t>
            </a:r>
          </a:p>
          <a:p>
            <a:pPr marL="228600" indent="-228600">
              <a:buAutoNum type="arabicPeriod"/>
            </a:pPr>
            <a:r>
              <a:rPr lang="en-GB" dirty="0"/>
              <a:t>Establish pull</a:t>
            </a:r>
          </a:p>
          <a:p>
            <a:pPr marL="228600" indent="-228600">
              <a:buAutoNum type="arabicPeriod"/>
            </a:pPr>
            <a:r>
              <a:rPr lang="en-GB" dirty="0"/>
              <a:t>Pursue perfection</a:t>
            </a:r>
          </a:p>
          <a:p>
            <a:pPr marL="228600" indent="-228600">
              <a:buAutoNum type="arabicPeriod"/>
            </a:pPr>
            <a:endParaRPr lang="en-GB" dirty="0"/>
          </a:p>
          <a:p>
            <a:pPr marL="0" indent="0">
              <a:buNone/>
            </a:pPr>
            <a:r>
              <a:rPr lang="en-GB" dirty="0"/>
              <a:t>Waterfall:</a:t>
            </a:r>
          </a:p>
          <a:p>
            <a:pPr marL="0" indent="0">
              <a:buNone/>
            </a:pPr>
            <a:r>
              <a:rPr lang="en-GB" dirty="0"/>
              <a:t>The previous phase must end</a:t>
            </a:r>
          </a:p>
          <a:p>
            <a:pPr marL="0" indent="0">
              <a:buNone/>
            </a:pPr>
            <a:endParaRPr lang="en-GB" dirty="0"/>
          </a:p>
          <a:p>
            <a:pPr marL="0" indent="0">
              <a:buNone/>
            </a:pPr>
            <a:r>
              <a:rPr lang="en-GB" dirty="0"/>
              <a:t>Triangle</a:t>
            </a:r>
          </a:p>
          <a:p>
            <a:pPr marL="0" indent="0">
              <a:buNone/>
            </a:pPr>
            <a:r>
              <a:rPr lang="en-GB" dirty="0"/>
              <a:t>Quality will suffer</a:t>
            </a:r>
          </a:p>
          <a:p>
            <a:pPr marL="228600" indent="-228600">
              <a:buAutoNum type="arabicPeriod"/>
            </a:pPr>
            <a:endParaRPr lang="en-GB" dirty="0"/>
          </a:p>
        </p:txBody>
      </p:sp>
      <p:sp>
        <p:nvSpPr>
          <p:cNvPr id="4" name="Slide Number Placeholder 3"/>
          <p:cNvSpPr>
            <a:spLocks noGrp="1"/>
          </p:cNvSpPr>
          <p:nvPr>
            <p:ph type="sldNum" sz="quarter" idx="5"/>
          </p:nvPr>
        </p:nvSpPr>
        <p:spPr/>
        <p:txBody>
          <a:bodyPr/>
          <a:lstStyle/>
          <a:p>
            <a:fld id="{CD1C6BE0-322D-4546-8545-11D9A1862AEB}" type="slidenum">
              <a:rPr lang="en-GB" smtClean="0"/>
              <a:t>21</a:t>
            </a:fld>
            <a:endParaRPr lang="en-GB"/>
          </a:p>
        </p:txBody>
      </p:sp>
    </p:spTree>
    <p:extLst>
      <p:ext uri="{BB962C8B-B14F-4D97-AF65-F5344CB8AC3E}">
        <p14:creationId xmlns:p14="http://schemas.microsoft.com/office/powerpoint/2010/main" val="334274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D77E5-D4D7-B205-BC97-A42E3784112B}"/>
              </a:ext>
            </a:extLst>
          </p:cNvPr>
          <p:cNvSpPr>
            <a:spLocks noGrp="1"/>
          </p:cNvSpPr>
          <p:nvPr>
            <p:ph type="ctrTitle"/>
          </p:nvPr>
        </p:nvSpPr>
        <p:spPr>
          <a:xfrm>
            <a:off x="350293" y="276202"/>
            <a:ext cx="9144000" cy="2387600"/>
          </a:xfrm>
        </p:spPr>
        <p:txBody>
          <a:bodyPr anchor="b"/>
          <a:lstStyle>
            <a:lvl1pPr algn="ctr">
              <a:defRPr sz="6000">
                <a:latin typeface="Trebuchet MS" panose="020B0603020202020204" pitchFamily="34" charset="0"/>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768632CE-B07D-3C93-C187-66683498B3D7}"/>
              </a:ext>
            </a:extLst>
          </p:cNvPr>
          <p:cNvSpPr>
            <a:spLocks noGrp="1"/>
          </p:cNvSpPr>
          <p:nvPr>
            <p:ph type="subTitle" idx="1"/>
          </p:nvPr>
        </p:nvSpPr>
        <p:spPr>
          <a:xfrm>
            <a:off x="350293" y="3682195"/>
            <a:ext cx="9144000" cy="1655762"/>
          </a:xfrm>
        </p:spPr>
        <p:txBody>
          <a:bodyPr/>
          <a:lstStyle>
            <a:lvl1pPr marL="0" indent="0" algn="ctr">
              <a:buNone/>
              <a:defRPr sz="2400">
                <a:latin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4" name="Date Placeholder 3">
            <a:extLst>
              <a:ext uri="{FF2B5EF4-FFF2-40B4-BE49-F238E27FC236}">
                <a16:creationId xmlns:a16="http://schemas.microsoft.com/office/drawing/2014/main" id="{94E33C46-4CBA-CBCC-F870-0753D1ADD241}"/>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5" name="Footer Placeholder 4">
            <a:extLst>
              <a:ext uri="{FF2B5EF4-FFF2-40B4-BE49-F238E27FC236}">
                <a16:creationId xmlns:a16="http://schemas.microsoft.com/office/drawing/2014/main" id="{43938ACA-4627-5E7A-B463-6B05A9654D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12E6E9-4AB2-F993-91A6-117C861F0F60}"/>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3442609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9432E-9BB0-0E84-11BE-72EBD4D733E7}"/>
              </a:ext>
            </a:extLst>
          </p:cNvPr>
          <p:cNvSpPr>
            <a:spLocks noGrp="1"/>
          </p:cNvSpPr>
          <p:nvPr>
            <p:ph type="title"/>
          </p:nvPr>
        </p:nvSpPr>
        <p:spPr>
          <a:xfrm>
            <a:off x="292290" y="320675"/>
            <a:ext cx="9452211"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E0B5622-9FDD-991A-ADCD-0E0266EE41AC}"/>
              </a:ext>
            </a:extLst>
          </p:cNvPr>
          <p:cNvSpPr>
            <a:spLocks noGrp="1"/>
          </p:cNvSpPr>
          <p:nvPr>
            <p:ph idx="1"/>
          </p:nvPr>
        </p:nvSpPr>
        <p:spPr>
          <a:xfrm>
            <a:off x="292290" y="1822450"/>
            <a:ext cx="945221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F326A27-1CE0-0E24-D308-125CD4EC0044}"/>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5" name="Footer Placeholder 4">
            <a:extLst>
              <a:ext uri="{FF2B5EF4-FFF2-40B4-BE49-F238E27FC236}">
                <a16:creationId xmlns:a16="http://schemas.microsoft.com/office/drawing/2014/main" id="{39CF5E06-7475-E0B5-7822-B896F902F5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5AC1A1-B643-B1CA-08C7-8DDEB1D1ABF6}"/>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3196471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4D82B-2885-AD13-42E3-0436E47E7BA7}"/>
              </a:ext>
            </a:extLst>
          </p:cNvPr>
          <p:cNvSpPr>
            <a:spLocks noGrp="1"/>
          </p:cNvSpPr>
          <p:nvPr>
            <p:ph type="title"/>
          </p:nvPr>
        </p:nvSpPr>
        <p:spPr>
          <a:xfrm>
            <a:off x="204716" y="1709738"/>
            <a:ext cx="951249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25FE0B5-87E8-B01C-9C79-F247BF0CB58E}"/>
              </a:ext>
            </a:extLst>
          </p:cNvPr>
          <p:cNvSpPr>
            <a:spLocks noGrp="1"/>
          </p:cNvSpPr>
          <p:nvPr>
            <p:ph type="body" idx="1"/>
          </p:nvPr>
        </p:nvSpPr>
        <p:spPr>
          <a:xfrm>
            <a:off x="204716" y="4562475"/>
            <a:ext cx="951249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4785B7-8B41-AA66-1C61-8F64672AA3CA}"/>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5" name="Footer Placeholder 4">
            <a:extLst>
              <a:ext uri="{FF2B5EF4-FFF2-40B4-BE49-F238E27FC236}">
                <a16:creationId xmlns:a16="http://schemas.microsoft.com/office/drawing/2014/main" id="{F394674F-8825-1C34-BEB7-E50896E8AE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1FEB33-42F3-EC09-ED01-1B18CE28BA53}"/>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157420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42F4E-A6A0-A46A-C745-7068CDC04F1F}"/>
              </a:ext>
            </a:extLst>
          </p:cNvPr>
          <p:cNvSpPr>
            <a:spLocks noGrp="1"/>
          </p:cNvSpPr>
          <p:nvPr>
            <p:ph type="title"/>
          </p:nvPr>
        </p:nvSpPr>
        <p:spPr>
          <a:xfrm>
            <a:off x="264994" y="320675"/>
            <a:ext cx="9493155" cy="1325563"/>
          </a:xfrm>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14CC7DB2-037E-0993-86BF-00D6D3092EF9}"/>
              </a:ext>
            </a:extLst>
          </p:cNvPr>
          <p:cNvSpPr>
            <a:spLocks noGrp="1"/>
          </p:cNvSpPr>
          <p:nvPr>
            <p:ph sz="half" idx="1"/>
          </p:nvPr>
        </p:nvSpPr>
        <p:spPr>
          <a:xfrm>
            <a:off x="264994" y="1825625"/>
            <a:ext cx="4195549"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13C3C4F-D4FF-FD09-1978-56FB6AD59AFF}"/>
              </a:ext>
            </a:extLst>
          </p:cNvPr>
          <p:cNvSpPr>
            <a:spLocks noGrp="1"/>
          </p:cNvSpPr>
          <p:nvPr>
            <p:ph sz="half" idx="2"/>
          </p:nvPr>
        </p:nvSpPr>
        <p:spPr>
          <a:xfrm>
            <a:off x="5562600" y="1836098"/>
            <a:ext cx="4195549"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9CFD34D-03A4-BE13-8588-24719638AF3A}"/>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6" name="Footer Placeholder 5">
            <a:extLst>
              <a:ext uri="{FF2B5EF4-FFF2-40B4-BE49-F238E27FC236}">
                <a16:creationId xmlns:a16="http://schemas.microsoft.com/office/drawing/2014/main" id="{289CFD31-CFC4-CB50-2E4E-320A317435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2B64005-5076-C00A-FE3B-4DB16CB2DDAA}"/>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3878994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0C76A-7F14-2534-9B36-9BF84460C4CA}"/>
              </a:ext>
            </a:extLst>
          </p:cNvPr>
          <p:cNvSpPr>
            <a:spLocks noGrp="1"/>
          </p:cNvSpPr>
          <p:nvPr>
            <p:ph type="title"/>
          </p:nvPr>
        </p:nvSpPr>
        <p:spPr>
          <a:xfrm>
            <a:off x="239287" y="355600"/>
            <a:ext cx="9491567"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93CF0A9-98D2-1697-4A18-B4732DFF70FC}"/>
              </a:ext>
            </a:extLst>
          </p:cNvPr>
          <p:cNvSpPr>
            <a:spLocks noGrp="1"/>
          </p:cNvSpPr>
          <p:nvPr>
            <p:ph type="body" idx="1"/>
          </p:nvPr>
        </p:nvSpPr>
        <p:spPr>
          <a:xfrm>
            <a:off x="239288" y="1681163"/>
            <a:ext cx="431254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EBE36F-B28A-70C9-0ED7-B83CC6A71F46}"/>
              </a:ext>
            </a:extLst>
          </p:cNvPr>
          <p:cNvSpPr>
            <a:spLocks noGrp="1"/>
          </p:cNvSpPr>
          <p:nvPr>
            <p:ph sz="half" idx="2"/>
          </p:nvPr>
        </p:nvSpPr>
        <p:spPr>
          <a:xfrm>
            <a:off x="239288" y="2505075"/>
            <a:ext cx="413877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BD31D4F-D65E-A262-ECF9-CE35E4EF4E58}"/>
              </a:ext>
            </a:extLst>
          </p:cNvPr>
          <p:cNvSpPr>
            <a:spLocks noGrp="1"/>
          </p:cNvSpPr>
          <p:nvPr>
            <p:ph type="body" sz="quarter" idx="3"/>
          </p:nvPr>
        </p:nvSpPr>
        <p:spPr>
          <a:xfrm>
            <a:off x="5397074" y="1681163"/>
            <a:ext cx="433378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8CEC33-2E30-3A67-FACE-70F6ED8FC06F}"/>
              </a:ext>
            </a:extLst>
          </p:cNvPr>
          <p:cNvSpPr>
            <a:spLocks noGrp="1"/>
          </p:cNvSpPr>
          <p:nvPr>
            <p:ph sz="quarter" idx="4"/>
          </p:nvPr>
        </p:nvSpPr>
        <p:spPr>
          <a:xfrm>
            <a:off x="5571699" y="2505075"/>
            <a:ext cx="4159155"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B5BB140-CADE-FAD4-6C91-30CE50CBEBE9}"/>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8" name="Footer Placeholder 7">
            <a:extLst>
              <a:ext uri="{FF2B5EF4-FFF2-40B4-BE49-F238E27FC236}">
                <a16:creationId xmlns:a16="http://schemas.microsoft.com/office/drawing/2014/main" id="{95711941-F21C-CF3C-B5FB-E96723ADDCF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612A3D5-C441-7404-EFCB-90BFA022B82A}"/>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699430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385F9-EE79-97C9-0F98-F2328A199DC0}"/>
              </a:ext>
            </a:extLst>
          </p:cNvPr>
          <p:cNvSpPr>
            <a:spLocks noGrp="1"/>
          </p:cNvSpPr>
          <p:nvPr>
            <p:ph type="title"/>
          </p:nvPr>
        </p:nvSpPr>
        <p:spPr>
          <a:xfrm>
            <a:off x="237699" y="324182"/>
            <a:ext cx="9506802" cy="1325563"/>
          </a:xfr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9E86E71-2144-0EE2-1FDE-3613B52D6849}"/>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4" name="Footer Placeholder 3">
            <a:extLst>
              <a:ext uri="{FF2B5EF4-FFF2-40B4-BE49-F238E27FC236}">
                <a16:creationId xmlns:a16="http://schemas.microsoft.com/office/drawing/2014/main" id="{A0424FE0-84FB-978F-A2B6-8F5EFDF54D7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F9ABF63-80C9-E41C-466A-C397874EB400}"/>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840253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F9C143-096A-A95E-2B77-0B9DA594A7B5}"/>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3" name="Footer Placeholder 2">
            <a:extLst>
              <a:ext uri="{FF2B5EF4-FFF2-40B4-BE49-F238E27FC236}">
                <a16:creationId xmlns:a16="http://schemas.microsoft.com/office/drawing/2014/main" id="{38BEB839-5FEA-1890-4890-F8D0492FE34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AF7763C-3194-EF49-BD5F-06A8864F842C}"/>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3800189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26791-D625-5171-2B9C-4180EAD161C5}"/>
              </a:ext>
            </a:extLst>
          </p:cNvPr>
          <p:cNvSpPr>
            <a:spLocks noGrp="1"/>
          </p:cNvSpPr>
          <p:nvPr>
            <p:ph type="title"/>
          </p:nvPr>
        </p:nvSpPr>
        <p:spPr>
          <a:xfrm>
            <a:off x="239286" y="366428"/>
            <a:ext cx="9464272"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8305CF0-9215-FD21-F3BE-833212AAAC1B}"/>
              </a:ext>
            </a:extLst>
          </p:cNvPr>
          <p:cNvSpPr>
            <a:spLocks noGrp="1"/>
          </p:cNvSpPr>
          <p:nvPr>
            <p:ph type="pic" idx="1"/>
          </p:nvPr>
        </p:nvSpPr>
        <p:spPr>
          <a:xfrm>
            <a:off x="4582686" y="2040079"/>
            <a:ext cx="5120872" cy="38991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E1B7632D-0EA5-78FD-91F9-685B074CB51E}"/>
              </a:ext>
            </a:extLst>
          </p:cNvPr>
          <p:cNvSpPr>
            <a:spLocks noGrp="1"/>
          </p:cNvSpPr>
          <p:nvPr>
            <p:ph type="body" sz="half" idx="2"/>
          </p:nvPr>
        </p:nvSpPr>
        <p:spPr>
          <a:xfrm>
            <a:off x="239286" y="2062162"/>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E9B71F-2974-8850-0B38-F4541C41609F}"/>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6" name="Footer Placeholder 5">
            <a:extLst>
              <a:ext uri="{FF2B5EF4-FFF2-40B4-BE49-F238E27FC236}">
                <a16:creationId xmlns:a16="http://schemas.microsoft.com/office/drawing/2014/main" id="{2722E7B5-7DE1-80E2-4D65-58EBBF73466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4B8DEC-1B41-5879-53DF-D29FEC8D3EDF}"/>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1747158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8DB1DCA-55EB-1A92-CCE5-A51C66D8CC59}"/>
              </a:ext>
            </a:extLst>
          </p:cNvPr>
          <p:cNvSpPr txBox="1"/>
          <p:nvPr userDrawn="1"/>
        </p:nvSpPr>
        <p:spPr>
          <a:xfrm>
            <a:off x="9826388" y="-159306"/>
            <a:ext cx="2365612" cy="7017306"/>
          </a:xfrm>
          <a:prstGeom prst="rect">
            <a:avLst/>
          </a:prstGeom>
          <a:solidFill>
            <a:schemeClr val="bg1">
              <a:lumMod val="85000"/>
            </a:schemeClr>
          </a:solidFill>
        </p:spPr>
        <p:txBody>
          <a:bodyPr wrap="square" rtlCol="0">
            <a:spAutoFit/>
          </a:bodyPr>
          <a:lstStyle/>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p:txBody>
      </p:sp>
      <p:sp>
        <p:nvSpPr>
          <p:cNvPr id="2" name="Title Placeholder 1">
            <a:extLst>
              <a:ext uri="{FF2B5EF4-FFF2-40B4-BE49-F238E27FC236}">
                <a16:creationId xmlns:a16="http://schemas.microsoft.com/office/drawing/2014/main" id="{23E5A428-CC80-BA90-15EB-CFB3ECD668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9477894-212D-4126-33D7-4E46E8F7F8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70B3DE-9634-DCA9-2027-3A012D76DE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Trebuchet MS" panose="020B0603020202020204" pitchFamily="34" charset="0"/>
              </a:defRPr>
            </a:lvl1pPr>
          </a:lstStyle>
          <a:p>
            <a:fld id="{8B2B7FDC-9F13-4E8D-96EF-2B694806A3A6}" type="datetimeFigureOut">
              <a:rPr lang="en-GB" smtClean="0"/>
              <a:pPr/>
              <a:t>07/07/2026</a:t>
            </a:fld>
            <a:endParaRPr lang="en-GB"/>
          </a:p>
        </p:txBody>
      </p:sp>
      <p:sp>
        <p:nvSpPr>
          <p:cNvPr id="5" name="Footer Placeholder 4">
            <a:extLst>
              <a:ext uri="{FF2B5EF4-FFF2-40B4-BE49-F238E27FC236}">
                <a16:creationId xmlns:a16="http://schemas.microsoft.com/office/drawing/2014/main" id="{57C4077C-DF17-F586-2C6E-25213F2938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Trebuchet MS" panose="020B0603020202020204" pitchFamily="34" charset="0"/>
              </a:defRPr>
            </a:lvl1pPr>
          </a:lstStyle>
          <a:p>
            <a:endParaRPr lang="en-GB"/>
          </a:p>
        </p:txBody>
      </p:sp>
      <p:sp>
        <p:nvSpPr>
          <p:cNvPr id="6" name="Slide Number Placeholder 5">
            <a:extLst>
              <a:ext uri="{FF2B5EF4-FFF2-40B4-BE49-F238E27FC236}">
                <a16:creationId xmlns:a16="http://schemas.microsoft.com/office/drawing/2014/main" id="{00795ECB-05D3-5F40-396E-DAEB9AA5D4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Trebuchet MS" panose="020B0603020202020204" pitchFamily="34" charset="0"/>
              </a:defRPr>
            </a:lvl1pPr>
          </a:lstStyle>
          <a:p>
            <a:fld id="{71DB8418-45AD-47F2-8615-F0D6417A1D98}" type="slidenum">
              <a:rPr lang="en-GB" smtClean="0"/>
              <a:pPr/>
              <a:t>‹#›</a:t>
            </a:fld>
            <a:endParaRPr lang="en-GB"/>
          </a:p>
        </p:txBody>
      </p:sp>
      <p:pic>
        <p:nvPicPr>
          <p:cNvPr id="8" name="Picture 7">
            <a:extLst>
              <a:ext uri="{FF2B5EF4-FFF2-40B4-BE49-F238E27FC236}">
                <a16:creationId xmlns:a16="http://schemas.microsoft.com/office/drawing/2014/main" id="{78FC906F-6709-705E-FD80-DC9ED483FD82}"/>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0413241" y="6064424"/>
            <a:ext cx="1613353" cy="657051"/>
          </a:xfrm>
          <a:prstGeom prst="rect">
            <a:avLst/>
          </a:prstGeom>
        </p:spPr>
      </p:pic>
      <p:sp>
        <p:nvSpPr>
          <p:cNvPr id="10" name="Freeform 12">
            <a:extLst>
              <a:ext uri="{FF2B5EF4-FFF2-40B4-BE49-F238E27FC236}">
                <a16:creationId xmlns:a16="http://schemas.microsoft.com/office/drawing/2014/main" id="{B3F53C75-771E-0996-7DCB-DFEB69855E20}"/>
              </a:ext>
            </a:extLst>
          </p:cNvPr>
          <p:cNvSpPr/>
          <p:nvPr userDrawn="1"/>
        </p:nvSpPr>
        <p:spPr>
          <a:xfrm>
            <a:off x="0" y="6064424"/>
            <a:ext cx="2565779" cy="793576"/>
          </a:xfrm>
          <a:custGeom>
            <a:avLst/>
            <a:gdLst/>
            <a:ahLst/>
            <a:cxnLst/>
            <a:rect l="l" t="t" r="r" b="b"/>
            <a:pathLst>
              <a:path w="2800871" h="942939">
                <a:moveTo>
                  <a:pt x="0" y="0"/>
                </a:moveTo>
                <a:lnTo>
                  <a:pt x="2800871" y="0"/>
                </a:lnTo>
                <a:lnTo>
                  <a:pt x="2800871" y="942939"/>
                </a:lnTo>
                <a:lnTo>
                  <a:pt x="0" y="942939"/>
                </a:lnTo>
                <a:lnTo>
                  <a:pt x="0" y="0"/>
                </a:lnTo>
                <a:close/>
              </a:path>
            </a:pathLst>
          </a:custGeom>
          <a:blipFill>
            <a:blip r:embed="rId11"/>
            <a:stretch>
              <a:fillRect/>
            </a:stretch>
          </a:blipFill>
        </p:spPr>
        <p:txBody>
          <a:bodyPr/>
          <a:lstStyle/>
          <a:p>
            <a:endParaRPr lang="en-GB"/>
          </a:p>
        </p:txBody>
      </p:sp>
    </p:spTree>
    <p:extLst>
      <p:ext uri="{BB962C8B-B14F-4D97-AF65-F5344CB8AC3E}">
        <p14:creationId xmlns:p14="http://schemas.microsoft.com/office/powerpoint/2010/main" val="2520422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xStyles>
    <p:titleStyle>
      <a:lvl1pPr algn="l" defTabSz="914400" rtl="0" eaLnBrk="1" latinLnBrk="0" hangingPunct="1">
        <a:lnSpc>
          <a:spcPct val="90000"/>
        </a:lnSpc>
        <a:spcBef>
          <a:spcPct val="0"/>
        </a:spcBef>
        <a:buNone/>
        <a:defRPr sz="4400" kern="1200">
          <a:solidFill>
            <a:schemeClr val="tx1"/>
          </a:solidFill>
          <a:latin typeface="Trebuchet MS" panose="020B06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rebuchet MS" panose="020B06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rebuchet MS" panose="020B06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ebuchet MS" panose="020B06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retrieval.toolsforteaching.co.uk/"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62565-0C80-B0C4-6008-D01CD874018F}"/>
              </a:ext>
            </a:extLst>
          </p:cNvPr>
          <p:cNvSpPr>
            <a:spLocks noGrp="1"/>
          </p:cNvSpPr>
          <p:nvPr>
            <p:ph type="ctrTitle"/>
          </p:nvPr>
        </p:nvSpPr>
        <p:spPr>
          <a:xfrm>
            <a:off x="403302" y="1733941"/>
            <a:ext cx="9144000" cy="2387600"/>
          </a:xfrm>
        </p:spPr>
        <p:txBody>
          <a:bodyPr>
            <a:noAutofit/>
          </a:bodyPr>
          <a:lstStyle/>
          <a:p>
            <a:r>
              <a:rPr lang="en-US" dirty="0"/>
              <a:t>Unit 5 Lesson 06</a:t>
            </a:r>
            <a:br>
              <a:rPr lang="en-US" dirty="0"/>
            </a:br>
            <a:r>
              <a:rPr lang="en-US" dirty="0"/>
              <a:t>Lean, Waterfall &amp; the Triple Constraint</a:t>
            </a:r>
            <a:endParaRPr lang="en-GB" dirty="0"/>
          </a:p>
        </p:txBody>
      </p:sp>
    </p:spTree>
    <p:extLst>
      <p:ext uri="{BB962C8B-B14F-4D97-AF65-F5344CB8AC3E}">
        <p14:creationId xmlns:p14="http://schemas.microsoft.com/office/powerpoint/2010/main" val="580146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A8338-1F6A-18B9-DD59-55A89BCF2C42}"/>
              </a:ext>
            </a:extLst>
          </p:cNvPr>
          <p:cNvSpPr>
            <a:spLocks noGrp="1"/>
          </p:cNvSpPr>
          <p:nvPr>
            <p:ph type="title"/>
          </p:nvPr>
        </p:nvSpPr>
        <p:spPr/>
        <p:txBody>
          <a:bodyPr/>
          <a:lstStyle/>
          <a:p>
            <a:r>
              <a:rPr lang="en-GB" dirty="0"/>
              <a:t>Recall Exercise</a:t>
            </a:r>
          </a:p>
        </p:txBody>
      </p:sp>
      <p:sp>
        <p:nvSpPr>
          <p:cNvPr id="3" name="Content Placeholder 2">
            <a:extLst>
              <a:ext uri="{FF2B5EF4-FFF2-40B4-BE49-F238E27FC236}">
                <a16:creationId xmlns:a16="http://schemas.microsoft.com/office/drawing/2014/main" id="{44BE340F-1537-1DD8-A4C0-90C99D913A49}"/>
              </a:ext>
            </a:extLst>
          </p:cNvPr>
          <p:cNvSpPr>
            <a:spLocks noGrp="1"/>
          </p:cNvSpPr>
          <p:nvPr>
            <p:ph idx="1"/>
          </p:nvPr>
        </p:nvSpPr>
        <p:spPr/>
        <p:txBody>
          <a:bodyPr>
            <a:normAutofit/>
          </a:bodyPr>
          <a:lstStyle/>
          <a:p>
            <a:pPr marL="0" indent="0">
              <a:buNone/>
            </a:pPr>
            <a:r>
              <a:rPr lang="en-GB" sz="4000" dirty="0"/>
              <a:t>Visit:</a:t>
            </a:r>
          </a:p>
          <a:p>
            <a:pPr marL="0" indent="0">
              <a:buNone/>
            </a:pPr>
            <a:endParaRPr lang="en-GB" sz="4000" dirty="0"/>
          </a:p>
          <a:p>
            <a:pPr marL="0" indent="0">
              <a:buNone/>
            </a:pPr>
            <a:r>
              <a:rPr lang="en-GB" sz="4000" dirty="0">
                <a:hlinkClick r:id="rId2"/>
              </a:rPr>
              <a:t>https://retrieval.toolsforteaching.co.uk</a:t>
            </a:r>
            <a:endParaRPr lang="en-GB" sz="4000" dirty="0"/>
          </a:p>
          <a:p>
            <a:pPr marL="0" indent="0">
              <a:buNone/>
            </a:pPr>
            <a:endParaRPr lang="en-GB" sz="4000" dirty="0"/>
          </a:p>
          <a:p>
            <a:pPr marL="0" indent="0">
              <a:buNone/>
            </a:pPr>
            <a:r>
              <a:rPr lang="en-GB" sz="5400" dirty="0"/>
              <a:t>Code: </a:t>
            </a:r>
            <a:r>
              <a:rPr lang="en-GB" sz="5400" dirty="0">
                <a:solidFill>
                  <a:srgbClr val="FF0000"/>
                </a:solidFill>
              </a:rPr>
              <a:t>8tveva</a:t>
            </a:r>
            <a:r>
              <a:rPr lang="en-GB" sz="5400" dirty="0"/>
              <a:t>  </a:t>
            </a:r>
          </a:p>
        </p:txBody>
      </p:sp>
    </p:spTree>
    <p:extLst>
      <p:ext uri="{BB962C8B-B14F-4D97-AF65-F5344CB8AC3E}">
        <p14:creationId xmlns:p14="http://schemas.microsoft.com/office/powerpoint/2010/main" val="1644293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E9DCF7-CE04-96A4-E123-288F98BA1FA4}"/>
              </a:ext>
            </a:extLst>
          </p:cNvPr>
          <p:cNvSpPr txBox="1"/>
          <p:nvPr/>
        </p:nvSpPr>
        <p:spPr>
          <a:xfrm>
            <a:off x="216310" y="648928"/>
            <a:ext cx="9507731" cy="3770263"/>
          </a:xfrm>
          <a:prstGeom prst="rect">
            <a:avLst/>
          </a:prstGeom>
          <a:noFill/>
        </p:spPr>
        <p:txBody>
          <a:bodyPr wrap="none" rtlCol="0">
            <a:spAutoFit/>
          </a:bodyPr>
          <a:lstStyle/>
          <a:p>
            <a:r>
              <a:rPr lang="en-GB" sz="23900" dirty="0">
                <a:latin typeface="Impact" panose="020B0806030902050204" pitchFamily="34" charset="0"/>
              </a:rPr>
              <a:t>Phones</a:t>
            </a:r>
          </a:p>
        </p:txBody>
      </p:sp>
      <p:sp>
        <p:nvSpPr>
          <p:cNvPr id="5" name="TextBox 4">
            <a:extLst>
              <a:ext uri="{FF2B5EF4-FFF2-40B4-BE49-F238E27FC236}">
                <a16:creationId xmlns:a16="http://schemas.microsoft.com/office/drawing/2014/main" id="{C4C56678-BE44-FDEF-A66B-BB5C369BB7E8}"/>
              </a:ext>
            </a:extLst>
          </p:cNvPr>
          <p:cNvSpPr txBox="1"/>
          <p:nvPr/>
        </p:nvSpPr>
        <p:spPr>
          <a:xfrm>
            <a:off x="1209368" y="1012723"/>
            <a:ext cx="1457450" cy="276999"/>
          </a:xfrm>
          <a:prstGeom prst="rect">
            <a:avLst/>
          </a:prstGeom>
          <a:noFill/>
        </p:spPr>
        <p:txBody>
          <a:bodyPr wrap="none" rtlCol="0">
            <a:spAutoFit/>
          </a:bodyPr>
          <a:lstStyle/>
          <a:p>
            <a:r>
              <a:rPr lang="en-GB" sz="1200" dirty="0">
                <a:latin typeface="Trebuchet MS" panose="020B0603020202020204" pitchFamily="34" charset="0"/>
              </a:rPr>
              <a:t>a small reminder…</a:t>
            </a:r>
          </a:p>
        </p:txBody>
      </p:sp>
      <p:sp>
        <p:nvSpPr>
          <p:cNvPr id="6" name="TextBox 5">
            <a:extLst>
              <a:ext uri="{FF2B5EF4-FFF2-40B4-BE49-F238E27FC236}">
                <a16:creationId xmlns:a16="http://schemas.microsoft.com/office/drawing/2014/main" id="{8C238D26-776C-EF2B-9819-1735DEF8842E}"/>
              </a:ext>
            </a:extLst>
          </p:cNvPr>
          <p:cNvSpPr txBox="1"/>
          <p:nvPr/>
        </p:nvSpPr>
        <p:spPr>
          <a:xfrm>
            <a:off x="1479476" y="3739917"/>
            <a:ext cx="6981398" cy="338554"/>
          </a:xfrm>
          <a:prstGeom prst="rect">
            <a:avLst/>
          </a:prstGeom>
          <a:noFill/>
        </p:spPr>
        <p:txBody>
          <a:bodyPr wrap="none" rtlCol="0">
            <a:spAutoFit/>
          </a:bodyPr>
          <a:lstStyle/>
          <a:p>
            <a:r>
              <a:rPr lang="en-GB" sz="1600" dirty="0">
                <a:latin typeface="Trebuchet MS" panose="020B0603020202020204" pitchFamily="34" charset="0"/>
              </a:rPr>
              <a:t>once you have authenticated phones should be in the pockets on the wall</a:t>
            </a:r>
          </a:p>
        </p:txBody>
      </p:sp>
    </p:spTree>
    <p:extLst>
      <p:ext uri="{BB962C8B-B14F-4D97-AF65-F5344CB8AC3E}">
        <p14:creationId xmlns:p14="http://schemas.microsoft.com/office/powerpoint/2010/main" val="1702118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8F5D7-D0A4-702C-539B-53EC279AF2B4}"/>
              </a:ext>
            </a:extLst>
          </p:cNvPr>
          <p:cNvSpPr>
            <a:spLocks noGrp="1"/>
          </p:cNvSpPr>
          <p:nvPr>
            <p:ph type="title"/>
          </p:nvPr>
        </p:nvSpPr>
        <p:spPr/>
        <p:txBody>
          <a:bodyPr/>
          <a:lstStyle/>
          <a:p>
            <a:r>
              <a:rPr lang="en-GB" dirty="0"/>
              <a:t>Learning Objectives</a:t>
            </a:r>
          </a:p>
        </p:txBody>
      </p:sp>
      <p:sp>
        <p:nvSpPr>
          <p:cNvPr id="3" name="Content Placeholder 2">
            <a:extLst>
              <a:ext uri="{FF2B5EF4-FFF2-40B4-BE49-F238E27FC236}">
                <a16:creationId xmlns:a16="http://schemas.microsoft.com/office/drawing/2014/main" id="{CE55A06B-2A44-E594-5D96-095076362267}"/>
              </a:ext>
            </a:extLst>
          </p:cNvPr>
          <p:cNvSpPr>
            <a:spLocks noGrp="1"/>
          </p:cNvSpPr>
          <p:nvPr>
            <p:ph idx="1"/>
          </p:nvPr>
        </p:nvSpPr>
        <p:spPr>
          <a:xfrm>
            <a:off x="292290" y="1371600"/>
            <a:ext cx="9452211" cy="4665785"/>
          </a:xfrm>
        </p:spPr>
        <p:txBody>
          <a:bodyPr>
            <a:normAutofit/>
          </a:bodyPr>
          <a:lstStyle/>
          <a:p>
            <a:r>
              <a:rPr lang="en-GB" dirty="0"/>
              <a:t>By the end of this lesson, learners will be able to:</a:t>
            </a:r>
          </a:p>
          <a:p>
            <a:pPr lvl="1"/>
            <a:r>
              <a:rPr lang="en-GB" dirty="0"/>
              <a:t>Identify and explain the key principles of Lean project management.</a:t>
            </a:r>
          </a:p>
          <a:p>
            <a:pPr lvl="1"/>
            <a:r>
              <a:rPr lang="en-GB" dirty="0"/>
              <a:t>Identify and explain the key principles of Waterfall project management.</a:t>
            </a:r>
          </a:p>
          <a:p>
            <a:pPr lvl="1"/>
            <a:r>
              <a:rPr lang="en-GB" dirty="0"/>
              <a:t>Compare Lean and Waterfall, identifying where each is most suitable.</a:t>
            </a:r>
          </a:p>
          <a:p>
            <a:pPr lvl="1"/>
            <a:r>
              <a:rPr lang="en-GB" dirty="0"/>
              <a:t>Explain the triple constraint (scope, time, cost) and describe how each element affects the others.</a:t>
            </a:r>
          </a:p>
          <a:p>
            <a:pPr lvl="1"/>
            <a:r>
              <a:rPr lang="en-GB" dirty="0"/>
              <a:t>Apply the triple constraint to a realistic client scenario and justify a decision.</a:t>
            </a:r>
          </a:p>
        </p:txBody>
      </p:sp>
    </p:spTree>
    <p:extLst>
      <p:ext uri="{BB962C8B-B14F-4D97-AF65-F5344CB8AC3E}">
        <p14:creationId xmlns:p14="http://schemas.microsoft.com/office/powerpoint/2010/main" val="1585042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DCBB3-F475-E198-21D2-7DE287207995}"/>
              </a:ext>
            </a:extLst>
          </p:cNvPr>
          <p:cNvSpPr>
            <a:spLocks noGrp="1"/>
          </p:cNvSpPr>
          <p:nvPr>
            <p:ph type="title"/>
          </p:nvPr>
        </p:nvSpPr>
        <p:spPr/>
        <p:txBody>
          <a:bodyPr/>
          <a:lstStyle/>
          <a:p>
            <a:r>
              <a:rPr lang="en-GB" dirty="0"/>
              <a:t>Key Vocabulary</a:t>
            </a:r>
          </a:p>
        </p:txBody>
      </p:sp>
      <p:graphicFrame>
        <p:nvGraphicFramePr>
          <p:cNvPr id="4" name="Table 3">
            <a:extLst>
              <a:ext uri="{FF2B5EF4-FFF2-40B4-BE49-F238E27FC236}">
                <a16:creationId xmlns:a16="http://schemas.microsoft.com/office/drawing/2014/main" id="{46294A69-0B51-4687-7C95-55ECDCCCAE58}"/>
              </a:ext>
            </a:extLst>
          </p:cNvPr>
          <p:cNvGraphicFramePr>
            <a:graphicFrameLocks noGrp="1"/>
          </p:cNvGraphicFramePr>
          <p:nvPr>
            <p:extLst>
              <p:ext uri="{D42A27DB-BD31-4B8C-83A1-F6EECF244321}">
                <p14:modId xmlns:p14="http://schemas.microsoft.com/office/powerpoint/2010/main" val="983957705"/>
              </p:ext>
            </p:extLst>
          </p:nvPr>
        </p:nvGraphicFramePr>
        <p:xfrm>
          <a:off x="386520" y="1368391"/>
          <a:ext cx="8945049" cy="4505314"/>
        </p:xfrm>
        <a:graphic>
          <a:graphicData uri="http://schemas.openxmlformats.org/drawingml/2006/table">
            <a:tbl>
              <a:tblPr firstRow="1" firstCol="1" bandRow="1">
                <a:tableStyleId>{5C22544A-7EE6-4342-B048-85BDC9FD1C3A}</a:tableStyleId>
              </a:tblPr>
              <a:tblGrid>
                <a:gridCol w="4314435">
                  <a:extLst>
                    <a:ext uri="{9D8B030D-6E8A-4147-A177-3AD203B41FA5}">
                      <a16:colId xmlns:a16="http://schemas.microsoft.com/office/drawing/2014/main" val="142157783"/>
                    </a:ext>
                  </a:extLst>
                </a:gridCol>
                <a:gridCol w="4630614">
                  <a:extLst>
                    <a:ext uri="{9D8B030D-6E8A-4147-A177-3AD203B41FA5}">
                      <a16:colId xmlns:a16="http://schemas.microsoft.com/office/drawing/2014/main" val="3280863128"/>
                    </a:ext>
                  </a:extLst>
                </a:gridCol>
              </a:tblGrid>
              <a:tr h="258246">
                <a:tc>
                  <a:txBody>
                    <a:bodyPr/>
                    <a:lstStyle/>
                    <a:p>
                      <a:pPr>
                        <a:buNone/>
                      </a:pPr>
                      <a:r>
                        <a:rPr lang="en-GB" sz="2800">
                          <a:effectLst/>
                        </a:rPr>
                        <a:t>Term</a:t>
                      </a:r>
                      <a:endParaRPr lang="en-GB" sz="28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GB" sz="2800">
                          <a:effectLst/>
                        </a:rPr>
                        <a:t>Definition</a:t>
                      </a:r>
                      <a:endParaRPr lang="en-GB" sz="28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91647050"/>
                  </a:ext>
                </a:extLst>
              </a:tr>
              <a:tr h="568142">
                <a:tc>
                  <a:txBody>
                    <a:bodyPr/>
                    <a:lstStyle/>
                    <a:p>
                      <a:pPr>
                        <a:buNone/>
                      </a:pPr>
                      <a:r>
                        <a:rPr lang="en-GB" sz="2800">
                          <a:effectLst/>
                        </a:rPr>
                        <a:t>Lean</a:t>
                      </a:r>
                      <a:endParaRPr lang="en-GB" sz="28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sz="2800" dirty="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696459"/>
                  </a:ext>
                </a:extLst>
              </a:tr>
              <a:tr h="568142">
                <a:tc>
                  <a:txBody>
                    <a:bodyPr/>
                    <a:lstStyle/>
                    <a:p>
                      <a:pPr>
                        <a:buNone/>
                      </a:pPr>
                      <a:r>
                        <a:rPr lang="en-GB" sz="2800">
                          <a:effectLst/>
                        </a:rPr>
                        <a:t>Waterfall</a:t>
                      </a:r>
                      <a:endParaRPr lang="en-GB" sz="28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sz="2800" dirty="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74790726"/>
                  </a:ext>
                </a:extLst>
              </a:tr>
              <a:tr h="568142">
                <a:tc>
                  <a:txBody>
                    <a:bodyPr/>
                    <a:lstStyle/>
                    <a:p>
                      <a:pPr>
                        <a:buNone/>
                      </a:pPr>
                      <a:r>
                        <a:rPr lang="en-GB" sz="2800">
                          <a:effectLst/>
                        </a:rPr>
                        <a:t>Triple constraint</a:t>
                      </a:r>
                      <a:endParaRPr lang="en-GB" sz="28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sz="28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9738371"/>
                  </a:ext>
                </a:extLst>
              </a:tr>
              <a:tr h="568142">
                <a:tc>
                  <a:txBody>
                    <a:bodyPr/>
                    <a:lstStyle/>
                    <a:p>
                      <a:pPr>
                        <a:buNone/>
                      </a:pPr>
                      <a:r>
                        <a:rPr lang="en-GB" sz="2800">
                          <a:effectLst/>
                        </a:rPr>
                        <a:t>Scope</a:t>
                      </a:r>
                      <a:endParaRPr lang="en-GB" sz="28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sz="28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71173831"/>
                  </a:ext>
                </a:extLst>
              </a:tr>
              <a:tr h="568142">
                <a:tc>
                  <a:txBody>
                    <a:bodyPr/>
                    <a:lstStyle/>
                    <a:p>
                      <a:pPr>
                        <a:buNone/>
                      </a:pPr>
                      <a:r>
                        <a:rPr lang="en-GB" sz="2800">
                          <a:effectLst/>
                        </a:rPr>
                        <a:t>Change control</a:t>
                      </a:r>
                      <a:endParaRPr lang="en-GB" sz="28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sz="28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28775981"/>
                  </a:ext>
                </a:extLst>
              </a:tr>
              <a:tr h="568142">
                <a:tc>
                  <a:txBody>
                    <a:bodyPr/>
                    <a:lstStyle/>
                    <a:p>
                      <a:pPr>
                        <a:buNone/>
                      </a:pPr>
                      <a:r>
                        <a:rPr lang="en-GB" sz="2800">
                          <a:effectLst/>
                        </a:rPr>
                        <a:t>Continuous improvement</a:t>
                      </a:r>
                      <a:endParaRPr lang="en-GB" sz="28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sz="28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0616407"/>
                  </a:ext>
                </a:extLst>
              </a:tr>
              <a:tr h="568142">
                <a:tc>
                  <a:txBody>
                    <a:bodyPr/>
                    <a:lstStyle/>
                    <a:p>
                      <a:pPr>
                        <a:buNone/>
                      </a:pPr>
                      <a:r>
                        <a:rPr lang="en-GB" sz="2800">
                          <a:effectLst/>
                        </a:rPr>
                        <a:t>Waste (Lean)</a:t>
                      </a:r>
                      <a:endParaRPr lang="en-GB" sz="28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sz="2800" dirty="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51902979"/>
                  </a:ext>
                </a:extLst>
              </a:tr>
            </a:tbl>
          </a:graphicData>
        </a:graphic>
      </p:graphicFrame>
      <p:sp>
        <p:nvSpPr>
          <p:cNvPr id="5" name="MyShape">
            <a:extLst>
              <a:ext uri="{FF2B5EF4-FFF2-40B4-BE49-F238E27FC236}">
                <a16:creationId xmlns:a16="http://schemas.microsoft.com/office/drawing/2014/main" id="{4CD93C76-DD31-F1A9-95DB-D570CF75DA8E}"/>
              </a:ext>
            </a:extLst>
          </p:cNvPr>
          <p:cNvSpPr/>
          <p:nvPr/>
        </p:nvSpPr>
        <p:spPr>
          <a:xfrm>
            <a:off x="8564199" y="4584895"/>
            <a:ext cx="1947672" cy="1563624"/>
          </a:xfrm>
          <a:prstGeom prst="roundRect">
            <a:avLst/>
          </a:prstGeom>
          <a:solidFill>
            <a:srgbClr val="FFFFFF"/>
          </a:solidFill>
          <a:ln w="19050">
            <a:solidFill>
              <a:srgbClr val="0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000000"/>
                </a:solidFill>
                <a:latin typeface="Trebuchet MS" panose="020B0603020202020204" pitchFamily="34" charset="0"/>
              </a:rPr>
              <a:t>Complete these during the lesson</a:t>
            </a:r>
          </a:p>
        </p:txBody>
      </p:sp>
    </p:spTree>
    <p:extLst>
      <p:ext uri="{BB962C8B-B14F-4D97-AF65-F5344CB8AC3E}">
        <p14:creationId xmlns:p14="http://schemas.microsoft.com/office/powerpoint/2010/main" val="3063229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D3FC59-CC09-BA6F-1F97-C3FFBB9604D4}"/>
              </a:ext>
            </a:extLst>
          </p:cNvPr>
          <p:cNvSpPr>
            <a:spLocks noGrp="1"/>
          </p:cNvSpPr>
          <p:nvPr>
            <p:ph type="ctrTitle"/>
          </p:nvPr>
        </p:nvSpPr>
        <p:spPr>
          <a:xfrm>
            <a:off x="549586" y="339969"/>
            <a:ext cx="9144000" cy="5802923"/>
          </a:xfrm>
        </p:spPr>
        <p:txBody>
          <a:bodyPr>
            <a:noAutofit/>
          </a:bodyPr>
          <a:lstStyle/>
          <a:p>
            <a:pPr algn="l"/>
            <a:r>
              <a:rPr lang="en-GB" sz="4800" b="1" i="1" dirty="0"/>
              <a:t> </a:t>
            </a:r>
            <a:r>
              <a:rPr lang="en-GB" sz="4800" b="1" dirty="0"/>
              <a:t>Your client has just called.</a:t>
            </a:r>
            <a:br>
              <a:rPr lang="en-GB" sz="4800" b="1" dirty="0"/>
            </a:br>
            <a:r>
              <a:rPr lang="en-GB" sz="4800" b="1" dirty="0"/>
              <a:t> </a:t>
            </a:r>
            <a:br>
              <a:rPr lang="en-GB" sz="4800" b="1" dirty="0"/>
            </a:br>
            <a:r>
              <a:rPr lang="en-GB" sz="4800" b="1" dirty="0"/>
              <a:t>They want 10 new features added to the app.</a:t>
            </a:r>
            <a:br>
              <a:rPr lang="en-GB" sz="4800" b="1" dirty="0"/>
            </a:br>
            <a:br>
              <a:rPr lang="en-GB" sz="4800" b="1" dirty="0"/>
            </a:br>
            <a:r>
              <a:rPr lang="en-GB" sz="4800" b="1" dirty="0"/>
              <a:t>The deadline is in two weeks. </a:t>
            </a:r>
            <a:br>
              <a:rPr lang="en-GB" sz="4800" b="1" dirty="0"/>
            </a:br>
            <a:br>
              <a:rPr lang="en-GB" sz="4800" b="1" dirty="0"/>
            </a:br>
            <a:r>
              <a:rPr lang="en-GB" sz="4800" b="1" dirty="0"/>
              <a:t>The budget is already spent.</a:t>
            </a:r>
            <a:endParaRPr lang="en-GB" sz="4800" dirty="0"/>
          </a:p>
        </p:txBody>
      </p:sp>
      <p:sp>
        <p:nvSpPr>
          <p:cNvPr id="5" name="In pairs">
            <a:extLst>
              <a:ext uri="{FF2B5EF4-FFF2-40B4-BE49-F238E27FC236}">
                <a16:creationId xmlns:a16="http://schemas.microsoft.com/office/drawing/2014/main" id="{3B3F09C4-A5F7-9CDD-1B3E-D80D569EBDB2}"/>
              </a:ext>
            </a:extLst>
          </p:cNvPr>
          <p:cNvSpPr/>
          <p:nvPr/>
        </p:nvSpPr>
        <p:spPr>
          <a:xfrm>
            <a:off x="10086828" y="870329"/>
            <a:ext cx="1873045" cy="56043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latin typeface="Trebuchet MS" panose="020B0603020202020204" pitchFamily="34" charset="0"/>
              </a:rPr>
              <a:t>In pairs</a:t>
            </a:r>
          </a:p>
        </p:txBody>
      </p:sp>
      <p:sp>
        <p:nvSpPr>
          <p:cNvPr id="6" name="Minutes display">
            <a:extLst>
              <a:ext uri="{FF2B5EF4-FFF2-40B4-BE49-F238E27FC236}">
                <a16:creationId xmlns:a16="http://schemas.microsoft.com/office/drawing/2014/main" id="{520334E0-325D-D022-54A3-C95BE7B67831}"/>
              </a:ext>
            </a:extLst>
          </p:cNvPr>
          <p:cNvSpPr/>
          <p:nvPr/>
        </p:nvSpPr>
        <p:spPr>
          <a:xfrm>
            <a:off x="10584643" y="1829255"/>
            <a:ext cx="1057771" cy="40322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latin typeface="Trebuchet MS" panose="020B0603020202020204" pitchFamily="34" charset="0"/>
              </a:rPr>
              <a:t>3</a:t>
            </a:r>
            <a:r>
              <a:rPr lang="en-US" sz="1800" b="1" dirty="0">
                <a:latin typeface="Trebuchet MS" panose="020B0603020202020204" pitchFamily="34" charset="0"/>
              </a:rPr>
              <a:t> mins</a:t>
            </a:r>
            <a:endParaRPr lang="en-GB" sz="1800" b="1" dirty="0">
              <a:latin typeface="Trebuchet MS" panose="020B0603020202020204" pitchFamily="34" charset="0"/>
            </a:endParaRPr>
          </a:p>
        </p:txBody>
      </p:sp>
    </p:spTree>
    <p:extLst>
      <p:ext uri="{BB962C8B-B14F-4D97-AF65-F5344CB8AC3E}">
        <p14:creationId xmlns:p14="http://schemas.microsoft.com/office/powerpoint/2010/main" val="4210389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5E28B3-76B4-D35F-A80C-96D0ADCA53DD}"/>
              </a:ext>
            </a:extLst>
          </p:cNvPr>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881554" y="-58615"/>
            <a:ext cx="6858000" cy="6858000"/>
          </a:xfrm>
          <a:prstGeom prst="rect">
            <a:avLst/>
          </a:prstGeom>
        </p:spPr>
      </p:pic>
      <p:sp>
        <p:nvSpPr>
          <p:cNvPr id="6" name="MyShape">
            <a:extLst>
              <a:ext uri="{FF2B5EF4-FFF2-40B4-BE49-F238E27FC236}">
                <a16:creationId xmlns:a16="http://schemas.microsoft.com/office/drawing/2014/main" id="{1D898366-B87D-D13E-78FA-BD1F2986009B}"/>
              </a:ext>
            </a:extLst>
          </p:cNvPr>
          <p:cNvSpPr/>
          <p:nvPr/>
        </p:nvSpPr>
        <p:spPr>
          <a:xfrm>
            <a:off x="8141677" y="124264"/>
            <a:ext cx="3402740" cy="1892105"/>
          </a:xfrm>
          <a:prstGeom prst="roundRect">
            <a:avLst/>
          </a:prstGeom>
          <a:solidFill>
            <a:srgbClr val="FFFFFF"/>
          </a:solidFill>
          <a:ln w="19050">
            <a:solidFill>
              <a:srgbClr val="0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000000"/>
                </a:solidFill>
                <a:latin typeface="Trebuchet MS" panose="020B0603020202020204" pitchFamily="34" charset="0"/>
              </a:rPr>
              <a:t>The </a:t>
            </a:r>
            <a:r>
              <a:rPr lang="en-GB" b="1" dirty="0">
                <a:solidFill>
                  <a:srgbClr val="FF0000"/>
                </a:solidFill>
                <a:latin typeface="Trebuchet MS" panose="020B0603020202020204" pitchFamily="34" charset="0"/>
              </a:rPr>
              <a:t>Triple Constraint</a:t>
            </a:r>
          </a:p>
          <a:p>
            <a:pPr algn="ctr"/>
            <a:endParaRPr lang="en-GB" dirty="0">
              <a:solidFill>
                <a:srgbClr val="000000"/>
              </a:solidFill>
              <a:latin typeface="Trebuchet MS" panose="020B0603020202020204" pitchFamily="34" charset="0"/>
            </a:endParaRPr>
          </a:p>
          <a:p>
            <a:pPr algn="ctr"/>
            <a:r>
              <a:rPr lang="en-GB" dirty="0">
                <a:solidFill>
                  <a:srgbClr val="000000"/>
                </a:solidFill>
                <a:latin typeface="Trebuchet MS" panose="020B0603020202020204" pitchFamily="34" charset="0"/>
              </a:rPr>
              <a:t>aka</a:t>
            </a:r>
          </a:p>
          <a:p>
            <a:pPr algn="ctr"/>
            <a:endParaRPr lang="en-GB" dirty="0">
              <a:solidFill>
                <a:srgbClr val="000000"/>
              </a:solidFill>
              <a:latin typeface="Trebuchet MS" panose="020B0603020202020204" pitchFamily="34" charset="0"/>
            </a:endParaRPr>
          </a:p>
          <a:p>
            <a:pPr algn="ctr"/>
            <a:r>
              <a:rPr lang="en-GB" dirty="0">
                <a:solidFill>
                  <a:srgbClr val="000000"/>
                </a:solidFill>
                <a:latin typeface="Trebuchet MS" panose="020B0603020202020204" pitchFamily="34" charset="0"/>
              </a:rPr>
              <a:t>“Project Manager’s Dilemma”</a:t>
            </a:r>
          </a:p>
        </p:txBody>
      </p:sp>
    </p:spTree>
    <p:extLst>
      <p:ext uri="{BB962C8B-B14F-4D97-AF65-F5344CB8AC3E}">
        <p14:creationId xmlns:p14="http://schemas.microsoft.com/office/powerpoint/2010/main" val="52780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DC248-6517-153E-D862-DB665622C9C5}"/>
              </a:ext>
            </a:extLst>
          </p:cNvPr>
          <p:cNvSpPr>
            <a:spLocks noGrp="1"/>
          </p:cNvSpPr>
          <p:nvPr>
            <p:ph type="title"/>
          </p:nvPr>
        </p:nvSpPr>
        <p:spPr/>
        <p:txBody>
          <a:bodyPr/>
          <a:lstStyle/>
          <a:p>
            <a:r>
              <a:rPr lang="en-GB" dirty="0"/>
              <a:t>Lean Project Management</a:t>
            </a:r>
          </a:p>
        </p:txBody>
      </p:sp>
      <p:sp>
        <p:nvSpPr>
          <p:cNvPr id="3" name="Content Placeholder 2">
            <a:extLst>
              <a:ext uri="{FF2B5EF4-FFF2-40B4-BE49-F238E27FC236}">
                <a16:creationId xmlns:a16="http://schemas.microsoft.com/office/drawing/2014/main" id="{770D2CBE-25BF-6B0F-E46C-01841140585B}"/>
              </a:ext>
            </a:extLst>
          </p:cNvPr>
          <p:cNvSpPr>
            <a:spLocks noGrp="1"/>
          </p:cNvSpPr>
          <p:nvPr>
            <p:ph idx="1"/>
          </p:nvPr>
        </p:nvSpPr>
        <p:spPr/>
        <p:txBody>
          <a:bodyPr>
            <a:normAutofit/>
          </a:bodyPr>
          <a:lstStyle/>
          <a:p>
            <a:pPr lvl="0"/>
            <a:r>
              <a:rPr lang="en-GB" dirty="0"/>
              <a:t>Core purpose: eliminate waste so the team delivers more value with the same effort.</a:t>
            </a:r>
          </a:p>
          <a:p>
            <a:pPr lvl="0"/>
            <a:r>
              <a:rPr lang="en-GB" dirty="0"/>
              <a:t>Five Lean principles: </a:t>
            </a:r>
          </a:p>
          <a:p>
            <a:pPr lvl="1"/>
            <a:r>
              <a:rPr lang="en-GB" dirty="0"/>
              <a:t>define value (from the customer's perspective); </a:t>
            </a:r>
          </a:p>
          <a:p>
            <a:pPr lvl="1"/>
            <a:r>
              <a:rPr lang="en-GB" dirty="0"/>
              <a:t>map the value stream (remove non-value activities); </a:t>
            </a:r>
          </a:p>
          <a:p>
            <a:pPr lvl="1"/>
            <a:r>
              <a:rPr lang="en-GB" dirty="0"/>
              <a:t>create flow (work moves without interruption); </a:t>
            </a:r>
          </a:p>
          <a:p>
            <a:pPr lvl="1"/>
            <a:r>
              <a:rPr lang="en-GB" dirty="0"/>
              <a:t>establish pull (only work on what is needed now); </a:t>
            </a:r>
          </a:p>
          <a:p>
            <a:pPr lvl="1"/>
            <a:r>
              <a:rPr lang="en-GB" dirty="0"/>
              <a:t>pursue perfection (continuous improvement - Kaizen).</a:t>
            </a:r>
          </a:p>
        </p:txBody>
      </p:sp>
    </p:spTree>
    <p:extLst>
      <p:ext uri="{BB962C8B-B14F-4D97-AF65-F5344CB8AC3E}">
        <p14:creationId xmlns:p14="http://schemas.microsoft.com/office/powerpoint/2010/main" val="3385173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nfographic with a circle shape showing the five principles of Lean, each in a colored box">
            <a:extLst>
              <a:ext uri="{FF2B5EF4-FFF2-40B4-BE49-F238E27FC236}">
                <a16:creationId xmlns:a16="http://schemas.microsoft.com/office/drawing/2014/main" id="{88899F55-4747-0B4B-9C61-B13B6DFB4C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9430" y="-225188"/>
            <a:ext cx="7018964" cy="7802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8413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4C95E8D-E666-FDF2-1EF4-7F4D061743CA}"/>
              </a:ext>
            </a:extLst>
          </p:cNvPr>
          <p:cNvGraphicFramePr>
            <a:graphicFrameLocks noGrp="1"/>
          </p:cNvGraphicFramePr>
          <p:nvPr>
            <p:extLst>
              <p:ext uri="{D42A27DB-BD31-4B8C-83A1-F6EECF244321}">
                <p14:modId xmlns:p14="http://schemas.microsoft.com/office/powerpoint/2010/main" val="2156866899"/>
              </p:ext>
            </p:extLst>
          </p:nvPr>
        </p:nvGraphicFramePr>
        <p:xfrm>
          <a:off x="0" y="0"/>
          <a:ext cx="9775190" cy="5730240"/>
        </p:xfrm>
        <a:graphic>
          <a:graphicData uri="http://schemas.openxmlformats.org/drawingml/2006/table">
            <a:tbl>
              <a:tblPr firstRow="1" firstCol="1" bandRow="1">
                <a:tableStyleId>{5C22544A-7EE6-4342-B048-85BDC9FD1C3A}</a:tableStyleId>
              </a:tblPr>
              <a:tblGrid>
                <a:gridCol w="254000">
                  <a:extLst>
                    <a:ext uri="{9D8B030D-6E8A-4147-A177-3AD203B41FA5}">
                      <a16:colId xmlns:a16="http://schemas.microsoft.com/office/drawing/2014/main" val="2080547360"/>
                    </a:ext>
                  </a:extLst>
                </a:gridCol>
                <a:gridCol w="1206500">
                  <a:extLst>
                    <a:ext uri="{9D8B030D-6E8A-4147-A177-3AD203B41FA5}">
                      <a16:colId xmlns:a16="http://schemas.microsoft.com/office/drawing/2014/main" val="943589372"/>
                    </a:ext>
                  </a:extLst>
                </a:gridCol>
                <a:gridCol w="2286000">
                  <a:extLst>
                    <a:ext uri="{9D8B030D-6E8A-4147-A177-3AD203B41FA5}">
                      <a16:colId xmlns:a16="http://schemas.microsoft.com/office/drawing/2014/main" val="546820200"/>
                    </a:ext>
                  </a:extLst>
                </a:gridCol>
                <a:gridCol w="2540000">
                  <a:extLst>
                    <a:ext uri="{9D8B030D-6E8A-4147-A177-3AD203B41FA5}">
                      <a16:colId xmlns:a16="http://schemas.microsoft.com/office/drawing/2014/main" val="2227442743"/>
                    </a:ext>
                  </a:extLst>
                </a:gridCol>
                <a:gridCol w="3488690">
                  <a:extLst>
                    <a:ext uri="{9D8B030D-6E8A-4147-A177-3AD203B41FA5}">
                      <a16:colId xmlns:a16="http://schemas.microsoft.com/office/drawing/2014/main" val="4054922214"/>
                    </a:ext>
                  </a:extLst>
                </a:gridCol>
              </a:tblGrid>
              <a:tr h="0">
                <a:tc>
                  <a:txBody>
                    <a:bodyPr/>
                    <a:lstStyle/>
                    <a:p>
                      <a:pPr algn="ctr">
                        <a:buNone/>
                      </a:pPr>
                      <a:r>
                        <a:rPr lang="en-GB" sz="1800">
                          <a:effectLst/>
                        </a:rPr>
                        <a:t>#</a:t>
                      </a:r>
                      <a:endParaRPr lang="en-GB" sz="1400">
                        <a:effectLst/>
                        <a:latin typeface="Arial" panose="020B0604020202020204" pitchFamily="34" charset="0"/>
                        <a:ea typeface="Arial" panose="020B0604020202020204" pitchFamily="34" charset="0"/>
                      </a:endParaRPr>
                    </a:p>
                  </a:txBody>
                  <a:tcPr marL="88900" marR="88900" marT="63500" marB="63500" anchor="ctr"/>
                </a:tc>
                <a:tc>
                  <a:txBody>
                    <a:bodyPr/>
                    <a:lstStyle/>
                    <a:p>
                      <a:pPr algn="ctr">
                        <a:buNone/>
                      </a:pPr>
                      <a:r>
                        <a:rPr lang="en-GB" sz="1800">
                          <a:effectLst/>
                        </a:rPr>
                        <a:t>Principle</a:t>
                      </a:r>
                      <a:endParaRPr lang="en-GB" sz="1400">
                        <a:effectLst/>
                        <a:latin typeface="Arial" panose="020B0604020202020204" pitchFamily="34" charset="0"/>
                        <a:ea typeface="Arial" panose="020B0604020202020204" pitchFamily="34" charset="0"/>
                      </a:endParaRPr>
                    </a:p>
                  </a:txBody>
                  <a:tcPr marL="88900" marR="88900" marT="63500" marB="63500" anchor="ctr"/>
                </a:tc>
                <a:tc>
                  <a:txBody>
                    <a:bodyPr/>
                    <a:lstStyle/>
                    <a:p>
                      <a:pPr algn="ctr">
                        <a:buNone/>
                      </a:pPr>
                      <a:r>
                        <a:rPr lang="en-GB" sz="1800">
                          <a:effectLst/>
                        </a:rPr>
                        <a:t>What Does It Mean?</a:t>
                      </a:r>
                      <a:endParaRPr lang="en-GB" sz="1400">
                        <a:effectLst/>
                        <a:latin typeface="Arial" panose="020B0604020202020204" pitchFamily="34" charset="0"/>
                        <a:ea typeface="Arial" panose="020B0604020202020204" pitchFamily="34" charset="0"/>
                      </a:endParaRPr>
                    </a:p>
                  </a:txBody>
                  <a:tcPr marL="88900" marR="88900" marT="63500" marB="63500" anchor="ctr"/>
                </a:tc>
                <a:tc>
                  <a:txBody>
                    <a:bodyPr/>
                    <a:lstStyle/>
                    <a:p>
                      <a:pPr algn="ctr">
                        <a:buNone/>
                      </a:pPr>
                      <a:r>
                        <a:rPr lang="en-GB" sz="1800">
                          <a:effectLst/>
                        </a:rPr>
                        <a:t>How Is It Done?</a:t>
                      </a:r>
                      <a:endParaRPr lang="en-GB" sz="1400">
                        <a:effectLst/>
                        <a:latin typeface="Arial" panose="020B0604020202020204" pitchFamily="34" charset="0"/>
                        <a:ea typeface="Arial" panose="020B0604020202020204" pitchFamily="34" charset="0"/>
                      </a:endParaRPr>
                    </a:p>
                  </a:txBody>
                  <a:tcPr marL="88900" marR="88900" marT="63500" marB="63500" anchor="ctr"/>
                </a:tc>
                <a:tc>
                  <a:txBody>
                    <a:bodyPr/>
                    <a:lstStyle/>
                    <a:p>
                      <a:pPr algn="ctr">
                        <a:buNone/>
                      </a:pPr>
                      <a:r>
                        <a:rPr lang="en-GB" sz="1800">
                          <a:effectLst/>
                        </a:rPr>
                        <a:t>Real-World Example</a:t>
                      </a:r>
                      <a:endParaRPr lang="en-GB" sz="1400">
                        <a:effectLst/>
                        <a:latin typeface="Arial" panose="020B0604020202020204" pitchFamily="34" charset="0"/>
                        <a:ea typeface="Arial" panose="020B0604020202020204" pitchFamily="34" charset="0"/>
                      </a:endParaRPr>
                    </a:p>
                  </a:txBody>
                  <a:tcPr marL="88900" marR="88900" marT="63500" marB="63500" anchor="ctr"/>
                </a:tc>
                <a:extLst>
                  <a:ext uri="{0D108BD9-81ED-4DB2-BD59-A6C34878D82A}">
                    <a16:rowId xmlns:a16="http://schemas.microsoft.com/office/drawing/2014/main" val="1306913344"/>
                  </a:ext>
                </a:extLst>
              </a:tr>
              <a:tr h="0">
                <a:tc>
                  <a:txBody>
                    <a:bodyPr/>
                    <a:lstStyle/>
                    <a:p>
                      <a:pPr>
                        <a:buNone/>
                      </a:pPr>
                      <a:r>
                        <a:rPr lang="en-GB" sz="1400">
                          <a:effectLst/>
                        </a:rPr>
                        <a:t>1</a:t>
                      </a:r>
                      <a:endParaRPr lang="en-GB" sz="1400">
                        <a:effectLst/>
                        <a:latin typeface="Arial" panose="020B0604020202020204" pitchFamily="34" charset="0"/>
                        <a:ea typeface="Arial" panose="020B0604020202020204" pitchFamily="34" charset="0"/>
                      </a:endParaRPr>
                    </a:p>
                  </a:txBody>
                  <a:tcPr marL="88900" marR="88900" marT="63500" marB="63500" anchor="ctr"/>
                </a:tc>
                <a:tc>
                  <a:txBody>
                    <a:bodyPr/>
                    <a:lstStyle/>
                    <a:p>
                      <a:pPr>
                        <a:buNone/>
                      </a:pPr>
                      <a:r>
                        <a:rPr lang="en-GB" sz="1400" dirty="0">
                          <a:solidFill>
                            <a:schemeClr val="bg1"/>
                          </a:solidFill>
                          <a:effectLst/>
                        </a:rPr>
                        <a:t>Define Value</a:t>
                      </a:r>
                      <a:endParaRPr lang="en-GB" sz="1400" dirty="0">
                        <a:solidFill>
                          <a:schemeClr val="bg1"/>
                        </a:solidFill>
                        <a:effectLst/>
                        <a:latin typeface="Arial" panose="020B0604020202020204" pitchFamily="34" charset="0"/>
                        <a:ea typeface="Arial" panose="020B0604020202020204" pitchFamily="34" charset="0"/>
                      </a:endParaRPr>
                    </a:p>
                  </a:txBody>
                  <a:tcPr marL="88900" marR="88900" marT="63500" marB="63500" anchor="ctr">
                    <a:solidFill>
                      <a:schemeClr val="accent4">
                        <a:lumMod val="50000"/>
                      </a:schemeClr>
                    </a:solidFill>
                  </a:tcPr>
                </a:tc>
                <a:tc>
                  <a:txBody>
                    <a:bodyPr/>
                    <a:lstStyle/>
                    <a:p>
                      <a:pPr>
                        <a:buNone/>
                      </a:pPr>
                      <a:r>
                        <a:rPr lang="en-GB" sz="1400" dirty="0">
                          <a:effectLst/>
                        </a:rPr>
                        <a:t>Find out exactly what the customer wants and is willing to pay for — including needs they may not have clearly expressed.</a:t>
                      </a:r>
                      <a:endParaRPr lang="en-GB" sz="1400" dirty="0">
                        <a:effectLst/>
                        <a:latin typeface="Arial" panose="020B0604020202020204" pitchFamily="34" charset="0"/>
                        <a:ea typeface="Arial" panose="020B0604020202020204" pitchFamily="34" charset="0"/>
                      </a:endParaRPr>
                    </a:p>
                  </a:txBody>
                  <a:tcPr marL="88900" marR="88900" marT="63500" marB="63500" anchor="ctr"/>
                </a:tc>
                <a:tc>
                  <a:txBody>
                    <a:bodyPr/>
                    <a:lstStyle/>
                    <a:p>
                      <a:pPr>
                        <a:buNone/>
                      </a:pPr>
                      <a:r>
                        <a:rPr lang="en-GB" sz="1400">
                          <a:effectLst/>
                        </a:rPr>
                        <a:t>Use surveys, interviews, and data analysis to understand what customers value in a product or service.</a:t>
                      </a:r>
                      <a:endParaRPr lang="en-GB" sz="1400">
                        <a:effectLst/>
                        <a:latin typeface="Arial" panose="020B0604020202020204" pitchFamily="34" charset="0"/>
                        <a:ea typeface="Arial" panose="020B0604020202020204" pitchFamily="34" charset="0"/>
                      </a:endParaRPr>
                    </a:p>
                  </a:txBody>
                  <a:tcPr marL="88900" marR="88900" marT="63500" marB="63500" anchor="ctr"/>
                </a:tc>
                <a:tc>
                  <a:txBody>
                    <a:bodyPr/>
                    <a:lstStyle/>
                    <a:p>
                      <a:pPr>
                        <a:buNone/>
                      </a:pPr>
                      <a:r>
                        <a:rPr lang="en-GB" sz="1400">
                          <a:effectLst/>
                        </a:rPr>
                        <a:t>A smartphone company surveys users to find they care most about battery life — so that becomes the top priority in the next model.</a:t>
                      </a:r>
                      <a:endParaRPr lang="en-GB" sz="1400">
                        <a:effectLst/>
                        <a:latin typeface="Arial" panose="020B0604020202020204" pitchFamily="34" charset="0"/>
                        <a:ea typeface="Arial" panose="020B0604020202020204" pitchFamily="34" charset="0"/>
                      </a:endParaRPr>
                    </a:p>
                  </a:txBody>
                  <a:tcPr marL="88900" marR="88900" marT="63500" marB="63500" anchor="ctr"/>
                </a:tc>
                <a:extLst>
                  <a:ext uri="{0D108BD9-81ED-4DB2-BD59-A6C34878D82A}">
                    <a16:rowId xmlns:a16="http://schemas.microsoft.com/office/drawing/2014/main" val="633898911"/>
                  </a:ext>
                </a:extLst>
              </a:tr>
              <a:tr h="0">
                <a:tc>
                  <a:txBody>
                    <a:bodyPr/>
                    <a:lstStyle/>
                    <a:p>
                      <a:pPr>
                        <a:buNone/>
                      </a:pPr>
                      <a:r>
                        <a:rPr lang="en-GB" sz="1400">
                          <a:effectLst/>
                        </a:rPr>
                        <a:t>2</a:t>
                      </a:r>
                      <a:endParaRPr lang="en-GB" sz="1400">
                        <a:effectLst/>
                        <a:latin typeface="Arial" panose="020B0604020202020204" pitchFamily="34" charset="0"/>
                        <a:ea typeface="Arial" panose="020B0604020202020204" pitchFamily="34" charset="0"/>
                      </a:endParaRPr>
                    </a:p>
                  </a:txBody>
                  <a:tcPr marL="88900" marR="88900" marT="63500" marB="63500" anchor="ctr"/>
                </a:tc>
                <a:tc>
                  <a:txBody>
                    <a:bodyPr/>
                    <a:lstStyle/>
                    <a:p>
                      <a:pPr>
                        <a:buNone/>
                      </a:pPr>
                      <a:r>
                        <a:rPr lang="en-GB" sz="1400">
                          <a:solidFill>
                            <a:schemeClr val="bg1"/>
                          </a:solidFill>
                          <a:effectLst/>
                        </a:rPr>
                        <a:t>Map the Value Stream</a:t>
                      </a:r>
                      <a:endParaRPr lang="en-GB" sz="1400">
                        <a:solidFill>
                          <a:schemeClr val="bg1"/>
                        </a:solidFill>
                        <a:effectLst/>
                        <a:latin typeface="Arial" panose="020B0604020202020204" pitchFamily="34" charset="0"/>
                        <a:ea typeface="Arial" panose="020B0604020202020204" pitchFamily="34" charset="0"/>
                      </a:endParaRPr>
                    </a:p>
                  </a:txBody>
                  <a:tcPr marL="88900" marR="88900" marT="63500" marB="63500" anchor="ctr">
                    <a:solidFill>
                      <a:schemeClr val="accent4">
                        <a:lumMod val="50000"/>
                      </a:schemeClr>
                    </a:solidFill>
                  </a:tcPr>
                </a:tc>
                <a:tc>
                  <a:txBody>
                    <a:bodyPr/>
                    <a:lstStyle/>
                    <a:p>
                      <a:pPr>
                        <a:buNone/>
                      </a:pPr>
                      <a:r>
                        <a:rPr lang="en-GB" sz="1400" dirty="0">
                          <a:effectLst/>
                        </a:rPr>
                        <a:t>Look at every step in the process. Label each step as: adds value, necessary but no value, or waste.</a:t>
                      </a:r>
                      <a:endParaRPr lang="en-GB" sz="1400" dirty="0">
                        <a:effectLst/>
                        <a:latin typeface="Arial" panose="020B0604020202020204" pitchFamily="34" charset="0"/>
                        <a:ea typeface="Arial" panose="020B0604020202020204" pitchFamily="34" charset="0"/>
                      </a:endParaRPr>
                    </a:p>
                  </a:txBody>
                  <a:tcPr marL="88900" marR="88900" marT="63500" marB="63500" anchor="ctr"/>
                </a:tc>
                <a:tc>
                  <a:txBody>
                    <a:bodyPr/>
                    <a:lstStyle/>
                    <a:p>
                      <a:pPr>
                        <a:buNone/>
                      </a:pPr>
                      <a:r>
                        <a:rPr lang="en-GB" sz="1400">
                          <a:effectLst/>
                        </a:rPr>
                        <a:t>Remove steps that are pure waste. Reduce steps that are needed but don't directly benefit the customer.</a:t>
                      </a:r>
                      <a:endParaRPr lang="en-GB" sz="1400">
                        <a:effectLst/>
                        <a:latin typeface="Arial" panose="020B0604020202020204" pitchFamily="34" charset="0"/>
                        <a:ea typeface="Arial" panose="020B0604020202020204" pitchFamily="34" charset="0"/>
                      </a:endParaRPr>
                    </a:p>
                  </a:txBody>
                  <a:tcPr marL="88900" marR="88900" marT="63500" marB="63500" anchor="ctr"/>
                </a:tc>
                <a:tc>
                  <a:txBody>
                    <a:bodyPr/>
                    <a:lstStyle/>
                    <a:p>
                      <a:pPr>
                        <a:buNone/>
                      </a:pPr>
                      <a:r>
                        <a:rPr lang="en-GB" sz="1400">
                          <a:effectLst/>
                        </a:rPr>
                        <a:t>A clothing manufacturer finds that storing unsold stock for months costs money and adds no value — so they reduce overproduction.</a:t>
                      </a:r>
                      <a:endParaRPr lang="en-GB" sz="1400">
                        <a:effectLst/>
                        <a:latin typeface="Arial" panose="020B0604020202020204" pitchFamily="34" charset="0"/>
                        <a:ea typeface="Arial" panose="020B0604020202020204" pitchFamily="34" charset="0"/>
                      </a:endParaRPr>
                    </a:p>
                  </a:txBody>
                  <a:tcPr marL="88900" marR="88900" marT="63500" marB="63500" anchor="ctr"/>
                </a:tc>
                <a:extLst>
                  <a:ext uri="{0D108BD9-81ED-4DB2-BD59-A6C34878D82A}">
                    <a16:rowId xmlns:a16="http://schemas.microsoft.com/office/drawing/2014/main" val="823316002"/>
                  </a:ext>
                </a:extLst>
              </a:tr>
              <a:tr h="0">
                <a:tc>
                  <a:txBody>
                    <a:bodyPr/>
                    <a:lstStyle/>
                    <a:p>
                      <a:pPr>
                        <a:buNone/>
                      </a:pPr>
                      <a:r>
                        <a:rPr lang="en-GB" sz="1400">
                          <a:effectLst/>
                        </a:rPr>
                        <a:t>3</a:t>
                      </a:r>
                      <a:endParaRPr lang="en-GB" sz="1400">
                        <a:effectLst/>
                        <a:latin typeface="Arial" panose="020B0604020202020204" pitchFamily="34" charset="0"/>
                        <a:ea typeface="Arial" panose="020B0604020202020204" pitchFamily="34" charset="0"/>
                      </a:endParaRPr>
                    </a:p>
                  </a:txBody>
                  <a:tcPr marL="88900" marR="88900" marT="63500" marB="63500" anchor="ctr"/>
                </a:tc>
                <a:tc>
                  <a:txBody>
                    <a:bodyPr/>
                    <a:lstStyle/>
                    <a:p>
                      <a:pPr>
                        <a:buNone/>
                      </a:pPr>
                      <a:r>
                        <a:rPr lang="en-GB" sz="1400">
                          <a:solidFill>
                            <a:schemeClr val="bg1"/>
                          </a:solidFill>
                          <a:effectLst/>
                        </a:rPr>
                        <a:t>Create Flow</a:t>
                      </a:r>
                      <a:endParaRPr lang="en-GB" sz="1400">
                        <a:solidFill>
                          <a:schemeClr val="bg1"/>
                        </a:solidFill>
                        <a:effectLst/>
                        <a:latin typeface="Arial" panose="020B0604020202020204" pitchFamily="34" charset="0"/>
                        <a:ea typeface="Arial" panose="020B0604020202020204" pitchFamily="34" charset="0"/>
                      </a:endParaRPr>
                    </a:p>
                  </a:txBody>
                  <a:tcPr marL="88900" marR="88900" marT="63500" marB="63500" anchor="ctr">
                    <a:solidFill>
                      <a:schemeClr val="accent4">
                        <a:lumMod val="50000"/>
                      </a:schemeClr>
                    </a:solidFill>
                  </a:tcPr>
                </a:tc>
                <a:tc>
                  <a:txBody>
                    <a:bodyPr/>
                    <a:lstStyle/>
                    <a:p>
                      <a:pPr>
                        <a:buNone/>
                      </a:pPr>
                      <a:r>
                        <a:rPr lang="en-GB" sz="1400" dirty="0">
                          <a:effectLst/>
                        </a:rPr>
                        <a:t>Make sure the steps that remain run smoothly and continuously, without delays or stoppages.</a:t>
                      </a:r>
                      <a:endParaRPr lang="en-GB" sz="1400" dirty="0">
                        <a:effectLst/>
                        <a:latin typeface="Arial" panose="020B0604020202020204" pitchFamily="34" charset="0"/>
                        <a:ea typeface="Arial" panose="020B0604020202020204" pitchFamily="34" charset="0"/>
                      </a:endParaRPr>
                    </a:p>
                  </a:txBody>
                  <a:tcPr marL="88900" marR="88900" marT="63500" marB="63500" anchor="ctr"/>
                </a:tc>
                <a:tc>
                  <a:txBody>
                    <a:bodyPr/>
                    <a:lstStyle/>
                    <a:p>
                      <a:pPr>
                        <a:buNone/>
                      </a:pPr>
                      <a:r>
                        <a:rPr lang="en-GB" sz="1400">
                          <a:effectLst/>
                        </a:rPr>
                        <a:t>Reorganise tasks, cross-train staff to cover multiple roles, and balance workloads evenly across the team.</a:t>
                      </a:r>
                      <a:endParaRPr lang="en-GB" sz="1400">
                        <a:effectLst/>
                        <a:latin typeface="Arial" panose="020B0604020202020204" pitchFamily="34" charset="0"/>
                        <a:ea typeface="Arial" panose="020B0604020202020204" pitchFamily="34" charset="0"/>
                      </a:endParaRPr>
                    </a:p>
                  </a:txBody>
                  <a:tcPr marL="88900" marR="88900" marT="63500" marB="63500" anchor="ctr"/>
                </a:tc>
                <a:tc>
                  <a:txBody>
                    <a:bodyPr/>
                    <a:lstStyle/>
                    <a:p>
                      <a:pPr>
                        <a:buNone/>
                      </a:pPr>
                      <a:r>
                        <a:rPr lang="en-GB" sz="1400">
                          <a:effectLst/>
                        </a:rPr>
                        <a:t>A bakery rearranges its kitchen so that dough preparation, baking, and packaging happen in a smooth, uninterrupted sequence.</a:t>
                      </a:r>
                      <a:endParaRPr lang="en-GB" sz="1400">
                        <a:effectLst/>
                        <a:latin typeface="Arial" panose="020B0604020202020204" pitchFamily="34" charset="0"/>
                        <a:ea typeface="Arial" panose="020B0604020202020204" pitchFamily="34" charset="0"/>
                      </a:endParaRPr>
                    </a:p>
                  </a:txBody>
                  <a:tcPr marL="88900" marR="88900" marT="63500" marB="63500" anchor="ctr"/>
                </a:tc>
                <a:extLst>
                  <a:ext uri="{0D108BD9-81ED-4DB2-BD59-A6C34878D82A}">
                    <a16:rowId xmlns:a16="http://schemas.microsoft.com/office/drawing/2014/main" val="2284969558"/>
                  </a:ext>
                </a:extLst>
              </a:tr>
              <a:tr h="0">
                <a:tc>
                  <a:txBody>
                    <a:bodyPr/>
                    <a:lstStyle/>
                    <a:p>
                      <a:pPr>
                        <a:buNone/>
                      </a:pPr>
                      <a:r>
                        <a:rPr lang="en-GB" sz="1400">
                          <a:effectLst/>
                        </a:rPr>
                        <a:t>4</a:t>
                      </a:r>
                      <a:endParaRPr lang="en-GB" sz="1400">
                        <a:effectLst/>
                        <a:latin typeface="Arial" panose="020B0604020202020204" pitchFamily="34" charset="0"/>
                        <a:ea typeface="Arial" panose="020B0604020202020204" pitchFamily="34" charset="0"/>
                      </a:endParaRPr>
                    </a:p>
                  </a:txBody>
                  <a:tcPr marL="88900" marR="88900" marT="63500" marB="63500" anchor="ctr"/>
                </a:tc>
                <a:tc>
                  <a:txBody>
                    <a:bodyPr/>
                    <a:lstStyle/>
                    <a:p>
                      <a:pPr>
                        <a:buNone/>
                      </a:pPr>
                      <a:r>
                        <a:rPr lang="en-GB" sz="1400">
                          <a:solidFill>
                            <a:schemeClr val="bg1"/>
                          </a:solidFill>
                          <a:effectLst/>
                        </a:rPr>
                        <a:t>Establish Pull</a:t>
                      </a:r>
                      <a:endParaRPr lang="en-GB" sz="1400">
                        <a:solidFill>
                          <a:schemeClr val="bg1"/>
                        </a:solidFill>
                        <a:effectLst/>
                        <a:latin typeface="Arial" panose="020B0604020202020204" pitchFamily="34" charset="0"/>
                        <a:ea typeface="Arial" panose="020B0604020202020204" pitchFamily="34" charset="0"/>
                      </a:endParaRPr>
                    </a:p>
                  </a:txBody>
                  <a:tcPr marL="88900" marR="88900" marT="63500" marB="63500" anchor="ctr">
                    <a:solidFill>
                      <a:schemeClr val="accent4">
                        <a:lumMod val="50000"/>
                      </a:schemeClr>
                    </a:solidFill>
                  </a:tcPr>
                </a:tc>
                <a:tc>
                  <a:txBody>
                    <a:bodyPr/>
                    <a:lstStyle/>
                    <a:p>
                      <a:pPr>
                        <a:buNone/>
                      </a:pPr>
                      <a:r>
                        <a:rPr lang="en-GB" sz="1400" dirty="0">
                          <a:effectLst/>
                        </a:rPr>
                        <a:t>Only produce what is needed, when it is needed. Avoid building up excess stock or inventory.</a:t>
                      </a:r>
                      <a:endParaRPr lang="en-GB" sz="1400" dirty="0">
                        <a:effectLst/>
                        <a:latin typeface="Arial" panose="020B0604020202020204" pitchFamily="34" charset="0"/>
                        <a:ea typeface="Arial" panose="020B0604020202020204" pitchFamily="34" charset="0"/>
                      </a:endParaRPr>
                    </a:p>
                  </a:txBody>
                  <a:tcPr marL="88900" marR="88900" marT="63500" marB="63500" anchor="ctr"/>
                </a:tc>
                <a:tc>
                  <a:txBody>
                    <a:bodyPr/>
                    <a:lstStyle/>
                    <a:p>
                      <a:pPr>
                        <a:buNone/>
                      </a:pPr>
                      <a:r>
                        <a:rPr lang="en-GB" sz="1400">
                          <a:effectLst/>
                        </a:rPr>
                        <a:t>Let customer orders drive production — known as Just-in-Time (JIT). Work backwards from customer demand.</a:t>
                      </a:r>
                      <a:endParaRPr lang="en-GB" sz="1400">
                        <a:effectLst/>
                        <a:latin typeface="Arial" panose="020B0604020202020204" pitchFamily="34" charset="0"/>
                        <a:ea typeface="Arial" panose="020B0604020202020204" pitchFamily="34" charset="0"/>
                      </a:endParaRPr>
                    </a:p>
                  </a:txBody>
                  <a:tcPr marL="88900" marR="88900" marT="63500" marB="63500" anchor="ctr"/>
                </a:tc>
                <a:tc>
                  <a:txBody>
                    <a:bodyPr/>
                    <a:lstStyle/>
                    <a:p>
                      <a:pPr>
                        <a:buNone/>
                      </a:pPr>
                      <a:r>
                        <a:rPr lang="en-GB" sz="1400">
                          <a:effectLst/>
                        </a:rPr>
                        <a:t>A restaurant only preps and cooks dishes after a customer orders, so food is fresh and nothing is wasted.</a:t>
                      </a:r>
                      <a:endParaRPr lang="en-GB" sz="1400">
                        <a:effectLst/>
                        <a:latin typeface="Arial" panose="020B0604020202020204" pitchFamily="34" charset="0"/>
                        <a:ea typeface="Arial" panose="020B0604020202020204" pitchFamily="34" charset="0"/>
                      </a:endParaRPr>
                    </a:p>
                  </a:txBody>
                  <a:tcPr marL="88900" marR="88900" marT="63500" marB="63500" anchor="ctr"/>
                </a:tc>
                <a:extLst>
                  <a:ext uri="{0D108BD9-81ED-4DB2-BD59-A6C34878D82A}">
                    <a16:rowId xmlns:a16="http://schemas.microsoft.com/office/drawing/2014/main" val="1945206571"/>
                  </a:ext>
                </a:extLst>
              </a:tr>
              <a:tr h="0">
                <a:tc>
                  <a:txBody>
                    <a:bodyPr/>
                    <a:lstStyle/>
                    <a:p>
                      <a:pPr>
                        <a:buNone/>
                      </a:pPr>
                      <a:r>
                        <a:rPr lang="en-GB" sz="1400">
                          <a:effectLst/>
                        </a:rPr>
                        <a:t>5</a:t>
                      </a:r>
                      <a:endParaRPr lang="en-GB" sz="1400">
                        <a:effectLst/>
                        <a:latin typeface="Arial" panose="020B0604020202020204" pitchFamily="34" charset="0"/>
                        <a:ea typeface="Arial" panose="020B0604020202020204" pitchFamily="34" charset="0"/>
                      </a:endParaRPr>
                    </a:p>
                  </a:txBody>
                  <a:tcPr marL="88900" marR="88900" marT="63500" marB="63500" anchor="ctr"/>
                </a:tc>
                <a:tc>
                  <a:txBody>
                    <a:bodyPr/>
                    <a:lstStyle/>
                    <a:p>
                      <a:pPr>
                        <a:buNone/>
                      </a:pPr>
                      <a:r>
                        <a:rPr lang="en-GB" sz="1400" dirty="0">
                          <a:solidFill>
                            <a:schemeClr val="bg1"/>
                          </a:solidFill>
                          <a:effectLst/>
                        </a:rPr>
                        <a:t>Pursue Perfection</a:t>
                      </a:r>
                      <a:endParaRPr lang="en-GB" sz="1400" dirty="0">
                        <a:solidFill>
                          <a:schemeClr val="bg1"/>
                        </a:solidFill>
                        <a:effectLst/>
                        <a:latin typeface="Arial" panose="020B0604020202020204" pitchFamily="34" charset="0"/>
                        <a:ea typeface="Arial" panose="020B0604020202020204" pitchFamily="34" charset="0"/>
                      </a:endParaRPr>
                    </a:p>
                  </a:txBody>
                  <a:tcPr marL="88900" marR="88900" marT="63500" marB="63500" anchor="ctr">
                    <a:solidFill>
                      <a:schemeClr val="accent4">
                        <a:lumMod val="50000"/>
                      </a:schemeClr>
                    </a:solidFill>
                  </a:tcPr>
                </a:tc>
                <a:tc>
                  <a:txBody>
                    <a:bodyPr/>
                    <a:lstStyle/>
                    <a:p>
                      <a:pPr>
                        <a:buNone/>
                      </a:pPr>
                      <a:r>
                        <a:rPr lang="en-GB" sz="1400" dirty="0">
                          <a:effectLst/>
                        </a:rPr>
                        <a:t>Continuously look for ways to improve every process — make this a permanent part of the organisation's culture.</a:t>
                      </a:r>
                      <a:endParaRPr lang="en-GB" sz="1400" dirty="0">
                        <a:effectLst/>
                        <a:latin typeface="Arial" panose="020B0604020202020204" pitchFamily="34" charset="0"/>
                        <a:ea typeface="Arial" panose="020B0604020202020204" pitchFamily="34" charset="0"/>
                      </a:endParaRPr>
                    </a:p>
                  </a:txBody>
                  <a:tcPr marL="88900" marR="88900" marT="63500" marB="63500" anchor="ctr"/>
                </a:tc>
                <a:tc>
                  <a:txBody>
                    <a:bodyPr/>
                    <a:lstStyle/>
                    <a:p>
                      <a:pPr>
                        <a:buNone/>
                      </a:pPr>
                      <a:r>
                        <a:rPr lang="en-GB" sz="1400">
                          <a:effectLst/>
                        </a:rPr>
                        <a:t>Encourage all staff to suggest improvements. Review processes regularly and never accept 'good enough'.</a:t>
                      </a:r>
                      <a:endParaRPr lang="en-GB" sz="1400">
                        <a:effectLst/>
                        <a:latin typeface="Arial" panose="020B0604020202020204" pitchFamily="34" charset="0"/>
                        <a:ea typeface="Arial" panose="020B0604020202020204" pitchFamily="34" charset="0"/>
                      </a:endParaRPr>
                    </a:p>
                  </a:txBody>
                  <a:tcPr marL="88900" marR="88900" marT="63500" marB="63500" anchor="ctr"/>
                </a:tc>
                <a:tc>
                  <a:txBody>
                    <a:bodyPr/>
                    <a:lstStyle/>
                    <a:p>
                      <a:pPr>
                        <a:buNone/>
                      </a:pPr>
                      <a:r>
                        <a:rPr lang="en-GB" sz="1400" dirty="0">
                          <a:effectLst/>
                        </a:rPr>
                        <a:t>A delivery company holds weekly team meetings where drivers suggest better routes, reducing fuel costs over time.</a:t>
                      </a:r>
                      <a:endParaRPr lang="en-GB" sz="1400" dirty="0">
                        <a:effectLst/>
                        <a:latin typeface="Arial" panose="020B0604020202020204" pitchFamily="34" charset="0"/>
                        <a:ea typeface="Arial" panose="020B0604020202020204" pitchFamily="34" charset="0"/>
                      </a:endParaRPr>
                    </a:p>
                  </a:txBody>
                  <a:tcPr marL="88900" marR="88900" marT="63500" marB="63500" anchor="ctr"/>
                </a:tc>
                <a:extLst>
                  <a:ext uri="{0D108BD9-81ED-4DB2-BD59-A6C34878D82A}">
                    <a16:rowId xmlns:a16="http://schemas.microsoft.com/office/drawing/2014/main" val="691149384"/>
                  </a:ext>
                </a:extLst>
              </a:tr>
            </a:tbl>
          </a:graphicData>
        </a:graphic>
      </p:graphicFrame>
    </p:spTree>
    <p:extLst>
      <p:ext uri="{BB962C8B-B14F-4D97-AF65-F5344CB8AC3E}">
        <p14:creationId xmlns:p14="http://schemas.microsoft.com/office/powerpoint/2010/main" val="164345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947DA-40DA-01F8-B768-D70621E09B0A}"/>
              </a:ext>
            </a:extLst>
          </p:cNvPr>
          <p:cNvSpPr>
            <a:spLocks noGrp="1"/>
          </p:cNvSpPr>
          <p:nvPr>
            <p:ph type="title"/>
          </p:nvPr>
        </p:nvSpPr>
        <p:spPr/>
        <p:txBody>
          <a:bodyPr/>
          <a:lstStyle/>
          <a:p>
            <a:r>
              <a:rPr lang="en-GB" dirty="0"/>
              <a:t>Coding context</a:t>
            </a:r>
          </a:p>
        </p:txBody>
      </p:sp>
      <p:sp>
        <p:nvSpPr>
          <p:cNvPr id="3" name="Content Placeholder 2">
            <a:extLst>
              <a:ext uri="{FF2B5EF4-FFF2-40B4-BE49-F238E27FC236}">
                <a16:creationId xmlns:a16="http://schemas.microsoft.com/office/drawing/2014/main" id="{BC39E385-C019-2111-B9A2-4C44343DBCB0}"/>
              </a:ext>
            </a:extLst>
          </p:cNvPr>
          <p:cNvSpPr>
            <a:spLocks noGrp="1"/>
          </p:cNvSpPr>
          <p:nvPr>
            <p:ph idx="1"/>
          </p:nvPr>
        </p:nvSpPr>
        <p:spPr/>
        <p:txBody>
          <a:bodyPr/>
          <a:lstStyle/>
          <a:p>
            <a:r>
              <a:rPr lang="en-GB" dirty="0"/>
              <a:t>A team spending </a:t>
            </a:r>
          </a:p>
          <a:p>
            <a:pPr lvl="1"/>
            <a:r>
              <a:rPr lang="en-GB" dirty="0"/>
              <a:t>30% of its time in unnecessary meetings, </a:t>
            </a:r>
          </a:p>
          <a:p>
            <a:pPr lvl="1"/>
            <a:r>
              <a:rPr lang="en-GB" dirty="0"/>
              <a:t>re-doing poorly specified work, </a:t>
            </a:r>
          </a:p>
          <a:p>
            <a:pPr lvl="1"/>
            <a:r>
              <a:rPr lang="en-GB" dirty="0"/>
              <a:t>or waiting for approvals</a:t>
            </a:r>
          </a:p>
          <a:p>
            <a:r>
              <a:rPr lang="en-GB" dirty="0"/>
              <a:t>is experiencing </a:t>
            </a:r>
            <a:r>
              <a:rPr lang="en-GB" b="1" dirty="0">
                <a:solidFill>
                  <a:srgbClr val="FF0000"/>
                </a:solidFill>
              </a:rPr>
              <a:t>Lean waste</a:t>
            </a:r>
            <a:r>
              <a:rPr lang="en-GB" dirty="0"/>
              <a:t>. </a:t>
            </a:r>
          </a:p>
          <a:p>
            <a:r>
              <a:rPr lang="en-GB" dirty="0"/>
              <a:t>Tools such as Kanban boards and work-in-progress limits help address this.</a:t>
            </a:r>
          </a:p>
          <a:p>
            <a:endParaRPr lang="en-GB" dirty="0"/>
          </a:p>
        </p:txBody>
      </p:sp>
    </p:spTree>
    <p:extLst>
      <p:ext uri="{BB962C8B-B14F-4D97-AF65-F5344CB8AC3E}">
        <p14:creationId xmlns:p14="http://schemas.microsoft.com/office/powerpoint/2010/main" val="2387888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9847A-33CD-EB80-858B-0358984B029A}"/>
              </a:ext>
            </a:extLst>
          </p:cNvPr>
          <p:cNvSpPr>
            <a:spLocks noGrp="1"/>
          </p:cNvSpPr>
          <p:nvPr>
            <p:ph type="title"/>
          </p:nvPr>
        </p:nvSpPr>
        <p:spPr/>
        <p:txBody>
          <a:bodyPr/>
          <a:lstStyle/>
          <a:p>
            <a:r>
              <a:rPr lang="en-GB" dirty="0"/>
              <a:t>Kanban Boards</a:t>
            </a:r>
          </a:p>
        </p:txBody>
      </p:sp>
      <p:sp>
        <p:nvSpPr>
          <p:cNvPr id="3" name="Content Placeholder 2">
            <a:extLst>
              <a:ext uri="{FF2B5EF4-FFF2-40B4-BE49-F238E27FC236}">
                <a16:creationId xmlns:a16="http://schemas.microsoft.com/office/drawing/2014/main" id="{6840DE64-408C-B4F9-C35B-C258BE5CA08D}"/>
              </a:ext>
            </a:extLst>
          </p:cNvPr>
          <p:cNvSpPr>
            <a:spLocks noGrp="1"/>
          </p:cNvSpPr>
          <p:nvPr>
            <p:ph idx="1"/>
          </p:nvPr>
        </p:nvSpPr>
        <p:spPr>
          <a:xfrm>
            <a:off x="292290" y="1822450"/>
            <a:ext cx="9452211" cy="1325563"/>
          </a:xfrm>
        </p:spPr>
        <p:txBody>
          <a:bodyPr/>
          <a:lstStyle/>
          <a:p>
            <a:r>
              <a:rPr lang="en-GB" dirty="0"/>
              <a:t>A Kanban board is a visual tool that shows the status of tasks as they move through a process — from 'To Do' through to 'Done'.</a:t>
            </a:r>
          </a:p>
        </p:txBody>
      </p:sp>
      <p:graphicFrame>
        <p:nvGraphicFramePr>
          <p:cNvPr id="4" name="Table 3">
            <a:extLst>
              <a:ext uri="{FF2B5EF4-FFF2-40B4-BE49-F238E27FC236}">
                <a16:creationId xmlns:a16="http://schemas.microsoft.com/office/drawing/2014/main" id="{6D543AD5-4F6A-0B1B-BBBB-88F0E68A7544}"/>
              </a:ext>
            </a:extLst>
          </p:cNvPr>
          <p:cNvGraphicFramePr>
            <a:graphicFrameLocks noGrp="1"/>
          </p:cNvGraphicFramePr>
          <p:nvPr>
            <p:extLst>
              <p:ext uri="{D42A27DB-BD31-4B8C-83A1-F6EECF244321}">
                <p14:modId xmlns:p14="http://schemas.microsoft.com/office/powerpoint/2010/main" val="1678805192"/>
              </p:ext>
            </p:extLst>
          </p:nvPr>
        </p:nvGraphicFramePr>
        <p:xfrm>
          <a:off x="427892" y="3534715"/>
          <a:ext cx="9316608" cy="2194560"/>
        </p:xfrm>
        <a:graphic>
          <a:graphicData uri="http://schemas.openxmlformats.org/drawingml/2006/table">
            <a:tbl>
              <a:tblPr firstRow="1" bandRow="1">
                <a:tableStyleId>{69012ECD-51FC-41F1-AA8D-1B2483CD663E}</a:tableStyleId>
              </a:tblPr>
              <a:tblGrid>
                <a:gridCol w="3105536">
                  <a:extLst>
                    <a:ext uri="{9D8B030D-6E8A-4147-A177-3AD203B41FA5}">
                      <a16:colId xmlns:a16="http://schemas.microsoft.com/office/drawing/2014/main" val="2415612691"/>
                    </a:ext>
                  </a:extLst>
                </a:gridCol>
                <a:gridCol w="3105536">
                  <a:extLst>
                    <a:ext uri="{9D8B030D-6E8A-4147-A177-3AD203B41FA5}">
                      <a16:colId xmlns:a16="http://schemas.microsoft.com/office/drawing/2014/main" val="829165449"/>
                    </a:ext>
                  </a:extLst>
                </a:gridCol>
                <a:gridCol w="3105536">
                  <a:extLst>
                    <a:ext uri="{9D8B030D-6E8A-4147-A177-3AD203B41FA5}">
                      <a16:colId xmlns:a16="http://schemas.microsoft.com/office/drawing/2014/main" val="3757444535"/>
                    </a:ext>
                  </a:extLst>
                </a:gridCol>
              </a:tblGrid>
              <a:tr h="0">
                <a:tc>
                  <a:txBody>
                    <a:bodyPr/>
                    <a:lstStyle/>
                    <a:p>
                      <a:pPr>
                        <a:buNone/>
                      </a:pPr>
                      <a:r>
                        <a:rPr lang="en-GB"/>
                        <a:t>To 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GB"/>
                        <a:t>In Progress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GB"/>
                        <a:t>Done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1604654"/>
                  </a:ext>
                </a:extLst>
              </a:tr>
              <a:tr h="0">
                <a:tc>
                  <a:txBody>
                    <a:bodyPr/>
                    <a:lstStyle/>
                    <a:p>
                      <a:pPr>
                        <a:buNone/>
                      </a:pPr>
                      <a:r>
                        <a:rPr lang="en-GB"/>
                        <a:t>Write report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GB"/>
                        <a:t>Design logo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GB"/>
                        <a:t>Research topic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78324245"/>
                  </a:ext>
                </a:extLst>
              </a:tr>
              <a:tr h="0">
                <a:tc>
                  <a:txBody>
                    <a:bodyPr/>
                    <a:lstStyle/>
                    <a:p>
                      <a:pPr>
                        <a:buNone/>
                      </a:pPr>
                      <a:r>
                        <a:rPr lang="en-GB" dirty="0"/>
                        <a:t>Book meeting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GB" dirty="0"/>
                        <a:t>Send email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4286970"/>
                  </a:ext>
                </a:extLst>
              </a:tr>
              <a:tr h="0">
                <a:tc>
                  <a:txBody>
                    <a:bodyPr/>
                    <a:lstStyle/>
                    <a:p>
                      <a:pPr>
                        <a:buNone/>
                      </a:pP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32522391"/>
                  </a:ext>
                </a:extLst>
              </a:tr>
              <a:tr h="0">
                <a:tc>
                  <a:txBody>
                    <a:bodyPr/>
                    <a:lstStyle/>
                    <a:p>
                      <a:pPr>
                        <a:buNone/>
                      </a:pP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98367534"/>
                  </a:ext>
                </a:extLst>
              </a:tr>
              <a:tr h="0">
                <a:tc>
                  <a:txBody>
                    <a:bodyPr/>
                    <a:lstStyle/>
                    <a:p>
                      <a:pPr>
                        <a:buNone/>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2352189"/>
                  </a:ext>
                </a:extLst>
              </a:tr>
            </a:tbl>
          </a:graphicData>
        </a:graphic>
      </p:graphicFrame>
    </p:spTree>
    <p:extLst>
      <p:ext uri="{BB962C8B-B14F-4D97-AF65-F5344CB8AC3E}">
        <p14:creationId xmlns:p14="http://schemas.microsoft.com/office/powerpoint/2010/main" val="1436115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A17E7-0636-D5FE-ECA7-B7FD7BA1653D}"/>
              </a:ext>
            </a:extLst>
          </p:cNvPr>
          <p:cNvSpPr>
            <a:spLocks noGrp="1"/>
          </p:cNvSpPr>
          <p:nvPr>
            <p:ph type="title"/>
          </p:nvPr>
        </p:nvSpPr>
        <p:spPr/>
        <p:txBody>
          <a:bodyPr/>
          <a:lstStyle/>
          <a:p>
            <a:r>
              <a:rPr lang="en-GB" dirty="0"/>
              <a:t>Kanban Boards</a:t>
            </a:r>
          </a:p>
        </p:txBody>
      </p:sp>
      <p:sp>
        <p:nvSpPr>
          <p:cNvPr id="3" name="Content Placeholder 2">
            <a:extLst>
              <a:ext uri="{FF2B5EF4-FFF2-40B4-BE49-F238E27FC236}">
                <a16:creationId xmlns:a16="http://schemas.microsoft.com/office/drawing/2014/main" id="{9341DCAB-1C11-7509-9C9F-C5E9F8AE9362}"/>
              </a:ext>
            </a:extLst>
          </p:cNvPr>
          <p:cNvSpPr>
            <a:spLocks noGrp="1"/>
          </p:cNvSpPr>
          <p:nvPr>
            <p:ph idx="1"/>
          </p:nvPr>
        </p:nvSpPr>
        <p:spPr>
          <a:xfrm>
            <a:off x="292290" y="1470758"/>
            <a:ext cx="9452211" cy="4351338"/>
          </a:xfrm>
        </p:spPr>
        <p:txBody>
          <a:bodyPr>
            <a:normAutofit lnSpcReduction="10000"/>
          </a:bodyPr>
          <a:lstStyle/>
          <a:p>
            <a:r>
              <a:rPr lang="en-GB" dirty="0"/>
              <a:t>It comes from Toyota's manufacturing system in the 1940s </a:t>
            </a:r>
          </a:p>
          <a:p>
            <a:r>
              <a:rPr lang="en-GB" dirty="0"/>
              <a:t>The word Kanban is Japanese for "visual signal" or "signboard“</a:t>
            </a:r>
          </a:p>
          <a:p>
            <a:r>
              <a:rPr lang="en-GB" dirty="0"/>
              <a:t>It helps teams spot bottlenecks — if the "In Progress" column is overflowing, something is blocking the flow</a:t>
            </a:r>
          </a:p>
          <a:p>
            <a:r>
              <a:rPr lang="en-GB" dirty="0"/>
              <a:t>It supports the Lean principle of flow — keeping work moving steadily without pile-ups</a:t>
            </a:r>
          </a:p>
          <a:p>
            <a:r>
              <a:rPr lang="en-GB" dirty="0"/>
              <a:t>Modern versions (like Trello or Jira) are digital, but the idea is identical</a:t>
            </a:r>
          </a:p>
        </p:txBody>
      </p:sp>
    </p:spTree>
    <p:extLst>
      <p:ext uri="{BB962C8B-B14F-4D97-AF65-F5344CB8AC3E}">
        <p14:creationId xmlns:p14="http://schemas.microsoft.com/office/powerpoint/2010/main" val="1110869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50BAD-7F3B-B311-FC8A-22AC2B91F4A3}"/>
              </a:ext>
            </a:extLst>
          </p:cNvPr>
          <p:cNvSpPr>
            <a:spLocks noGrp="1"/>
          </p:cNvSpPr>
          <p:nvPr>
            <p:ph type="title"/>
          </p:nvPr>
        </p:nvSpPr>
        <p:spPr/>
        <p:txBody>
          <a:bodyPr/>
          <a:lstStyle/>
          <a:p>
            <a:r>
              <a:rPr lang="en-GB" dirty="0"/>
              <a:t>Kanban in practice</a:t>
            </a:r>
          </a:p>
        </p:txBody>
      </p:sp>
      <p:graphicFrame>
        <p:nvGraphicFramePr>
          <p:cNvPr id="4" name="Table 3">
            <a:extLst>
              <a:ext uri="{FF2B5EF4-FFF2-40B4-BE49-F238E27FC236}">
                <a16:creationId xmlns:a16="http://schemas.microsoft.com/office/drawing/2014/main" id="{81095397-12B1-15C2-5B94-9E097AAD6EF7}"/>
              </a:ext>
            </a:extLst>
          </p:cNvPr>
          <p:cNvGraphicFramePr>
            <a:graphicFrameLocks noGrp="1"/>
          </p:cNvGraphicFramePr>
          <p:nvPr>
            <p:extLst>
              <p:ext uri="{D42A27DB-BD31-4B8C-83A1-F6EECF244321}">
                <p14:modId xmlns:p14="http://schemas.microsoft.com/office/powerpoint/2010/main" val="3657071036"/>
              </p:ext>
            </p:extLst>
          </p:nvPr>
        </p:nvGraphicFramePr>
        <p:xfrm>
          <a:off x="237699" y="2073812"/>
          <a:ext cx="9386946" cy="3291840"/>
        </p:xfrm>
        <a:graphic>
          <a:graphicData uri="http://schemas.openxmlformats.org/drawingml/2006/table">
            <a:tbl>
              <a:tblPr firstRow="1">
                <a:tableStyleId>{B301B821-A1FF-4177-AEE7-76D212191A09}</a:tableStyleId>
              </a:tblPr>
              <a:tblGrid>
                <a:gridCol w="3128982">
                  <a:extLst>
                    <a:ext uri="{9D8B030D-6E8A-4147-A177-3AD203B41FA5}">
                      <a16:colId xmlns:a16="http://schemas.microsoft.com/office/drawing/2014/main" val="872853377"/>
                    </a:ext>
                  </a:extLst>
                </a:gridCol>
                <a:gridCol w="3128982">
                  <a:extLst>
                    <a:ext uri="{9D8B030D-6E8A-4147-A177-3AD203B41FA5}">
                      <a16:colId xmlns:a16="http://schemas.microsoft.com/office/drawing/2014/main" val="469125134"/>
                    </a:ext>
                  </a:extLst>
                </a:gridCol>
                <a:gridCol w="3128982">
                  <a:extLst>
                    <a:ext uri="{9D8B030D-6E8A-4147-A177-3AD203B41FA5}">
                      <a16:colId xmlns:a16="http://schemas.microsoft.com/office/drawing/2014/main" val="327397821"/>
                    </a:ext>
                  </a:extLst>
                </a:gridCol>
              </a:tblGrid>
              <a:tr h="0">
                <a:tc>
                  <a:txBody>
                    <a:bodyPr/>
                    <a:lstStyle/>
                    <a:p>
                      <a:pPr>
                        <a:buNone/>
                      </a:pPr>
                      <a:r>
                        <a:rPr lang="en-GB"/>
                        <a:t>To Do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GB"/>
                        <a:t>In Progress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GB"/>
                        <a:t>Done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366811"/>
                  </a:ext>
                </a:extLst>
              </a:tr>
              <a:tr h="0">
                <a:tc>
                  <a:txBody>
                    <a:bodyPr/>
                    <a:lstStyle/>
                    <a:p>
                      <a:pPr>
                        <a:buNone/>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80450036"/>
                  </a:ext>
                </a:extLst>
              </a:tr>
              <a:tr h="0">
                <a:tc>
                  <a:txBody>
                    <a:bodyPr/>
                    <a:lstStyle/>
                    <a:p>
                      <a:pPr>
                        <a:buNone/>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0917923"/>
                  </a:ext>
                </a:extLst>
              </a:tr>
              <a:tr h="0">
                <a:tc>
                  <a:txBody>
                    <a:bodyPr/>
                    <a:lstStyle/>
                    <a:p>
                      <a:pPr>
                        <a:buNone/>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8975086"/>
                  </a:ext>
                </a:extLst>
              </a:tr>
              <a:tr h="0">
                <a:tc>
                  <a:txBody>
                    <a:bodyPr/>
                    <a:lstStyle/>
                    <a:p>
                      <a:pPr>
                        <a:buNone/>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6558009"/>
                  </a:ext>
                </a:extLst>
              </a:tr>
              <a:tr h="0">
                <a:tc>
                  <a:txBody>
                    <a:bodyPr/>
                    <a:lstStyle/>
                    <a:p>
                      <a:pPr>
                        <a:buNone/>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66542136"/>
                  </a:ext>
                </a:extLst>
              </a:tr>
              <a:tr h="0">
                <a:tc>
                  <a:txBody>
                    <a:bodyPr/>
                    <a:lstStyle/>
                    <a:p>
                      <a:pPr>
                        <a:buNone/>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67487570"/>
                  </a:ext>
                </a:extLst>
              </a:tr>
              <a:tr h="0">
                <a:tc>
                  <a:txBody>
                    <a:bodyPr/>
                    <a:lstStyle/>
                    <a:p>
                      <a:pPr>
                        <a:buNone/>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02239107"/>
                  </a:ext>
                </a:extLst>
              </a:tr>
              <a:tr h="0">
                <a:tc>
                  <a:txBody>
                    <a:bodyPr/>
                    <a:lstStyle/>
                    <a:p>
                      <a:pPr>
                        <a:buNone/>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0540589"/>
                  </a:ext>
                </a:extLst>
              </a:tr>
            </a:tbl>
          </a:graphicData>
        </a:graphic>
      </p:graphicFrame>
      <p:pic>
        <p:nvPicPr>
          <p:cNvPr id="7" name="Picture 6">
            <a:extLst>
              <a:ext uri="{FF2B5EF4-FFF2-40B4-BE49-F238E27FC236}">
                <a16:creationId xmlns:a16="http://schemas.microsoft.com/office/drawing/2014/main" id="{61F6CFC5-2ED9-F9A6-E080-60DD4EF36B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8867" y="65332"/>
            <a:ext cx="3780693" cy="2520462"/>
          </a:xfrm>
          <a:prstGeom prst="rect">
            <a:avLst/>
          </a:prstGeom>
        </p:spPr>
      </p:pic>
    </p:spTree>
    <p:extLst>
      <p:ext uri="{BB962C8B-B14F-4D97-AF65-F5344CB8AC3E}">
        <p14:creationId xmlns:p14="http://schemas.microsoft.com/office/powerpoint/2010/main" val="4229041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8A059AD-AC83-BFE1-4FFB-C78C6AB85A2E}"/>
              </a:ext>
            </a:extLst>
          </p:cNvPr>
          <p:cNvSpPr>
            <a:spLocks noGrp="1"/>
          </p:cNvSpPr>
          <p:nvPr>
            <p:ph type="title"/>
          </p:nvPr>
        </p:nvSpPr>
        <p:spPr/>
        <p:txBody>
          <a:bodyPr/>
          <a:lstStyle/>
          <a:p>
            <a:r>
              <a:rPr lang="en-GB" dirty="0"/>
              <a:t>Waterfall Project Management</a:t>
            </a:r>
          </a:p>
        </p:txBody>
      </p:sp>
      <p:sp>
        <p:nvSpPr>
          <p:cNvPr id="4" name="Content Placeholder 3">
            <a:extLst>
              <a:ext uri="{FF2B5EF4-FFF2-40B4-BE49-F238E27FC236}">
                <a16:creationId xmlns:a16="http://schemas.microsoft.com/office/drawing/2014/main" id="{A4969C77-7D12-B9C3-0A25-B4DCEDCE729F}"/>
              </a:ext>
            </a:extLst>
          </p:cNvPr>
          <p:cNvSpPr>
            <a:spLocks noGrp="1"/>
          </p:cNvSpPr>
          <p:nvPr>
            <p:ph idx="1"/>
          </p:nvPr>
        </p:nvSpPr>
        <p:spPr>
          <a:xfrm>
            <a:off x="292290" y="1312985"/>
            <a:ext cx="9452211" cy="5046784"/>
          </a:xfrm>
        </p:spPr>
        <p:txBody>
          <a:bodyPr>
            <a:normAutofit fontScale="70000" lnSpcReduction="20000"/>
          </a:bodyPr>
          <a:lstStyle/>
          <a:p>
            <a:pPr lvl="0"/>
            <a:r>
              <a:rPr lang="en-GB" dirty="0"/>
              <a:t>Core principle: </a:t>
            </a:r>
          </a:p>
          <a:p>
            <a:pPr lvl="1"/>
            <a:r>
              <a:rPr lang="en-GB" dirty="0"/>
              <a:t>complete each phase fully before moving to the next. </a:t>
            </a:r>
          </a:p>
          <a:p>
            <a:pPr lvl="0"/>
            <a:r>
              <a:rPr lang="en-GB" dirty="0"/>
              <a:t>Phases: </a:t>
            </a:r>
          </a:p>
          <a:p>
            <a:pPr lvl="1"/>
            <a:r>
              <a:rPr lang="en-GB" dirty="0"/>
              <a:t>Requirements &gt; </a:t>
            </a:r>
          </a:p>
          <a:p>
            <a:pPr lvl="1"/>
            <a:r>
              <a:rPr lang="en-GB" dirty="0"/>
              <a:t>Design &gt; </a:t>
            </a:r>
          </a:p>
          <a:p>
            <a:pPr lvl="1"/>
            <a:r>
              <a:rPr lang="en-GB" dirty="0"/>
              <a:t>Build &gt; </a:t>
            </a:r>
          </a:p>
          <a:p>
            <a:pPr lvl="1"/>
            <a:r>
              <a:rPr lang="en-GB" dirty="0"/>
              <a:t>Test &gt; </a:t>
            </a:r>
          </a:p>
          <a:p>
            <a:pPr lvl="1"/>
            <a:r>
              <a:rPr lang="en-GB" dirty="0"/>
              <a:t>Deploy &gt; </a:t>
            </a:r>
          </a:p>
          <a:p>
            <a:pPr lvl="1"/>
            <a:r>
              <a:rPr lang="en-GB" dirty="0"/>
              <a:t>Maintain.</a:t>
            </a:r>
          </a:p>
          <a:p>
            <a:pPr lvl="0"/>
            <a:r>
              <a:rPr lang="en-GB" dirty="0"/>
              <a:t>Why it suits certain projects: </a:t>
            </a:r>
          </a:p>
          <a:p>
            <a:pPr lvl="1"/>
            <a:r>
              <a:rPr lang="en-GB" dirty="0"/>
              <a:t>requirements are fixed; the client knows exactly what they want upfront; the product cannot be delivered incrementally.</a:t>
            </a:r>
          </a:p>
          <a:p>
            <a:pPr lvl="0"/>
            <a:r>
              <a:rPr lang="en-GB" dirty="0"/>
              <a:t>The cost of change: </a:t>
            </a:r>
          </a:p>
          <a:p>
            <a:pPr lvl="1"/>
            <a:r>
              <a:rPr lang="en-GB" dirty="0"/>
              <a:t>a change made during testing costs significantly more than if caught during requirements. </a:t>
            </a:r>
          </a:p>
          <a:p>
            <a:pPr lvl="1"/>
            <a:r>
              <a:rPr lang="en-GB" dirty="0"/>
              <a:t>This is why change control is a formal process in Waterfall.</a:t>
            </a:r>
          </a:p>
          <a:p>
            <a:pPr lvl="0"/>
            <a:r>
              <a:rPr lang="en-GB" dirty="0"/>
              <a:t>Coding context example: </a:t>
            </a:r>
          </a:p>
          <a:p>
            <a:pPr lvl="1"/>
            <a:r>
              <a:rPr lang="en-GB" dirty="0"/>
              <a:t>A major NHS Project to </a:t>
            </a:r>
            <a:r>
              <a:rPr lang="en-GB" b="1" dirty="0">
                <a:solidFill>
                  <a:srgbClr val="FF0000"/>
                </a:solidFill>
              </a:rPr>
              <a:t>procure</a:t>
            </a:r>
            <a:r>
              <a:rPr lang="en-GB" dirty="0"/>
              <a:t> and install a Nursing Information System</a:t>
            </a:r>
          </a:p>
          <a:p>
            <a:endParaRPr lang="en-GB" dirty="0"/>
          </a:p>
        </p:txBody>
      </p:sp>
      <p:sp>
        <p:nvSpPr>
          <p:cNvPr id="5" name="Arrow: Left 4">
            <a:extLst>
              <a:ext uri="{FF2B5EF4-FFF2-40B4-BE49-F238E27FC236}">
                <a16:creationId xmlns:a16="http://schemas.microsoft.com/office/drawing/2014/main" id="{57C9DAD5-5573-13C8-7890-9FCDBECA5056}"/>
              </a:ext>
            </a:extLst>
          </p:cNvPr>
          <p:cNvSpPr/>
          <p:nvPr/>
        </p:nvSpPr>
        <p:spPr>
          <a:xfrm>
            <a:off x="8263602" y="4953000"/>
            <a:ext cx="3928398" cy="1905000"/>
          </a:xfrm>
          <a:prstGeom prst="leftArrow">
            <a:avLst/>
          </a:prstGeom>
          <a:solidFill>
            <a:srgbClr val="FFFFFF"/>
          </a:solidFill>
          <a:ln w="25400">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rgbClr val="FF0000"/>
                </a:solidFill>
                <a:latin typeface="Trebuchet MS" panose="020B0603020202020204" pitchFamily="34" charset="0"/>
              </a:rPr>
              <a:t>Crescendo</a:t>
            </a:r>
            <a:r>
              <a:rPr lang="en-GB" sz="1600" dirty="0">
                <a:solidFill>
                  <a:srgbClr val="000000"/>
                </a:solidFill>
                <a:latin typeface="Trebuchet MS" panose="020B0603020202020204" pitchFamily="34" charset="0"/>
              </a:rPr>
              <a:t> (1998) Hastings and Rother NHS Trust. </a:t>
            </a:r>
          </a:p>
          <a:p>
            <a:pPr algn="ctr"/>
            <a:r>
              <a:rPr lang="en-GB" sz="1600" dirty="0">
                <a:solidFill>
                  <a:srgbClr val="000000"/>
                </a:solidFill>
                <a:latin typeface="Trebuchet MS" panose="020B0603020202020204" pitchFamily="34" charset="0"/>
              </a:rPr>
              <a:t>Project Manager: Simon Rundell</a:t>
            </a:r>
          </a:p>
        </p:txBody>
      </p:sp>
    </p:spTree>
    <p:extLst>
      <p:ext uri="{BB962C8B-B14F-4D97-AF65-F5344CB8AC3E}">
        <p14:creationId xmlns:p14="http://schemas.microsoft.com/office/powerpoint/2010/main" val="219551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animEffect transition="in" filter="fade">
                                      <p:cBhvr>
                                        <p:cTn id="20" dur="500"/>
                                        <p:tgtEl>
                                          <p:spTgt spid="4">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Effect transition="in" filter="fade">
                                      <p:cBhvr>
                                        <p:cTn id="25" dur="500"/>
                                        <p:tgtEl>
                                          <p:spTgt spid="4">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
                                            <p:txEl>
                                              <p:pRg st="5" end="5"/>
                                            </p:txEl>
                                          </p:spTgt>
                                        </p:tgtEl>
                                        <p:attrNameLst>
                                          <p:attrName>style.visibility</p:attrName>
                                        </p:attrNameLst>
                                      </p:cBhvr>
                                      <p:to>
                                        <p:strVal val="visible"/>
                                      </p:to>
                                    </p:set>
                                    <p:animEffect transition="in" filter="fade">
                                      <p:cBhvr>
                                        <p:cTn id="30" dur="500"/>
                                        <p:tgtEl>
                                          <p:spTgt spid="4">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500"/>
                                        <p:tgtEl>
                                          <p:spTgt spid="4">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4">
                                            <p:txEl>
                                              <p:pRg st="7" end="7"/>
                                            </p:txEl>
                                          </p:spTgt>
                                        </p:tgtEl>
                                        <p:attrNameLst>
                                          <p:attrName>style.visibility</p:attrName>
                                        </p:attrNameLst>
                                      </p:cBhvr>
                                      <p:to>
                                        <p:strVal val="visible"/>
                                      </p:to>
                                    </p:set>
                                    <p:animEffect transition="in" filter="fade">
                                      <p:cBhvr>
                                        <p:cTn id="40" dur="500"/>
                                        <p:tgtEl>
                                          <p:spTgt spid="4">
                                            <p:txEl>
                                              <p:pRg st="7" end="7"/>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4">
                                            <p:txEl>
                                              <p:pRg st="8" end="8"/>
                                            </p:txEl>
                                          </p:spTgt>
                                        </p:tgtEl>
                                        <p:attrNameLst>
                                          <p:attrName>style.visibility</p:attrName>
                                        </p:attrNameLst>
                                      </p:cBhvr>
                                      <p:to>
                                        <p:strVal val="visible"/>
                                      </p:to>
                                    </p:set>
                                    <p:animEffect transition="in" filter="fade">
                                      <p:cBhvr>
                                        <p:cTn id="45" dur="500"/>
                                        <p:tgtEl>
                                          <p:spTgt spid="4">
                                            <p:txEl>
                                              <p:pRg st="8" end="8"/>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4">
                                            <p:txEl>
                                              <p:pRg st="9" end="9"/>
                                            </p:txEl>
                                          </p:spTgt>
                                        </p:tgtEl>
                                        <p:attrNameLst>
                                          <p:attrName>style.visibility</p:attrName>
                                        </p:attrNameLst>
                                      </p:cBhvr>
                                      <p:to>
                                        <p:strVal val="visible"/>
                                      </p:to>
                                    </p:set>
                                    <p:animEffect transition="in" filter="fade">
                                      <p:cBhvr>
                                        <p:cTn id="50" dur="500"/>
                                        <p:tgtEl>
                                          <p:spTgt spid="4">
                                            <p:txEl>
                                              <p:pRg st="9" end="9"/>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
                                            <p:txEl>
                                              <p:pRg st="10" end="10"/>
                                            </p:txEl>
                                          </p:spTgt>
                                        </p:tgtEl>
                                        <p:attrNameLst>
                                          <p:attrName>style.visibility</p:attrName>
                                        </p:attrNameLst>
                                      </p:cBhvr>
                                      <p:to>
                                        <p:strVal val="visible"/>
                                      </p:to>
                                    </p:set>
                                    <p:animEffect transition="in" filter="fade">
                                      <p:cBhvr>
                                        <p:cTn id="53" dur="500"/>
                                        <p:tgtEl>
                                          <p:spTgt spid="4">
                                            <p:txEl>
                                              <p:pRg st="10" end="1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4">
                                            <p:txEl>
                                              <p:pRg st="11" end="11"/>
                                            </p:txEl>
                                          </p:spTgt>
                                        </p:tgtEl>
                                        <p:attrNameLst>
                                          <p:attrName>style.visibility</p:attrName>
                                        </p:attrNameLst>
                                      </p:cBhvr>
                                      <p:to>
                                        <p:strVal val="visible"/>
                                      </p:to>
                                    </p:set>
                                    <p:animEffect transition="in" filter="fade">
                                      <p:cBhvr>
                                        <p:cTn id="58" dur="500"/>
                                        <p:tgtEl>
                                          <p:spTgt spid="4">
                                            <p:txEl>
                                              <p:pRg st="11" end="11"/>
                                            </p:txEl>
                                          </p:spTgt>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
                                            <p:txEl>
                                              <p:pRg st="12" end="12"/>
                                            </p:txEl>
                                          </p:spTgt>
                                        </p:tgtEl>
                                        <p:attrNameLst>
                                          <p:attrName>style.visibility</p:attrName>
                                        </p:attrNameLst>
                                      </p:cBhvr>
                                      <p:to>
                                        <p:strVal val="visible"/>
                                      </p:to>
                                    </p:set>
                                    <p:animEffect transition="in" filter="fade">
                                      <p:cBhvr>
                                        <p:cTn id="61" dur="500"/>
                                        <p:tgtEl>
                                          <p:spTgt spid="4">
                                            <p:txEl>
                                              <p:pRg st="12" end="12"/>
                                            </p:txEl>
                                          </p:spTgt>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
                                            <p:txEl>
                                              <p:pRg st="13" end="13"/>
                                            </p:txEl>
                                          </p:spTgt>
                                        </p:tgtEl>
                                        <p:attrNameLst>
                                          <p:attrName>style.visibility</p:attrName>
                                        </p:attrNameLst>
                                      </p:cBhvr>
                                      <p:to>
                                        <p:strVal val="visible"/>
                                      </p:to>
                                    </p:set>
                                    <p:animEffect transition="in" filter="fade">
                                      <p:cBhvr>
                                        <p:cTn id="64" dur="500"/>
                                        <p:tgtEl>
                                          <p:spTgt spid="4">
                                            <p:txEl>
                                              <p:pRg st="13" end="13"/>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4">
                                            <p:txEl>
                                              <p:pRg st="14" end="14"/>
                                            </p:txEl>
                                          </p:spTgt>
                                        </p:tgtEl>
                                        <p:attrNameLst>
                                          <p:attrName>style.visibility</p:attrName>
                                        </p:attrNameLst>
                                      </p:cBhvr>
                                      <p:to>
                                        <p:strVal val="visible"/>
                                      </p:to>
                                    </p:set>
                                    <p:animEffect transition="in" filter="fade">
                                      <p:cBhvr>
                                        <p:cTn id="69" dur="500"/>
                                        <p:tgtEl>
                                          <p:spTgt spid="4">
                                            <p:txEl>
                                              <p:pRg st="14" end="14"/>
                                            </p:txEl>
                                          </p:spTgt>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
                                            <p:txEl>
                                              <p:pRg st="15" end="15"/>
                                            </p:txEl>
                                          </p:spTgt>
                                        </p:tgtEl>
                                        <p:attrNameLst>
                                          <p:attrName>style.visibility</p:attrName>
                                        </p:attrNameLst>
                                      </p:cBhvr>
                                      <p:to>
                                        <p:strVal val="visible"/>
                                      </p:to>
                                    </p:set>
                                    <p:animEffect transition="in" filter="fade">
                                      <p:cBhvr>
                                        <p:cTn id="72" dur="500"/>
                                        <p:tgtEl>
                                          <p:spTgt spid="4">
                                            <p:txEl>
                                              <p:pRg st="15" end="1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2" fill="hold" grpId="0" nodeType="click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wipe(right)">
                                      <p:cBhvr>
                                        <p:cTn id="7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7D038-8901-78D1-5F57-18EBA7F79912}"/>
              </a:ext>
            </a:extLst>
          </p:cNvPr>
          <p:cNvSpPr>
            <a:spLocks noGrp="1"/>
          </p:cNvSpPr>
          <p:nvPr>
            <p:ph type="title"/>
          </p:nvPr>
        </p:nvSpPr>
        <p:spPr/>
        <p:txBody>
          <a:bodyPr/>
          <a:lstStyle/>
          <a:p>
            <a:r>
              <a:rPr lang="en-GB" dirty="0"/>
              <a:t>The Triple Constraint</a:t>
            </a:r>
          </a:p>
        </p:txBody>
      </p:sp>
      <p:sp>
        <p:nvSpPr>
          <p:cNvPr id="3" name="Content Placeholder 2">
            <a:extLst>
              <a:ext uri="{FF2B5EF4-FFF2-40B4-BE49-F238E27FC236}">
                <a16:creationId xmlns:a16="http://schemas.microsoft.com/office/drawing/2014/main" id="{A164FAFC-CF90-2BE1-71EA-1548770DB525}"/>
              </a:ext>
            </a:extLst>
          </p:cNvPr>
          <p:cNvSpPr>
            <a:spLocks noGrp="1"/>
          </p:cNvSpPr>
          <p:nvPr>
            <p:ph idx="1"/>
          </p:nvPr>
        </p:nvSpPr>
        <p:spPr>
          <a:xfrm>
            <a:off x="292291" y="1822450"/>
            <a:ext cx="3605632" cy="4351338"/>
          </a:xfrm>
        </p:spPr>
        <p:txBody>
          <a:bodyPr>
            <a:normAutofit fontScale="77500" lnSpcReduction="20000"/>
          </a:bodyPr>
          <a:lstStyle/>
          <a:p>
            <a:pPr lvl="0"/>
            <a:r>
              <a:rPr lang="en-GB" b="1" dirty="0">
                <a:solidFill>
                  <a:srgbClr val="FF0000"/>
                </a:solidFill>
              </a:rPr>
              <a:t>Scope</a:t>
            </a:r>
            <a:r>
              <a:rPr lang="en-GB" dirty="0"/>
              <a:t>: the features and deliverables. Adding scope without adding time or cost results in lower quality or missed deadlines.</a:t>
            </a:r>
          </a:p>
          <a:p>
            <a:pPr lvl="0"/>
            <a:r>
              <a:rPr lang="en-GB" b="1" dirty="0">
                <a:solidFill>
                  <a:srgbClr val="FF0000"/>
                </a:solidFill>
              </a:rPr>
              <a:t>Time</a:t>
            </a:r>
            <a:r>
              <a:rPr lang="en-GB" dirty="0"/>
              <a:t>: the deadline. Shortening without reducing scope requires more cost (more people/resources) or lower quality.</a:t>
            </a:r>
          </a:p>
          <a:p>
            <a:pPr lvl="0"/>
            <a:r>
              <a:rPr lang="en-GB" b="1" dirty="0">
                <a:solidFill>
                  <a:srgbClr val="FF0000"/>
                </a:solidFill>
              </a:rPr>
              <a:t>Cost</a:t>
            </a:r>
            <a:r>
              <a:rPr lang="en-GB" dirty="0"/>
              <a:t>: the budget. Cutting the budget without reducing scope requires a longer timeline or lower quality.</a:t>
            </a:r>
          </a:p>
          <a:p>
            <a:endParaRPr lang="en-GB" dirty="0"/>
          </a:p>
        </p:txBody>
      </p:sp>
      <p:pic>
        <p:nvPicPr>
          <p:cNvPr id="4" name="Picture 3">
            <a:extLst>
              <a:ext uri="{FF2B5EF4-FFF2-40B4-BE49-F238E27FC236}">
                <a16:creationId xmlns:a16="http://schemas.microsoft.com/office/drawing/2014/main" id="{654FA4F4-7FF8-AE34-72A6-42647142E75A}"/>
              </a:ext>
            </a:extLst>
          </p:cNvPr>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3704493" y="0"/>
            <a:ext cx="6858000" cy="6858000"/>
          </a:xfrm>
          <a:prstGeom prst="rect">
            <a:avLst/>
          </a:prstGeom>
        </p:spPr>
      </p:pic>
      <p:sp>
        <p:nvSpPr>
          <p:cNvPr id="5" name="TextBox 4">
            <a:extLst>
              <a:ext uri="{FF2B5EF4-FFF2-40B4-BE49-F238E27FC236}">
                <a16:creationId xmlns:a16="http://schemas.microsoft.com/office/drawing/2014/main" id="{4962F7E6-DC88-9E99-65F1-739E2841E43E}"/>
              </a:ext>
            </a:extLst>
          </p:cNvPr>
          <p:cNvSpPr txBox="1"/>
          <p:nvPr/>
        </p:nvSpPr>
        <p:spPr>
          <a:xfrm>
            <a:off x="8294079" y="4472354"/>
            <a:ext cx="1645002" cy="83099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GB" sz="4800" dirty="0"/>
              <a:t>Good</a:t>
            </a:r>
          </a:p>
        </p:txBody>
      </p:sp>
      <p:sp>
        <p:nvSpPr>
          <p:cNvPr id="6" name="TextBox 5">
            <a:extLst>
              <a:ext uri="{FF2B5EF4-FFF2-40B4-BE49-F238E27FC236}">
                <a16:creationId xmlns:a16="http://schemas.microsoft.com/office/drawing/2014/main" id="{940008B6-FC59-467D-9049-F61B28DA17D0}"/>
              </a:ext>
            </a:extLst>
          </p:cNvPr>
          <p:cNvSpPr txBox="1"/>
          <p:nvPr/>
        </p:nvSpPr>
        <p:spPr>
          <a:xfrm>
            <a:off x="4276395" y="4402016"/>
            <a:ext cx="1946367" cy="83099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GB" sz="4800" dirty="0"/>
              <a:t>Cheap</a:t>
            </a:r>
          </a:p>
        </p:txBody>
      </p:sp>
      <p:sp>
        <p:nvSpPr>
          <p:cNvPr id="7" name="TextBox 6">
            <a:extLst>
              <a:ext uri="{FF2B5EF4-FFF2-40B4-BE49-F238E27FC236}">
                <a16:creationId xmlns:a16="http://schemas.microsoft.com/office/drawing/2014/main" id="{023FB51E-E305-100E-5708-F4F6AA989554}"/>
              </a:ext>
            </a:extLst>
          </p:cNvPr>
          <p:cNvSpPr txBox="1"/>
          <p:nvPr/>
        </p:nvSpPr>
        <p:spPr>
          <a:xfrm>
            <a:off x="6222762" y="1406951"/>
            <a:ext cx="1821461" cy="830997"/>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GB" sz="4800" dirty="0"/>
              <a:t>  Fast  </a:t>
            </a:r>
          </a:p>
        </p:txBody>
      </p:sp>
    </p:spTree>
    <p:extLst>
      <p:ext uri="{BB962C8B-B14F-4D97-AF65-F5344CB8AC3E}">
        <p14:creationId xmlns:p14="http://schemas.microsoft.com/office/powerpoint/2010/main" val="427187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E0B7B31-C533-D3E6-FDA6-90293156245E}"/>
              </a:ext>
            </a:extLst>
          </p:cNvPr>
          <p:cNvSpPr txBox="1">
            <a:spLocks/>
          </p:cNvSpPr>
          <p:nvPr/>
        </p:nvSpPr>
        <p:spPr>
          <a:xfrm>
            <a:off x="385463" y="820615"/>
            <a:ext cx="4081029" cy="359898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Trebuchet MS" panose="020B0603020202020204" pitchFamily="34" charset="0"/>
                <a:ea typeface="+mj-ea"/>
                <a:cs typeface="+mj-cs"/>
              </a:defRPr>
            </a:lvl1pPr>
          </a:lstStyle>
          <a:p>
            <a:r>
              <a:rPr lang="en-GB" sz="2800" b="1" dirty="0"/>
              <a:t>Your client has just called.</a:t>
            </a:r>
            <a:br>
              <a:rPr lang="en-GB" sz="2800" b="1" dirty="0"/>
            </a:br>
            <a:r>
              <a:rPr lang="en-GB" sz="2800" b="1" dirty="0"/>
              <a:t> </a:t>
            </a:r>
            <a:br>
              <a:rPr lang="en-GB" sz="2800" b="1" dirty="0"/>
            </a:br>
            <a:r>
              <a:rPr lang="en-GB" sz="2800" b="1" dirty="0"/>
              <a:t>They want 10 new features added to the app.</a:t>
            </a:r>
            <a:br>
              <a:rPr lang="en-GB" sz="2800" b="1" dirty="0"/>
            </a:br>
            <a:br>
              <a:rPr lang="en-GB" sz="2800" b="1" dirty="0"/>
            </a:br>
            <a:r>
              <a:rPr lang="en-GB" sz="2800" b="1" dirty="0"/>
              <a:t>The deadline is in two weeks. </a:t>
            </a:r>
            <a:br>
              <a:rPr lang="en-GB" sz="2800" b="1" dirty="0"/>
            </a:br>
            <a:br>
              <a:rPr lang="en-GB" sz="2800" b="1" dirty="0"/>
            </a:br>
            <a:r>
              <a:rPr lang="en-GB" sz="2800" b="1" dirty="0"/>
              <a:t>The budget is already spent.</a:t>
            </a:r>
            <a:endParaRPr lang="en-GB" sz="2800" dirty="0"/>
          </a:p>
        </p:txBody>
      </p:sp>
      <p:pic>
        <p:nvPicPr>
          <p:cNvPr id="4" name="Picture 3">
            <a:extLst>
              <a:ext uri="{FF2B5EF4-FFF2-40B4-BE49-F238E27FC236}">
                <a16:creationId xmlns:a16="http://schemas.microsoft.com/office/drawing/2014/main" id="{F4E36489-C14B-8D21-42C7-0044530564C2}"/>
              </a:ext>
            </a:extLst>
          </p:cNvPr>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3704493" y="0"/>
            <a:ext cx="6858000" cy="6858000"/>
          </a:xfrm>
          <a:prstGeom prst="rect">
            <a:avLst/>
          </a:prstGeom>
        </p:spPr>
      </p:pic>
      <p:sp>
        <p:nvSpPr>
          <p:cNvPr id="5" name="MyShape">
            <a:extLst>
              <a:ext uri="{FF2B5EF4-FFF2-40B4-BE49-F238E27FC236}">
                <a16:creationId xmlns:a16="http://schemas.microsoft.com/office/drawing/2014/main" id="{5EA995A4-DF0E-4338-73E2-B3E41422DD94}"/>
              </a:ext>
            </a:extLst>
          </p:cNvPr>
          <p:cNvSpPr/>
          <p:nvPr/>
        </p:nvSpPr>
        <p:spPr>
          <a:xfrm>
            <a:off x="10077392" y="820614"/>
            <a:ext cx="1947672" cy="3546231"/>
          </a:xfrm>
          <a:prstGeom prst="roundRect">
            <a:avLst/>
          </a:prstGeom>
          <a:solidFill>
            <a:srgbClr val="FFFFFF"/>
          </a:solidFill>
          <a:ln w="19050">
            <a:solidFill>
              <a:srgbClr val="0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000000"/>
                </a:solidFill>
                <a:latin typeface="Trebuchet MS" panose="020B0603020202020204" pitchFamily="34" charset="0"/>
              </a:rPr>
              <a:t>Using the triangle, what must happen? </a:t>
            </a:r>
          </a:p>
          <a:p>
            <a:pPr algn="ctr"/>
            <a:endParaRPr lang="en-GB" dirty="0">
              <a:solidFill>
                <a:srgbClr val="000000"/>
              </a:solidFill>
              <a:latin typeface="Trebuchet MS" panose="020B0603020202020204" pitchFamily="34" charset="0"/>
            </a:endParaRPr>
          </a:p>
          <a:p>
            <a:pPr algn="ctr"/>
            <a:endParaRPr lang="en-GB" dirty="0">
              <a:solidFill>
                <a:srgbClr val="000000"/>
              </a:solidFill>
              <a:latin typeface="Trebuchet MS" panose="020B0603020202020204" pitchFamily="34" charset="0"/>
            </a:endParaRPr>
          </a:p>
          <a:p>
            <a:pPr algn="ctr"/>
            <a:r>
              <a:rPr lang="en-GB" dirty="0">
                <a:solidFill>
                  <a:srgbClr val="000000"/>
                </a:solidFill>
                <a:latin typeface="Trebuchet MS" panose="020B0603020202020204" pitchFamily="34" charset="0"/>
              </a:rPr>
              <a:t>Quality suffers OR scope must be negotiated.</a:t>
            </a:r>
          </a:p>
        </p:txBody>
      </p:sp>
    </p:spTree>
    <p:extLst>
      <p:ext uri="{BB962C8B-B14F-4D97-AF65-F5344CB8AC3E}">
        <p14:creationId xmlns:p14="http://schemas.microsoft.com/office/powerpoint/2010/main" val="585824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DD197-15FE-2991-5220-363AABD59B1F}"/>
              </a:ext>
            </a:extLst>
          </p:cNvPr>
          <p:cNvSpPr>
            <a:spLocks noGrp="1"/>
          </p:cNvSpPr>
          <p:nvPr>
            <p:ph type="title"/>
          </p:nvPr>
        </p:nvSpPr>
        <p:spPr>
          <a:xfrm>
            <a:off x="360012" y="522674"/>
            <a:ext cx="9452211" cy="1325563"/>
          </a:xfrm>
        </p:spPr>
        <p:txBody>
          <a:bodyPr/>
          <a:lstStyle/>
          <a:p>
            <a:r>
              <a:rPr lang="en-GB" b="1" dirty="0"/>
              <a:t>Research - Lean vs Waterfall Comparison Table </a:t>
            </a:r>
            <a:endParaRPr lang="en-GB" dirty="0"/>
          </a:p>
        </p:txBody>
      </p:sp>
      <p:sp>
        <p:nvSpPr>
          <p:cNvPr id="4" name="Working Independently">
            <a:extLst>
              <a:ext uri="{FF2B5EF4-FFF2-40B4-BE49-F238E27FC236}">
                <a16:creationId xmlns:a16="http://schemas.microsoft.com/office/drawing/2014/main" id="{4C171F13-AAFC-F5FE-22BA-BD12F6CB28ED}"/>
              </a:ext>
            </a:extLst>
          </p:cNvPr>
          <p:cNvSpPr/>
          <p:nvPr/>
        </p:nvSpPr>
        <p:spPr>
          <a:xfrm>
            <a:off x="10061847" y="1602304"/>
            <a:ext cx="1873045" cy="73622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latin typeface="Trebuchet MS" panose="020B0603020202020204" pitchFamily="34" charset="0"/>
              </a:rPr>
              <a:t>Working Independently</a:t>
            </a:r>
          </a:p>
        </p:txBody>
      </p:sp>
      <p:sp>
        <p:nvSpPr>
          <p:cNvPr id="5" name="Minutes display">
            <a:extLst>
              <a:ext uri="{FF2B5EF4-FFF2-40B4-BE49-F238E27FC236}">
                <a16:creationId xmlns:a16="http://schemas.microsoft.com/office/drawing/2014/main" id="{AC93DEAB-1231-B117-1061-1B365ABF257B}"/>
              </a:ext>
            </a:extLst>
          </p:cNvPr>
          <p:cNvSpPr/>
          <p:nvPr/>
        </p:nvSpPr>
        <p:spPr>
          <a:xfrm>
            <a:off x="10494463" y="2556085"/>
            <a:ext cx="1057771" cy="40322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latin typeface="Trebuchet MS" panose="020B0603020202020204" pitchFamily="34" charset="0"/>
              </a:rPr>
              <a:t>25</a:t>
            </a:r>
            <a:r>
              <a:rPr lang="en-US" sz="1800" b="1" dirty="0">
                <a:latin typeface="Trebuchet MS" panose="020B0603020202020204" pitchFamily="34" charset="0"/>
              </a:rPr>
              <a:t> mins</a:t>
            </a:r>
            <a:endParaRPr lang="en-GB" sz="1800" b="1" dirty="0">
              <a:latin typeface="Trebuchet MS" panose="020B0603020202020204" pitchFamily="34" charset="0"/>
            </a:endParaRPr>
          </a:p>
        </p:txBody>
      </p:sp>
      <p:pic>
        <p:nvPicPr>
          <p:cNvPr id="6" name="OneNote">
            <a:extLst>
              <a:ext uri="{FF2B5EF4-FFF2-40B4-BE49-F238E27FC236}">
                <a16:creationId xmlns:a16="http://schemas.microsoft.com/office/drawing/2014/main" id="{D776C64E-B2A8-8B2A-EB09-94B7378379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16946" y="320675"/>
            <a:ext cx="812806" cy="812806"/>
          </a:xfrm>
          <a:prstGeom prst="rect">
            <a:avLst/>
          </a:prstGeom>
        </p:spPr>
      </p:pic>
      <p:graphicFrame>
        <p:nvGraphicFramePr>
          <p:cNvPr id="7" name="Table 6">
            <a:extLst>
              <a:ext uri="{FF2B5EF4-FFF2-40B4-BE49-F238E27FC236}">
                <a16:creationId xmlns:a16="http://schemas.microsoft.com/office/drawing/2014/main" id="{7948984C-065F-D65B-5530-919EAA21B5AF}"/>
              </a:ext>
            </a:extLst>
          </p:cNvPr>
          <p:cNvGraphicFramePr>
            <a:graphicFrameLocks noGrp="1"/>
          </p:cNvGraphicFramePr>
          <p:nvPr>
            <p:extLst>
              <p:ext uri="{D42A27DB-BD31-4B8C-83A1-F6EECF244321}">
                <p14:modId xmlns:p14="http://schemas.microsoft.com/office/powerpoint/2010/main" val="3116790226"/>
              </p:ext>
            </p:extLst>
          </p:nvPr>
        </p:nvGraphicFramePr>
        <p:xfrm>
          <a:off x="257108" y="1799797"/>
          <a:ext cx="8872876" cy="2984500"/>
        </p:xfrm>
        <a:graphic>
          <a:graphicData uri="http://schemas.openxmlformats.org/drawingml/2006/table">
            <a:tbl>
              <a:tblPr firstRow="1" firstCol="1" bandRow="1">
                <a:tableStyleId>{5C22544A-7EE6-4342-B048-85BDC9FD1C3A}</a:tableStyleId>
              </a:tblPr>
              <a:tblGrid>
                <a:gridCol w="2870661">
                  <a:extLst>
                    <a:ext uri="{9D8B030D-6E8A-4147-A177-3AD203B41FA5}">
                      <a16:colId xmlns:a16="http://schemas.microsoft.com/office/drawing/2014/main" val="1585609438"/>
                    </a:ext>
                  </a:extLst>
                </a:gridCol>
                <a:gridCol w="3358661">
                  <a:extLst>
                    <a:ext uri="{9D8B030D-6E8A-4147-A177-3AD203B41FA5}">
                      <a16:colId xmlns:a16="http://schemas.microsoft.com/office/drawing/2014/main" val="1615687420"/>
                    </a:ext>
                  </a:extLst>
                </a:gridCol>
                <a:gridCol w="2643554">
                  <a:extLst>
                    <a:ext uri="{9D8B030D-6E8A-4147-A177-3AD203B41FA5}">
                      <a16:colId xmlns:a16="http://schemas.microsoft.com/office/drawing/2014/main" val="3709124667"/>
                    </a:ext>
                  </a:extLst>
                </a:gridCol>
              </a:tblGrid>
              <a:tr h="0">
                <a:tc>
                  <a:txBody>
                    <a:bodyPr/>
                    <a:lstStyle/>
                    <a:p>
                      <a:pPr>
                        <a:buNone/>
                      </a:pPr>
                      <a:r>
                        <a:rPr lang="en-GB" sz="2000">
                          <a:effectLst/>
                        </a:rPr>
                        <a:t>Aspect</a:t>
                      </a:r>
                      <a:endParaRPr lang="en-GB" sz="20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GB" sz="2000" dirty="0">
                          <a:effectLst/>
                        </a:rPr>
                        <a:t>Lean</a:t>
                      </a:r>
                      <a:endParaRPr lang="en-GB" sz="2000" dirty="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GB" sz="2000">
                          <a:effectLst/>
                        </a:rPr>
                        <a:t>Waterfall</a:t>
                      </a:r>
                      <a:endParaRPr lang="en-GB" sz="20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1841503"/>
                  </a:ext>
                </a:extLst>
              </a:tr>
              <a:tr h="0">
                <a:tc>
                  <a:txBody>
                    <a:bodyPr/>
                    <a:lstStyle/>
                    <a:p>
                      <a:pPr>
                        <a:buNone/>
                      </a:pPr>
                      <a:r>
                        <a:rPr lang="en-GB" sz="2000">
                          <a:effectLst/>
                        </a:rPr>
                        <a:t>Key principles</a:t>
                      </a:r>
                      <a:endParaRPr lang="en-GB" sz="20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GB" sz="2000">
                          <a:effectLst/>
                        </a:rPr>
                        <a:t> </a:t>
                      </a:r>
                      <a:endParaRPr lang="en-GB" sz="2000">
                        <a:effectLst/>
                        <a:latin typeface="Arial" panose="020B0604020202020204" pitchFamily="34" charset="0"/>
                        <a:ea typeface="Arial" panose="020B0604020202020204" pitchFamily="34" charset="0"/>
                      </a:endParaRPr>
                    </a:p>
                  </a:txBody>
                  <a:tcPr marL="76200" marR="76200" marT="63500" marB="254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GB" sz="2000">
                          <a:effectLst/>
                        </a:rPr>
                        <a:t> </a:t>
                      </a:r>
                      <a:endParaRPr lang="en-GB" sz="2000">
                        <a:effectLst/>
                        <a:latin typeface="Arial" panose="020B0604020202020204" pitchFamily="34" charset="0"/>
                        <a:ea typeface="Arial" panose="020B0604020202020204" pitchFamily="34" charset="0"/>
                      </a:endParaRPr>
                    </a:p>
                  </a:txBody>
                  <a:tcPr marL="76200" marR="76200" marT="63500" marB="254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6250013"/>
                  </a:ext>
                </a:extLst>
              </a:tr>
              <a:tr h="0">
                <a:tc>
                  <a:txBody>
                    <a:bodyPr/>
                    <a:lstStyle/>
                    <a:p>
                      <a:pPr>
                        <a:buNone/>
                      </a:pPr>
                      <a:r>
                        <a:rPr lang="en-GB" sz="2000">
                          <a:effectLst/>
                        </a:rPr>
                        <a:t>Where it works well</a:t>
                      </a:r>
                      <a:endParaRPr lang="en-GB" sz="20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GB" sz="2000">
                          <a:effectLst/>
                        </a:rPr>
                        <a:t> </a:t>
                      </a:r>
                      <a:endParaRPr lang="en-GB" sz="2000">
                        <a:effectLst/>
                        <a:latin typeface="Arial" panose="020B0604020202020204" pitchFamily="34" charset="0"/>
                        <a:ea typeface="Arial" panose="020B0604020202020204" pitchFamily="34" charset="0"/>
                      </a:endParaRPr>
                    </a:p>
                  </a:txBody>
                  <a:tcPr marL="76200" marR="76200" marT="63500" marB="254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GB" sz="2000">
                          <a:effectLst/>
                        </a:rPr>
                        <a:t> </a:t>
                      </a:r>
                      <a:endParaRPr lang="en-GB" sz="2000">
                        <a:effectLst/>
                        <a:latin typeface="Arial" panose="020B0604020202020204" pitchFamily="34" charset="0"/>
                        <a:ea typeface="Arial" panose="020B0604020202020204" pitchFamily="34" charset="0"/>
                      </a:endParaRPr>
                    </a:p>
                  </a:txBody>
                  <a:tcPr marL="76200" marR="76200" marT="63500" marB="254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7611018"/>
                  </a:ext>
                </a:extLst>
              </a:tr>
              <a:tr h="0">
                <a:tc>
                  <a:txBody>
                    <a:bodyPr/>
                    <a:lstStyle/>
                    <a:p>
                      <a:pPr>
                        <a:buNone/>
                      </a:pPr>
                      <a:r>
                        <a:rPr lang="en-GB" sz="2000">
                          <a:effectLst/>
                        </a:rPr>
                        <a:t>Where it struggles</a:t>
                      </a:r>
                      <a:endParaRPr lang="en-GB" sz="20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GB" sz="2000">
                          <a:effectLst/>
                        </a:rPr>
                        <a:t> </a:t>
                      </a:r>
                      <a:endParaRPr lang="en-GB" sz="2000">
                        <a:effectLst/>
                        <a:latin typeface="Arial" panose="020B0604020202020204" pitchFamily="34" charset="0"/>
                        <a:ea typeface="Arial" panose="020B0604020202020204" pitchFamily="34" charset="0"/>
                      </a:endParaRPr>
                    </a:p>
                  </a:txBody>
                  <a:tcPr marL="76200" marR="76200" marT="63500" marB="254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GB" sz="2000">
                          <a:effectLst/>
                        </a:rPr>
                        <a:t> </a:t>
                      </a:r>
                      <a:endParaRPr lang="en-GB" sz="2000">
                        <a:effectLst/>
                        <a:latin typeface="Arial" panose="020B0604020202020204" pitchFamily="34" charset="0"/>
                        <a:ea typeface="Arial" panose="020B0604020202020204" pitchFamily="34" charset="0"/>
                      </a:endParaRPr>
                    </a:p>
                  </a:txBody>
                  <a:tcPr marL="76200" marR="76200" marT="63500" marB="254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22193649"/>
                  </a:ext>
                </a:extLst>
              </a:tr>
              <a:tr h="0">
                <a:tc>
                  <a:txBody>
                    <a:bodyPr/>
                    <a:lstStyle/>
                    <a:p>
                      <a:pPr>
                        <a:buNone/>
                      </a:pPr>
                      <a:r>
                        <a:rPr lang="en-GB" sz="2000">
                          <a:effectLst/>
                        </a:rPr>
                        <a:t>Example project types suitable for each</a:t>
                      </a:r>
                      <a:endParaRPr lang="en-GB" sz="2000">
                        <a:effectLst/>
                        <a:latin typeface="Arial" panose="020B0604020202020204" pitchFamily="34" charset="0"/>
                        <a:ea typeface="Arial" panose="020B0604020202020204" pitchFamily="34" charset="0"/>
                      </a:endParaRPr>
                    </a:p>
                  </a:txBody>
                  <a:tcPr marL="76200" marR="762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GB" sz="2000">
                          <a:effectLst/>
                        </a:rPr>
                        <a:t> </a:t>
                      </a:r>
                      <a:endParaRPr lang="en-GB" sz="2000">
                        <a:effectLst/>
                        <a:latin typeface="Arial" panose="020B0604020202020204" pitchFamily="34" charset="0"/>
                        <a:ea typeface="Arial" panose="020B0604020202020204" pitchFamily="34" charset="0"/>
                      </a:endParaRPr>
                    </a:p>
                  </a:txBody>
                  <a:tcPr marL="76200" marR="76200" marT="63500" marB="254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GB" sz="2000" dirty="0">
                          <a:effectLst/>
                        </a:rPr>
                        <a:t> </a:t>
                      </a:r>
                      <a:endParaRPr lang="en-GB" sz="2000" dirty="0">
                        <a:effectLst/>
                        <a:latin typeface="Arial" panose="020B0604020202020204" pitchFamily="34" charset="0"/>
                        <a:ea typeface="Arial" panose="020B0604020202020204" pitchFamily="34" charset="0"/>
                      </a:endParaRPr>
                    </a:p>
                  </a:txBody>
                  <a:tcPr marL="76200" marR="76200" marT="63500" marB="254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92306544"/>
                  </a:ext>
                </a:extLst>
              </a:tr>
            </a:tbl>
          </a:graphicData>
        </a:graphic>
      </p:graphicFrame>
      <p:sp>
        <p:nvSpPr>
          <p:cNvPr id="9" name="TextBox 8">
            <a:extLst>
              <a:ext uri="{FF2B5EF4-FFF2-40B4-BE49-F238E27FC236}">
                <a16:creationId xmlns:a16="http://schemas.microsoft.com/office/drawing/2014/main" id="{B453ABA6-E310-E510-B3D6-C7FBE753425A}"/>
              </a:ext>
            </a:extLst>
          </p:cNvPr>
          <p:cNvSpPr txBox="1"/>
          <p:nvPr/>
        </p:nvSpPr>
        <p:spPr>
          <a:xfrm>
            <a:off x="153893" y="4894384"/>
            <a:ext cx="8976091" cy="1569660"/>
          </a:xfrm>
          <a:prstGeom prst="rect">
            <a:avLst/>
          </a:prstGeom>
          <a:noFill/>
        </p:spPr>
        <p:txBody>
          <a:bodyPr wrap="square" rtlCol="0">
            <a:spAutoFit/>
          </a:bodyPr>
          <a:lstStyle/>
          <a:p>
            <a:r>
              <a:rPr lang="en-GB" sz="2400" dirty="0"/>
              <a:t>Then answer the question: </a:t>
            </a:r>
            <a:r>
              <a:rPr lang="en-GB" sz="2400" i="1" dirty="0"/>
              <a:t>Based on your comparison, which method would you recommend for a hospital patient records system and why?</a:t>
            </a:r>
            <a:endParaRPr lang="en-GB" sz="2400" dirty="0"/>
          </a:p>
          <a:p>
            <a:endParaRPr lang="en-GB" sz="2400" dirty="0"/>
          </a:p>
        </p:txBody>
      </p:sp>
      <p:sp>
        <p:nvSpPr>
          <p:cNvPr id="3" name="txtTimer">
            <a:extLst>
              <a:ext uri="{FF2B5EF4-FFF2-40B4-BE49-F238E27FC236}">
                <a16:creationId xmlns:a16="http://schemas.microsoft.com/office/drawing/2014/main" id="{3E194BBD-2504-084E-D4D9-DCB13686D6BC}"/>
              </a:ext>
            </a:extLst>
          </p:cNvPr>
          <p:cNvSpPr txBox="1"/>
          <p:nvPr/>
        </p:nvSpPr>
        <p:spPr>
          <a:xfrm>
            <a:off x="63500" y="242500"/>
            <a:ext cx="1905000" cy="276999"/>
          </a:xfrm>
          <a:prstGeom prst="rect">
            <a:avLst/>
          </a:prstGeom>
          <a:noFill/>
        </p:spPr>
        <p:txBody>
          <a:bodyPr vert="horz" wrap="square" lIns="0" tIns="0" rIns="0" bIns="0" rtlCol="0" anchor="ctr">
            <a:noAutofit/>
          </a:bodyPr>
          <a:lstStyle/>
          <a:p>
            <a:pPr algn="ctr"/>
            <a:r>
              <a:rPr lang="en-GB" sz="3600">
                <a:solidFill>
                  <a:srgbClr val="000000"/>
                </a:solidFill>
                <a:latin typeface="Impact" panose="020B0806030902050204" pitchFamily="34" charset="0"/>
              </a:rPr>
              <a:t>TIME UP!</a:t>
            </a:r>
          </a:p>
        </p:txBody>
      </p:sp>
    </p:spTree>
    <p:extLst>
      <p:ext uri="{BB962C8B-B14F-4D97-AF65-F5344CB8AC3E}">
        <p14:creationId xmlns:p14="http://schemas.microsoft.com/office/powerpoint/2010/main" val="149656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D0109-1B7D-DFFD-FFDD-C5935D3E5980}"/>
              </a:ext>
            </a:extLst>
          </p:cNvPr>
          <p:cNvSpPr>
            <a:spLocks noGrp="1"/>
          </p:cNvSpPr>
          <p:nvPr>
            <p:ph type="title"/>
          </p:nvPr>
        </p:nvSpPr>
        <p:spPr/>
        <p:txBody>
          <a:bodyPr>
            <a:normAutofit/>
          </a:bodyPr>
          <a:lstStyle/>
          <a:p>
            <a:r>
              <a:rPr lang="en-GB" dirty="0"/>
              <a:t>Activity 2: Triple Constraint Scenario</a:t>
            </a:r>
          </a:p>
        </p:txBody>
      </p:sp>
      <p:sp>
        <p:nvSpPr>
          <p:cNvPr id="3" name="Content Placeholder 2">
            <a:extLst>
              <a:ext uri="{FF2B5EF4-FFF2-40B4-BE49-F238E27FC236}">
                <a16:creationId xmlns:a16="http://schemas.microsoft.com/office/drawing/2014/main" id="{CCE52D3B-AB99-77D0-EC83-3FC4BBD7B71A}"/>
              </a:ext>
            </a:extLst>
          </p:cNvPr>
          <p:cNvSpPr>
            <a:spLocks noGrp="1"/>
          </p:cNvSpPr>
          <p:nvPr>
            <p:ph idx="1"/>
          </p:nvPr>
        </p:nvSpPr>
        <p:spPr>
          <a:xfrm>
            <a:off x="292290" y="4331676"/>
            <a:ext cx="9452211" cy="603739"/>
          </a:xfrm>
        </p:spPr>
        <p:txBody>
          <a:bodyPr/>
          <a:lstStyle/>
          <a:p>
            <a:r>
              <a:rPr lang="en-GB" dirty="0"/>
              <a:t>Answer the questions in Activity 2</a:t>
            </a:r>
          </a:p>
        </p:txBody>
      </p:sp>
      <p:graphicFrame>
        <p:nvGraphicFramePr>
          <p:cNvPr id="6" name="Table 5">
            <a:extLst>
              <a:ext uri="{FF2B5EF4-FFF2-40B4-BE49-F238E27FC236}">
                <a16:creationId xmlns:a16="http://schemas.microsoft.com/office/drawing/2014/main" id="{84AED5EE-5690-3D5F-C2A0-F17120A797FF}"/>
              </a:ext>
            </a:extLst>
          </p:cNvPr>
          <p:cNvGraphicFramePr>
            <a:graphicFrameLocks noGrp="1"/>
          </p:cNvGraphicFramePr>
          <p:nvPr>
            <p:extLst>
              <p:ext uri="{D42A27DB-BD31-4B8C-83A1-F6EECF244321}">
                <p14:modId xmlns:p14="http://schemas.microsoft.com/office/powerpoint/2010/main" val="477406435"/>
              </p:ext>
            </p:extLst>
          </p:nvPr>
        </p:nvGraphicFramePr>
        <p:xfrm>
          <a:off x="245843" y="1824905"/>
          <a:ext cx="9498658" cy="2225040"/>
        </p:xfrm>
        <a:graphic>
          <a:graphicData uri="http://schemas.openxmlformats.org/drawingml/2006/table">
            <a:tbl>
              <a:tblPr>
                <a:effectLst>
                  <a:outerShdw blurRad="50800" dist="38100" dir="2700000" algn="tl" rotWithShape="0">
                    <a:prstClr val="black">
                      <a:alpha val="40000"/>
                    </a:prstClr>
                  </a:outerShdw>
                </a:effectLst>
                <a:tableStyleId>{5C22544A-7EE6-4342-B048-85BDC9FD1C3A}</a:tableStyleId>
              </a:tblPr>
              <a:tblGrid>
                <a:gridCol w="9498658">
                  <a:extLst>
                    <a:ext uri="{9D8B030D-6E8A-4147-A177-3AD203B41FA5}">
                      <a16:colId xmlns:a16="http://schemas.microsoft.com/office/drawing/2014/main" val="2685768579"/>
                    </a:ext>
                  </a:extLst>
                </a:gridCol>
              </a:tblGrid>
              <a:tr h="0">
                <a:tc>
                  <a:txBody>
                    <a:bodyPr/>
                    <a:lstStyle/>
                    <a:p>
                      <a:pPr>
                        <a:buNone/>
                      </a:pPr>
                      <a:r>
                        <a:rPr lang="en-GB" sz="2000" dirty="0">
                          <a:effectLst/>
                        </a:rPr>
                        <a:t>Scenario: The Client Wants More</a:t>
                      </a:r>
                      <a:endParaRPr lang="en-GB" sz="1600" dirty="0">
                        <a:effectLst/>
                      </a:endParaRPr>
                    </a:p>
                    <a:p>
                      <a:pPr>
                        <a:spcBef>
                          <a:spcPts val="400"/>
                        </a:spcBef>
                        <a:spcAft>
                          <a:spcPts val="300"/>
                        </a:spcAft>
                        <a:buNone/>
                      </a:pPr>
                      <a:r>
                        <a:rPr lang="en-GB" sz="1600" dirty="0">
                          <a:effectLst/>
                        </a:rPr>
                        <a:t>You are Project Manager for a school event booking app. Here is the current project status:</a:t>
                      </a:r>
                    </a:p>
                    <a:p>
                      <a:pPr marL="342900" lvl="0" indent="-342900">
                        <a:spcBef>
                          <a:spcPts val="200"/>
                        </a:spcBef>
                        <a:spcAft>
                          <a:spcPts val="200"/>
                        </a:spcAft>
                        <a:buFont typeface="Arial" panose="020B0604020202020204" pitchFamily="34" charset="0"/>
                        <a:buChar char="•"/>
                      </a:pPr>
                      <a:r>
                        <a:rPr lang="en-GB" sz="1600" dirty="0">
                          <a:effectLst/>
                        </a:rPr>
                        <a:t>Budget: 12,000 - fully allocated across the team.</a:t>
                      </a:r>
                    </a:p>
                    <a:p>
                      <a:pPr marL="342900" lvl="0" indent="-342900">
                        <a:spcBef>
                          <a:spcPts val="200"/>
                        </a:spcBef>
                        <a:spcAft>
                          <a:spcPts val="200"/>
                        </a:spcAft>
                        <a:buFont typeface="Arial" panose="020B0604020202020204" pitchFamily="34" charset="0"/>
                        <a:buChar char="•"/>
                      </a:pPr>
                      <a:r>
                        <a:rPr lang="en-GB" sz="1600" dirty="0">
                          <a:effectLst/>
                        </a:rPr>
                        <a:t>Deadline: 8 weeks - fixed because the school year starts then.</a:t>
                      </a:r>
                    </a:p>
                    <a:p>
                      <a:pPr marL="342900" lvl="0" indent="-342900">
                        <a:spcBef>
                          <a:spcPts val="200"/>
                        </a:spcBef>
                        <a:spcAft>
                          <a:spcPts val="400"/>
                        </a:spcAft>
                        <a:buFont typeface="Arial" panose="020B0604020202020204" pitchFamily="34" charset="0"/>
                        <a:buChar char="•"/>
                      </a:pPr>
                      <a:r>
                        <a:rPr lang="en-GB" sz="1600" dirty="0">
                          <a:effectLst/>
                        </a:rPr>
                        <a:t>Agreed scope: basic event listing, parent booking form, and email confirmations.</a:t>
                      </a:r>
                    </a:p>
                    <a:p>
                      <a:pPr>
                        <a:spcBef>
                          <a:spcPts val="300"/>
                        </a:spcBef>
                        <a:spcAft>
                          <a:spcPts val="300"/>
                        </a:spcAft>
                        <a:buNone/>
                      </a:pPr>
                      <a:r>
                        <a:rPr lang="en-GB" sz="1600" dirty="0">
                          <a:effectLst/>
                        </a:rPr>
                        <a:t>The Head Teacher has now asked you to add: a payments system, a waiting list feature, and a mobile app version. They have said the deadline and budget cannot change.</a:t>
                      </a:r>
                      <a:endParaRPr lang="en-GB" sz="1600" dirty="0">
                        <a:effectLst/>
                        <a:latin typeface="Arial" panose="020B0604020202020204" pitchFamily="34" charset="0"/>
                        <a:ea typeface="Arial" panose="020B0604020202020204" pitchFamily="34" charset="0"/>
                      </a:endParaRPr>
                    </a:p>
                  </a:txBody>
                  <a:tcPr marL="152400" marR="152400" marT="76200" marB="76200"/>
                </a:tc>
                <a:extLst>
                  <a:ext uri="{0D108BD9-81ED-4DB2-BD59-A6C34878D82A}">
                    <a16:rowId xmlns:a16="http://schemas.microsoft.com/office/drawing/2014/main" val="3979348273"/>
                  </a:ext>
                </a:extLst>
              </a:tr>
            </a:tbl>
          </a:graphicData>
        </a:graphic>
      </p:graphicFrame>
      <p:pic>
        <p:nvPicPr>
          <p:cNvPr id="7" name="OneNote">
            <a:extLst>
              <a:ext uri="{FF2B5EF4-FFF2-40B4-BE49-F238E27FC236}">
                <a16:creationId xmlns:a16="http://schemas.microsoft.com/office/drawing/2014/main" id="{6BD2EA7A-6034-1EA5-1BD0-447D7BA109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80252" y="577053"/>
            <a:ext cx="812806" cy="812806"/>
          </a:xfrm>
          <a:prstGeom prst="rect">
            <a:avLst/>
          </a:prstGeom>
        </p:spPr>
      </p:pic>
      <p:sp>
        <p:nvSpPr>
          <p:cNvPr id="8" name="Working Independently">
            <a:extLst>
              <a:ext uri="{FF2B5EF4-FFF2-40B4-BE49-F238E27FC236}">
                <a16:creationId xmlns:a16="http://schemas.microsoft.com/office/drawing/2014/main" id="{C7F98F21-7EBD-12E2-A64A-6C5A0C55F28E}"/>
              </a:ext>
            </a:extLst>
          </p:cNvPr>
          <p:cNvSpPr/>
          <p:nvPr/>
        </p:nvSpPr>
        <p:spPr>
          <a:xfrm>
            <a:off x="10061847" y="1602304"/>
            <a:ext cx="1873045" cy="73622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latin typeface="Trebuchet MS" panose="020B0603020202020204" pitchFamily="34" charset="0"/>
              </a:rPr>
              <a:t>Working Independently</a:t>
            </a:r>
          </a:p>
        </p:txBody>
      </p:sp>
      <p:sp>
        <p:nvSpPr>
          <p:cNvPr id="9" name="Minutes display">
            <a:extLst>
              <a:ext uri="{FF2B5EF4-FFF2-40B4-BE49-F238E27FC236}">
                <a16:creationId xmlns:a16="http://schemas.microsoft.com/office/drawing/2014/main" id="{64BEC889-224B-0E99-99C9-C32442210A02}"/>
              </a:ext>
            </a:extLst>
          </p:cNvPr>
          <p:cNvSpPr/>
          <p:nvPr/>
        </p:nvSpPr>
        <p:spPr>
          <a:xfrm>
            <a:off x="10557769" y="2602978"/>
            <a:ext cx="1057771" cy="40322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800" b="1" dirty="0">
                <a:latin typeface="Trebuchet MS" panose="020B0603020202020204" pitchFamily="34" charset="0"/>
              </a:rPr>
              <a:t>15 mins</a:t>
            </a:r>
            <a:endParaRPr lang="en-GB" sz="1800" b="1" dirty="0">
              <a:latin typeface="Trebuchet MS" panose="020B0603020202020204" pitchFamily="34" charset="0"/>
            </a:endParaRPr>
          </a:p>
        </p:txBody>
      </p:sp>
      <p:sp>
        <p:nvSpPr>
          <p:cNvPr id="4" name="txtTimer">
            <a:extLst>
              <a:ext uri="{FF2B5EF4-FFF2-40B4-BE49-F238E27FC236}">
                <a16:creationId xmlns:a16="http://schemas.microsoft.com/office/drawing/2014/main" id="{D78479E8-3BBC-F41B-BE23-918FF494BE65}"/>
              </a:ext>
            </a:extLst>
          </p:cNvPr>
          <p:cNvSpPr txBox="1"/>
          <p:nvPr/>
        </p:nvSpPr>
        <p:spPr>
          <a:xfrm>
            <a:off x="63500" y="242500"/>
            <a:ext cx="1905000" cy="276999"/>
          </a:xfrm>
          <a:prstGeom prst="rect">
            <a:avLst/>
          </a:prstGeom>
          <a:noFill/>
        </p:spPr>
        <p:txBody>
          <a:bodyPr vert="horz" wrap="square" lIns="0" tIns="0" rIns="0" bIns="0" rtlCol="0" anchor="ctr">
            <a:noAutofit/>
          </a:bodyPr>
          <a:lstStyle/>
          <a:p>
            <a:pPr algn="ctr"/>
            <a:r>
              <a:rPr lang="en-GB" sz="3600">
                <a:solidFill>
                  <a:srgbClr val="000000"/>
                </a:solidFill>
                <a:latin typeface="Impact" panose="020B0806030902050204" pitchFamily="34" charset="0"/>
              </a:rPr>
              <a:t>18:38</a:t>
            </a:r>
          </a:p>
        </p:txBody>
      </p:sp>
    </p:spTree>
    <p:extLst>
      <p:ext uri="{BB962C8B-B14F-4D97-AF65-F5344CB8AC3E}">
        <p14:creationId xmlns:p14="http://schemas.microsoft.com/office/powerpoint/2010/main" val="1646767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8AF69-FC6A-A8DA-4E2D-C67447E05871}"/>
              </a:ext>
            </a:extLst>
          </p:cNvPr>
          <p:cNvSpPr>
            <a:spLocks noGrp="1"/>
          </p:cNvSpPr>
          <p:nvPr>
            <p:ph type="title"/>
          </p:nvPr>
        </p:nvSpPr>
        <p:spPr/>
        <p:txBody>
          <a:bodyPr/>
          <a:lstStyle/>
          <a:p>
            <a:r>
              <a:rPr lang="en-GB" dirty="0"/>
              <a:t>Workbook Preparation</a:t>
            </a:r>
          </a:p>
        </p:txBody>
      </p:sp>
      <p:sp>
        <p:nvSpPr>
          <p:cNvPr id="3" name="Content Placeholder 2">
            <a:extLst>
              <a:ext uri="{FF2B5EF4-FFF2-40B4-BE49-F238E27FC236}">
                <a16:creationId xmlns:a16="http://schemas.microsoft.com/office/drawing/2014/main" id="{759342A8-78C4-2D56-286E-74127D38C2DD}"/>
              </a:ext>
            </a:extLst>
          </p:cNvPr>
          <p:cNvSpPr>
            <a:spLocks noGrp="1"/>
          </p:cNvSpPr>
          <p:nvPr>
            <p:ph idx="1"/>
          </p:nvPr>
        </p:nvSpPr>
        <p:spPr/>
        <p:txBody>
          <a:bodyPr/>
          <a:lstStyle/>
          <a:p>
            <a:r>
              <a:rPr lang="en-GB" dirty="0"/>
              <a:t>Write about 150-200 words on each of these areas:</a:t>
            </a:r>
          </a:p>
          <a:p>
            <a:endParaRPr lang="en-GB" dirty="0"/>
          </a:p>
          <a:p>
            <a:r>
              <a:rPr lang="en-GB" dirty="0"/>
              <a:t>Identify the principles of Lean project management.</a:t>
            </a:r>
          </a:p>
          <a:p>
            <a:r>
              <a:rPr lang="en-GB" dirty="0"/>
              <a:t>Identify the principles of Waterfall project management.</a:t>
            </a:r>
          </a:p>
          <a:p>
            <a:r>
              <a:rPr lang="en-GB" dirty="0"/>
              <a:t>Explain what is meant by the triple constraint.</a:t>
            </a:r>
          </a:p>
          <a:p>
            <a:endParaRPr lang="en-GB" dirty="0"/>
          </a:p>
        </p:txBody>
      </p:sp>
      <p:pic>
        <p:nvPicPr>
          <p:cNvPr id="5" name="OneNote">
            <a:extLst>
              <a:ext uri="{FF2B5EF4-FFF2-40B4-BE49-F238E27FC236}">
                <a16:creationId xmlns:a16="http://schemas.microsoft.com/office/drawing/2014/main" id="{FC61A0C8-891F-A894-96D6-97EEBCC18A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80252" y="577053"/>
            <a:ext cx="812806" cy="812806"/>
          </a:xfrm>
          <a:prstGeom prst="rect">
            <a:avLst/>
          </a:prstGeom>
        </p:spPr>
      </p:pic>
      <p:sp>
        <p:nvSpPr>
          <p:cNvPr id="6" name="Working Independently">
            <a:extLst>
              <a:ext uri="{FF2B5EF4-FFF2-40B4-BE49-F238E27FC236}">
                <a16:creationId xmlns:a16="http://schemas.microsoft.com/office/drawing/2014/main" id="{6E91B28A-9E8E-F0B4-CB0E-1F92C15893A8}"/>
              </a:ext>
            </a:extLst>
          </p:cNvPr>
          <p:cNvSpPr/>
          <p:nvPr/>
        </p:nvSpPr>
        <p:spPr>
          <a:xfrm>
            <a:off x="10061847" y="1602304"/>
            <a:ext cx="1873045" cy="73622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latin typeface="Trebuchet MS" panose="020B0603020202020204" pitchFamily="34" charset="0"/>
              </a:rPr>
              <a:t>Working Independently</a:t>
            </a:r>
          </a:p>
        </p:txBody>
      </p:sp>
      <p:sp>
        <p:nvSpPr>
          <p:cNvPr id="7" name="Minutes display">
            <a:extLst>
              <a:ext uri="{FF2B5EF4-FFF2-40B4-BE49-F238E27FC236}">
                <a16:creationId xmlns:a16="http://schemas.microsoft.com/office/drawing/2014/main" id="{DAC72299-6EF9-D7DA-11E1-5D7C7C3A8BB4}"/>
              </a:ext>
            </a:extLst>
          </p:cNvPr>
          <p:cNvSpPr/>
          <p:nvPr/>
        </p:nvSpPr>
        <p:spPr>
          <a:xfrm>
            <a:off x="10557769" y="2602978"/>
            <a:ext cx="1057771" cy="40322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latin typeface="Trebuchet MS" panose="020B0603020202020204" pitchFamily="34" charset="0"/>
              </a:rPr>
              <a:t>20</a:t>
            </a:r>
            <a:r>
              <a:rPr lang="en-US" sz="1800" b="1" dirty="0">
                <a:latin typeface="Trebuchet MS" panose="020B0603020202020204" pitchFamily="34" charset="0"/>
              </a:rPr>
              <a:t> mins</a:t>
            </a:r>
            <a:endParaRPr lang="en-GB" sz="1800" b="1" dirty="0">
              <a:latin typeface="Trebuchet MS" panose="020B0603020202020204" pitchFamily="34" charset="0"/>
            </a:endParaRPr>
          </a:p>
        </p:txBody>
      </p:sp>
      <p:sp>
        <p:nvSpPr>
          <p:cNvPr id="4" name="txtTimer">
            <a:extLst>
              <a:ext uri="{FF2B5EF4-FFF2-40B4-BE49-F238E27FC236}">
                <a16:creationId xmlns:a16="http://schemas.microsoft.com/office/drawing/2014/main" id="{B57C2C8C-53DF-F59C-85E5-6D032B3CC282}"/>
              </a:ext>
            </a:extLst>
          </p:cNvPr>
          <p:cNvSpPr txBox="1"/>
          <p:nvPr/>
        </p:nvSpPr>
        <p:spPr>
          <a:xfrm>
            <a:off x="63500" y="242500"/>
            <a:ext cx="1905000" cy="276999"/>
          </a:xfrm>
          <a:prstGeom prst="rect">
            <a:avLst/>
          </a:prstGeom>
          <a:noFill/>
        </p:spPr>
        <p:txBody>
          <a:bodyPr vert="horz" wrap="square" lIns="0" tIns="0" rIns="0" bIns="0" rtlCol="0" anchor="ctr">
            <a:noAutofit/>
          </a:bodyPr>
          <a:lstStyle/>
          <a:p>
            <a:pPr algn="ctr"/>
            <a:r>
              <a:rPr lang="en-GB" sz="3600">
                <a:solidFill>
                  <a:srgbClr val="000000"/>
                </a:solidFill>
                <a:latin typeface="Impact" panose="020B0806030902050204" pitchFamily="34" charset="0"/>
              </a:rPr>
              <a:t>18:39</a:t>
            </a:r>
          </a:p>
        </p:txBody>
      </p:sp>
    </p:spTree>
    <p:extLst>
      <p:ext uri="{BB962C8B-B14F-4D97-AF65-F5344CB8AC3E}">
        <p14:creationId xmlns:p14="http://schemas.microsoft.com/office/powerpoint/2010/main" val="25538434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3C419-B11E-F14E-F591-D2CF032E9155}"/>
              </a:ext>
            </a:extLst>
          </p:cNvPr>
          <p:cNvSpPr>
            <a:spLocks noGrp="1"/>
          </p:cNvSpPr>
          <p:nvPr>
            <p:ph type="title"/>
          </p:nvPr>
        </p:nvSpPr>
        <p:spPr/>
        <p:txBody>
          <a:bodyPr/>
          <a:lstStyle/>
          <a:p>
            <a:r>
              <a:rPr lang="en-GB" dirty="0"/>
              <a:t>Final Questions</a:t>
            </a:r>
          </a:p>
        </p:txBody>
      </p:sp>
      <p:sp>
        <p:nvSpPr>
          <p:cNvPr id="3" name="Content Placeholder 2">
            <a:extLst>
              <a:ext uri="{FF2B5EF4-FFF2-40B4-BE49-F238E27FC236}">
                <a16:creationId xmlns:a16="http://schemas.microsoft.com/office/drawing/2014/main" id="{B09D3279-ECFF-DA17-A97A-CDDA009BC8C1}"/>
              </a:ext>
            </a:extLst>
          </p:cNvPr>
          <p:cNvSpPr>
            <a:spLocks noGrp="1"/>
          </p:cNvSpPr>
          <p:nvPr>
            <p:ph idx="1"/>
          </p:nvPr>
        </p:nvSpPr>
        <p:spPr/>
        <p:txBody>
          <a:bodyPr/>
          <a:lstStyle/>
          <a:p>
            <a:pPr lvl="0"/>
            <a:r>
              <a:rPr lang="en-GB" dirty="0"/>
              <a:t>Name one principle of Lean project management.</a:t>
            </a:r>
          </a:p>
          <a:p>
            <a:pPr lvl="0"/>
            <a:r>
              <a:rPr lang="en-GB" dirty="0"/>
              <a:t>In Waterfall, what must happen before the next phase begins?</a:t>
            </a:r>
          </a:p>
          <a:p>
            <a:pPr lvl="0"/>
            <a:r>
              <a:rPr lang="en-GB" dirty="0"/>
              <a:t>If a client increases the scope of a project but does not increase the budget or deadline, what must happen?</a:t>
            </a:r>
          </a:p>
          <a:p>
            <a:endParaRPr lang="en-GB" dirty="0"/>
          </a:p>
        </p:txBody>
      </p:sp>
      <p:pic>
        <p:nvPicPr>
          <p:cNvPr id="4" name="Exit Ticket" descr="A green sign with a person running&#10;&#10;AI-generated content may be incorrect.">
            <a:extLst>
              <a:ext uri="{FF2B5EF4-FFF2-40B4-BE49-F238E27FC236}">
                <a16:creationId xmlns:a16="http://schemas.microsoft.com/office/drawing/2014/main" id="{A2B83232-BA56-6709-1DDA-C6D261D5EF86}"/>
              </a:ext>
            </a:extLst>
          </p:cNvPr>
          <p:cNvPicPr>
            <a:picLocks noChangeAspect="1"/>
          </p:cNvPicPr>
          <p:nvPr/>
        </p:nvPicPr>
        <p:blipFill>
          <a:blip r:embed="rId3">
            <a:extLst>
              <a:ext uri="{28A0092B-C50C-407E-A947-70E740481C1C}">
                <a14:useLocalDpi xmlns:a14="http://schemas.microsoft.com/office/drawing/2010/main" val="0"/>
              </a:ext>
            </a:extLst>
          </a:blip>
          <a:srcRect l="8145" t="27142" r="7934" b="27368"/>
          <a:stretch/>
        </p:blipFill>
        <p:spPr>
          <a:xfrm>
            <a:off x="7360326" y="320675"/>
            <a:ext cx="2384175" cy="1292363"/>
          </a:xfrm>
          <a:prstGeom prst="rect">
            <a:avLst/>
          </a:prstGeom>
        </p:spPr>
      </p:pic>
    </p:spTree>
    <p:extLst>
      <p:ext uri="{BB962C8B-B14F-4D97-AF65-F5344CB8AC3E}">
        <p14:creationId xmlns:p14="http://schemas.microsoft.com/office/powerpoint/2010/main" val="1474181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PR - Default Slide Template" id="{7D3B72B0-49E2-4D3E-9814-47E57BE882F5}" vid="{776EBB9C-68AB-4CE4-A03D-467D42A41EB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SPR - Default Slide Template</Template>
  <TotalTime>185</TotalTime>
  <Words>2246</Words>
  <Application>Microsoft Office PowerPoint</Application>
  <PresentationFormat>Widescreen</PresentationFormat>
  <Paragraphs>239</Paragraphs>
  <Slides>21</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Aptos</vt:lpstr>
      <vt:lpstr>Arial</vt:lpstr>
      <vt:lpstr>Impact</vt:lpstr>
      <vt:lpstr>Trebuchet MS</vt:lpstr>
      <vt:lpstr>Office Theme</vt:lpstr>
      <vt:lpstr>Unit 5 Lesson 06 Lean, Waterfall &amp; the Triple Constraint</vt:lpstr>
      <vt:lpstr>Recall Exercise</vt:lpstr>
      <vt:lpstr>PowerPoint Presentation</vt:lpstr>
      <vt:lpstr>Learning Objectives</vt:lpstr>
      <vt:lpstr>Key Vocabulary</vt:lpstr>
      <vt:lpstr> Your client has just called.   They want 10 new features added to the app.  The deadline is in two weeks.   The budget is already spent.</vt:lpstr>
      <vt:lpstr>PowerPoint Presentation</vt:lpstr>
      <vt:lpstr>Lean Project Management</vt:lpstr>
      <vt:lpstr>PowerPoint Presentation</vt:lpstr>
      <vt:lpstr>PowerPoint Presentation</vt:lpstr>
      <vt:lpstr>Coding context</vt:lpstr>
      <vt:lpstr>Kanban Boards</vt:lpstr>
      <vt:lpstr>Kanban Boards</vt:lpstr>
      <vt:lpstr>Kanban in practice</vt:lpstr>
      <vt:lpstr>Waterfall Project Management</vt:lpstr>
      <vt:lpstr>The Triple Constraint</vt:lpstr>
      <vt:lpstr>PowerPoint Presentation</vt:lpstr>
      <vt:lpstr>Research - Lean vs Waterfall Comparison Table </vt:lpstr>
      <vt:lpstr>Activity 2: Triple Constraint Scenario</vt:lpstr>
      <vt:lpstr>Workbook Preparation</vt:lpstr>
      <vt:lpstr>Final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SIMON RUNDELL</dc:creator>
  <cp:lastModifiedBy>Simon Rundell</cp:lastModifiedBy>
  <cp:revision>1</cp:revision>
  <dcterms:created xsi:type="dcterms:W3CDTF">2026-03-09T13:48:24Z</dcterms:created>
  <dcterms:modified xsi:type="dcterms:W3CDTF">2026-07-07T16:26:42Z</dcterms:modified>
</cp:coreProperties>
</file>